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6" r:id="rId4"/>
    <p:sldMasterId id="2147483695" r:id="rId5"/>
    <p:sldMasterId id="2147483725" r:id="rId6"/>
    <p:sldMasterId id="2147483748" r:id="rId7"/>
  </p:sldMasterIdLst>
  <p:notesMasterIdLst>
    <p:notesMasterId r:id="rId65"/>
  </p:notesMasterIdLst>
  <p:handoutMasterIdLst>
    <p:handoutMasterId r:id="rId66"/>
  </p:handoutMasterIdLst>
  <p:sldIdLst>
    <p:sldId id="570" r:id="rId8"/>
    <p:sldId id="571" r:id="rId9"/>
    <p:sldId id="497" r:id="rId10"/>
    <p:sldId id="495" r:id="rId11"/>
    <p:sldId id="584" r:id="rId12"/>
    <p:sldId id="574" r:id="rId13"/>
    <p:sldId id="558" r:id="rId14"/>
    <p:sldId id="575" r:id="rId15"/>
    <p:sldId id="622" r:id="rId16"/>
    <p:sldId id="664" r:id="rId17"/>
    <p:sldId id="672" r:id="rId18"/>
    <p:sldId id="685" r:id="rId19"/>
    <p:sldId id="673" r:id="rId20"/>
    <p:sldId id="675" r:id="rId21"/>
    <p:sldId id="676" r:id="rId22"/>
    <p:sldId id="677" r:id="rId23"/>
    <p:sldId id="678" r:id="rId24"/>
    <p:sldId id="513" r:id="rId25"/>
    <p:sldId id="580" r:id="rId26"/>
    <p:sldId id="582" r:id="rId27"/>
    <p:sldId id="679" r:id="rId28"/>
    <p:sldId id="583" r:id="rId29"/>
    <p:sldId id="684" r:id="rId30"/>
    <p:sldId id="514" r:id="rId31"/>
    <p:sldId id="595" r:id="rId32"/>
    <p:sldId id="682" r:id="rId33"/>
    <p:sldId id="680" r:id="rId34"/>
    <p:sldId id="597" r:id="rId35"/>
    <p:sldId id="516" r:id="rId36"/>
    <p:sldId id="615" r:id="rId37"/>
    <p:sldId id="592" r:id="rId38"/>
    <p:sldId id="522" r:id="rId39"/>
    <p:sldId id="527" r:id="rId40"/>
    <p:sldId id="525" r:id="rId41"/>
    <p:sldId id="524" r:id="rId42"/>
    <p:sldId id="553" r:id="rId43"/>
    <p:sldId id="528" r:id="rId44"/>
    <p:sldId id="690" r:id="rId45"/>
    <p:sldId id="259" r:id="rId46"/>
    <p:sldId id="534" r:id="rId47"/>
    <p:sldId id="686" r:id="rId48"/>
    <p:sldId id="687" r:id="rId49"/>
    <p:sldId id="396" r:id="rId50"/>
    <p:sldId id="397" r:id="rId51"/>
    <p:sldId id="391" r:id="rId52"/>
    <p:sldId id="395" r:id="rId53"/>
    <p:sldId id="688" r:id="rId54"/>
    <p:sldId id="543" r:id="rId55"/>
    <p:sldId id="542" r:id="rId56"/>
    <p:sldId id="689" r:id="rId57"/>
    <p:sldId id="691" r:id="rId58"/>
    <p:sldId id="692" r:id="rId59"/>
    <p:sldId id="693" r:id="rId60"/>
    <p:sldId id="694" r:id="rId61"/>
    <p:sldId id="695" r:id="rId62"/>
    <p:sldId id="696" r:id="rId63"/>
    <p:sldId id="619" r:id="rId64"/>
  </p:sldIdLst>
  <p:sldSz cx="9144000" cy="6858000" type="screen4x3"/>
  <p:notesSz cx="9926638"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8ACFC8A-77AB-41BB-96BC-F731619F90D8}">
          <p14:sldIdLst>
            <p14:sldId id="570"/>
            <p14:sldId id="571"/>
            <p14:sldId id="497"/>
            <p14:sldId id="495"/>
            <p14:sldId id="584"/>
            <p14:sldId id="574"/>
            <p14:sldId id="558"/>
            <p14:sldId id="575"/>
            <p14:sldId id="622"/>
            <p14:sldId id="664"/>
            <p14:sldId id="672"/>
            <p14:sldId id="685"/>
            <p14:sldId id="673"/>
            <p14:sldId id="675"/>
            <p14:sldId id="676"/>
            <p14:sldId id="677"/>
            <p14:sldId id="678"/>
            <p14:sldId id="513"/>
            <p14:sldId id="580"/>
            <p14:sldId id="582"/>
            <p14:sldId id="679"/>
            <p14:sldId id="583"/>
            <p14:sldId id="684"/>
            <p14:sldId id="514"/>
            <p14:sldId id="595"/>
            <p14:sldId id="682"/>
            <p14:sldId id="680"/>
            <p14:sldId id="597"/>
            <p14:sldId id="516"/>
            <p14:sldId id="615"/>
            <p14:sldId id="592"/>
            <p14:sldId id="522"/>
            <p14:sldId id="527"/>
            <p14:sldId id="525"/>
            <p14:sldId id="524"/>
            <p14:sldId id="553"/>
            <p14:sldId id="528"/>
            <p14:sldId id="690"/>
            <p14:sldId id="259"/>
            <p14:sldId id="534"/>
            <p14:sldId id="686"/>
            <p14:sldId id="687"/>
            <p14:sldId id="396"/>
            <p14:sldId id="397"/>
            <p14:sldId id="391"/>
            <p14:sldId id="395"/>
            <p14:sldId id="688"/>
            <p14:sldId id="543"/>
            <p14:sldId id="542"/>
            <p14:sldId id="689"/>
            <p14:sldId id="691"/>
            <p14:sldId id="692"/>
            <p14:sldId id="693"/>
            <p14:sldId id="694"/>
            <p14:sldId id="695"/>
            <p14:sldId id="696"/>
            <p14:sldId id="619"/>
          </p14:sldIdLst>
        </p14:section>
        <p14:section name="Backup" id="{0A227743-7E82-4B31-A14F-0B50230C6DDA}">
          <p14:sldIdLst/>
        </p14:section>
      </p14:sectionLst>
    </p:ext>
    <p:ext uri="{EFAFB233-063F-42B5-8137-9DF3F51BA10A}">
      <p15:sldGuideLst xmlns:p15="http://schemas.microsoft.com/office/powerpoint/2012/main">
        <p15:guide id="1" orient="horz" pos="2205" userDrawn="1">
          <p15:clr>
            <a:srgbClr val="A4A3A4"/>
          </p15:clr>
        </p15:guide>
        <p15:guide id="2" pos="6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nino Lorena" initials="SL" lastIdx="0" clrIdx="0">
    <p:extLst>
      <p:ext uri="{19B8F6BF-5375-455C-9EA6-DF929625EA0E}">
        <p15:presenceInfo xmlns:p15="http://schemas.microsoft.com/office/powerpoint/2012/main" userId="Sannino Lorena" providerId="None"/>
      </p:ext>
    </p:extLst>
  </p:cmAuthor>
  <p:cmAuthor id="2" name="Casati Daniele" initials="CD" lastIdx="1" clrIdx="1">
    <p:extLst>
      <p:ext uri="{19B8F6BF-5375-455C-9EA6-DF929625EA0E}">
        <p15:presenceInfo xmlns:p15="http://schemas.microsoft.com/office/powerpoint/2012/main" userId="S::daniele.casati@bdo.it::f00130db-747f-4926-8c15-f1d38220d3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E0"/>
    <a:srgbClr val="ED1A3B"/>
    <a:srgbClr val="FF0000"/>
    <a:srgbClr val="FCB414"/>
    <a:srgbClr val="00B050"/>
    <a:srgbClr val="F03E5A"/>
    <a:srgbClr val="AEAEAE"/>
    <a:srgbClr val="CD9002"/>
    <a:srgbClr val="FED474"/>
    <a:srgbClr val="EC57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4249" autoAdjust="0"/>
  </p:normalViewPr>
  <p:slideViewPr>
    <p:cSldViewPr snapToGrid="0">
      <p:cViewPr varScale="1">
        <p:scale>
          <a:sx n="51" d="100"/>
          <a:sy n="51" d="100"/>
        </p:scale>
        <p:origin x="588" y="36"/>
      </p:cViewPr>
      <p:guideLst>
        <p:guide orient="horz" pos="2205"/>
        <p:guide pos="612"/>
      </p:guideLst>
    </p:cSldViewPr>
  </p:slideViewPr>
  <p:outlineViewPr>
    <p:cViewPr>
      <p:scale>
        <a:sx n="33" d="100"/>
        <a:sy n="33" d="100"/>
      </p:scale>
      <p:origin x="0" y="-5202"/>
    </p:cViewPr>
  </p:outlin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Foglio1!$B$1</c:f>
              <c:strCache>
                <c:ptCount val="1"/>
                <c:pt idx="0">
                  <c:v>Vendite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08-4299-AC81-576072FA5D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08-4299-AC81-576072FA5D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208-4299-AC81-576072FA5DA3}"/>
              </c:ext>
            </c:extLst>
          </c:dPt>
          <c:cat>
            <c:strRef>
              <c:f>Foglio1!$A$2:$A$4</c:f>
              <c:strCache>
                <c:ptCount val="3"/>
                <c:pt idx="0">
                  <c:v>1° trim.</c:v>
                </c:pt>
                <c:pt idx="1">
                  <c:v>2° trim.</c:v>
                </c:pt>
                <c:pt idx="2">
                  <c:v>3° trim.</c:v>
                </c:pt>
              </c:strCache>
            </c:strRef>
          </c:cat>
          <c:val>
            <c:numRef>
              <c:f>Foglio1!$B$2:$B$4</c:f>
              <c:numCache>
                <c:formatCode>General</c:formatCode>
                <c:ptCount val="3"/>
                <c:pt idx="0">
                  <c:v>3</c:v>
                </c:pt>
                <c:pt idx="1">
                  <c:v>3</c:v>
                </c:pt>
                <c:pt idx="2">
                  <c:v>3</c:v>
                </c:pt>
              </c:numCache>
            </c:numRef>
          </c:val>
          <c:extLst>
            <c:ext xmlns:c16="http://schemas.microsoft.com/office/drawing/2014/chart" uri="{C3380CC4-5D6E-409C-BE32-E72D297353CC}">
              <c16:uniqueId val="{00000000-0353-42FD-9C09-5DA89F7833C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D8253-06C4-442F-8EC3-3BA37E424106}"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it-IT"/>
        </a:p>
      </dgm:t>
    </dgm:pt>
    <dgm:pt modelId="{DD16B5FB-F078-4C65-B4B0-19F717FA34A5}">
      <dgm:prSet custT="1"/>
      <dgm:spPr/>
      <dgm:t>
        <a:bodyPr/>
        <a:lstStyle/>
        <a:p>
          <a:r>
            <a:rPr lang="it-IT" sz="1200" b="1" i="0" dirty="0"/>
            <a:t>Legge n. 121/2011</a:t>
          </a:r>
          <a:r>
            <a:rPr lang="it-IT" sz="1200" b="0" i="0" dirty="0"/>
            <a:t>, di recepimento della Direttiva CE 2008/99 sulla tutela penale dell’ambiente: ha stato introdotto nel nostro ordinamento l’art. </a:t>
          </a:r>
          <a:r>
            <a:rPr lang="it-IT" sz="1200" b="0" i="0" dirty="0">
              <a:highlight>
                <a:srgbClr val="00A4E0"/>
              </a:highlight>
            </a:rPr>
            <a:t>25-</a:t>
          </a:r>
          <a:r>
            <a:rPr lang="it-IT" sz="1200" b="0" i="1" dirty="0">
              <a:highlight>
                <a:srgbClr val="00A4E0"/>
              </a:highlight>
            </a:rPr>
            <a:t>undecies</a:t>
          </a:r>
          <a:r>
            <a:rPr lang="it-IT" sz="1200" b="0" i="0" dirty="0">
              <a:highlight>
                <a:srgbClr val="00A4E0"/>
              </a:highlight>
            </a:rPr>
            <a:t> di cui al D.lgs. 231/2001</a:t>
          </a:r>
          <a:r>
            <a:rPr lang="it-IT" sz="1200" b="0" i="0" dirty="0"/>
            <a:t>, con cui </a:t>
          </a:r>
          <a:r>
            <a:rPr lang="it-IT" sz="1200" b="1" i="0" dirty="0"/>
            <a:t>si ascrive all’ente la responsabilità per i reati ambientali</a:t>
          </a:r>
          <a:r>
            <a:rPr lang="it-IT" sz="1200" b="0" i="0" dirty="0"/>
            <a:t>. </a:t>
          </a:r>
          <a:endParaRPr lang="it-IT" sz="1200" dirty="0"/>
        </a:p>
      </dgm:t>
    </dgm:pt>
    <dgm:pt modelId="{36F72B13-EEA9-46D2-BFCC-D2829FD0BFEF}" type="parTrans" cxnId="{1F875BB0-A07B-4891-9F73-F4CD7C91872F}">
      <dgm:prSet/>
      <dgm:spPr/>
      <dgm:t>
        <a:bodyPr/>
        <a:lstStyle/>
        <a:p>
          <a:endParaRPr lang="it-IT" sz="1200"/>
        </a:p>
      </dgm:t>
    </dgm:pt>
    <dgm:pt modelId="{3676C71A-6BC4-457B-8764-2C70F06D8184}" type="sibTrans" cxnId="{1F875BB0-A07B-4891-9F73-F4CD7C91872F}">
      <dgm:prSet/>
      <dgm:spPr/>
      <dgm:t>
        <a:bodyPr/>
        <a:lstStyle/>
        <a:p>
          <a:endParaRPr lang="it-IT" sz="1200"/>
        </a:p>
      </dgm:t>
    </dgm:pt>
    <dgm:pt modelId="{C5E92043-D76F-4B7D-9967-DFEA2BD0EAAA}">
      <dgm:prSet custT="1"/>
      <dgm:spPr/>
      <dgm:t>
        <a:bodyPr/>
        <a:lstStyle/>
        <a:p>
          <a:r>
            <a:rPr lang="it-IT" sz="1200" b="0" i="0" dirty="0"/>
            <a:t>Per porre rimedio alle carenze insite nella disciplina introdotta con la Legge 121/2011, il legislatore ha varato la Legge n. 68/2015 sui cosiddetti “</a:t>
          </a:r>
          <a:r>
            <a:rPr lang="it-IT" sz="1200" b="0" i="1" dirty="0"/>
            <a:t>eco-reati</a:t>
          </a:r>
          <a:r>
            <a:rPr lang="it-IT" sz="1200" b="0" i="0" dirty="0"/>
            <a:t>”, </a:t>
          </a:r>
          <a:r>
            <a:rPr lang="it-IT" sz="1200" b="1" i="0" dirty="0"/>
            <a:t>riscrivendo profondamente la disciplina penale prevista a tutela dell’ambiente</a:t>
          </a:r>
          <a:r>
            <a:rPr lang="it-IT" sz="1200" b="0" i="0" dirty="0"/>
            <a:t>.</a:t>
          </a:r>
          <a:endParaRPr lang="it-IT" sz="1200" dirty="0"/>
        </a:p>
      </dgm:t>
    </dgm:pt>
    <dgm:pt modelId="{FF5BB253-643A-4340-B42D-A1CFE6D0FE70}" type="parTrans" cxnId="{54E7B69C-74DA-47EA-BAB2-715FE62215A8}">
      <dgm:prSet/>
      <dgm:spPr/>
      <dgm:t>
        <a:bodyPr/>
        <a:lstStyle/>
        <a:p>
          <a:endParaRPr lang="it-IT" sz="1200"/>
        </a:p>
      </dgm:t>
    </dgm:pt>
    <dgm:pt modelId="{2FB847F8-8B04-4AF3-8D5F-740664343D42}" type="sibTrans" cxnId="{54E7B69C-74DA-47EA-BAB2-715FE62215A8}">
      <dgm:prSet/>
      <dgm:spPr/>
      <dgm:t>
        <a:bodyPr/>
        <a:lstStyle/>
        <a:p>
          <a:endParaRPr lang="it-IT" sz="1200"/>
        </a:p>
      </dgm:t>
    </dgm:pt>
    <dgm:pt modelId="{C3A58B1A-FC0E-4814-8651-F8B1EEFEAF49}">
      <dgm:prSet custT="1"/>
      <dgm:spPr/>
      <dgm:t>
        <a:bodyPr/>
        <a:lstStyle/>
        <a:p>
          <a:pPr algn="just"/>
          <a:r>
            <a:rPr lang="it-IT" sz="1200" b="0" i="0" dirty="0"/>
            <a:t>L'articolo 1 della legge n. 68 del 2015 introduce nel libro secondo del codice penale il</a:t>
          </a:r>
          <a:r>
            <a:rPr lang="it-IT" sz="1200" b="1" i="0" dirty="0"/>
            <a:t> nuovo Titolo VI-bis (Dei delitti contro l'ambiente), </a:t>
          </a:r>
          <a:r>
            <a:rPr lang="it-IT" sz="1200" b="0" i="0" dirty="0"/>
            <a:t>con il quale si prevedono nuovi delitti rilevanti ai fini 231:</a:t>
          </a:r>
        </a:p>
        <a:p>
          <a:pPr algn="just">
            <a:buFont typeface="Arial" panose="020B0604020202020204" pitchFamily="34" charset="0"/>
            <a:buChar char="•"/>
          </a:pPr>
          <a:r>
            <a:rPr lang="it-IT" sz="1200" b="0" i="0" dirty="0"/>
            <a:t>1- inquinamento ambientale;</a:t>
          </a:r>
        </a:p>
        <a:p>
          <a:pPr algn="just">
            <a:buFont typeface="Arial" panose="020B0604020202020204" pitchFamily="34" charset="0"/>
            <a:buChar char="•"/>
          </a:pPr>
          <a:r>
            <a:rPr lang="it-IT" sz="1200" b="0" i="0" dirty="0"/>
            <a:t>2- disastro ambientale;</a:t>
          </a:r>
        </a:p>
        <a:p>
          <a:pPr algn="just">
            <a:buFont typeface="Arial" panose="020B0604020202020204" pitchFamily="34" charset="0"/>
            <a:buChar char="•"/>
          </a:pPr>
          <a:r>
            <a:rPr lang="it-IT" sz="1200" b="0" i="0" dirty="0"/>
            <a:t>3- delitti colposi contro l’ambiente</a:t>
          </a:r>
        </a:p>
        <a:p>
          <a:pPr algn="just">
            <a:buFont typeface="Arial" panose="020B0604020202020204" pitchFamily="34" charset="0"/>
            <a:buChar char="•"/>
          </a:pPr>
          <a:r>
            <a:rPr lang="it-IT" sz="1200" b="0" i="0" dirty="0"/>
            <a:t>4- traffico e abbandono di materiale radioattivo</a:t>
          </a:r>
        </a:p>
        <a:p>
          <a:pPr algn="just">
            <a:buFont typeface="Arial" panose="020B0604020202020204" pitchFamily="34" charset="0"/>
            <a:buChar char="•"/>
          </a:pPr>
          <a:r>
            <a:rPr lang="it-IT" sz="1200" b="0" i="0" dirty="0"/>
            <a:t>5- circostanze aggravanti</a:t>
          </a:r>
        </a:p>
      </dgm:t>
    </dgm:pt>
    <dgm:pt modelId="{8560BD7C-5769-4101-9B1E-C7564E683FE1}" type="parTrans" cxnId="{02DA3E39-CAE0-4126-853E-D59BC488C380}">
      <dgm:prSet/>
      <dgm:spPr/>
      <dgm:t>
        <a:bodyPr/>
        <a:lstStyle/>
        <a:p>
          <a:endParaRPr lang="it-IT" sz="1200"/>
        </a:p>
      </dgm:t>
    </dgm:pt>
    <dgm:pt modelId="{EC62468A-0191-4803-B10E-BD3958719B13}" type="sibTrans" cxnId="{02DA3E39-CAE0-4126-853E-D59BC488C380}">
      <dgm:prSet/>
      <dgm:spPr/>
      <dgm:t>
        <a:bodyPr/>
        <a:lstStyle/>
        <a:p>
          <a:endParaRPr lang="it-IT" sz="1200"/>
        </a:p>
      </dgm:t>
    </dgm:pt>
    <dgm:pt modelId="{3ECA95AD-6F35-4C85-96F9-4C3EECC7DB17}" type="pres">
      <dgm:prSet presAssocID="{569D8253-06C4-442F-8EC3-3BA37E424106}" presName="CompostProcess" presStyleCnt="0">
        <dgm:presLayoutVars>
          <dgm:dir/>
          <dgm:resizeHandles val="exact"/>
        </dgm:presLayoutVars>
      </dgm:prSet>
      <dgm:spPr/>
    </dgm:pt>
    <dgm:pt modelId="{5E4CBCEC-A986-46FA-AF36-5D9E821EBD04}" type="pres">
      <dgm:prSet presAssocID="{569D8253-06C4-442F-8EC3-3BA37E424106}" presName="arrow" presStyleLbl="bgShp" presStyleIdx="0" presStyleCnt="1" custLinFactNeighborX="8824" custLinFactNeighborY="179"/>
      <dgm:spPr/>
    </dgm:pt>
    <dgm:pt modelId="{0AC2A002-CE27-4FBA-84E3-329FB764110C}" type="pres">
      <dgm:prSet presAssocID="{569D8253-06C4-442F-8EC3-3BA37E424106}" presName="linearProcess" presStyleCnt="0"/>
      <dgm:spPr/>
    </dgm:pt>
    <dgm:pt modelId="{BEDD62F5-1762-4B5D-B777-2D5784FAC76F}" type="pres">
      <dgm:prSet presAssocID="{DD16B5FB-F078-4C65-B4B0-19F717FA34A5}" presName="textNode" presStyleLbl="node1" presStyleIdx="0" presStyleCnt="3">
        <dgm:presLayoutVars>
          <dgm:bulletEnabled val="1"/>
        </dgm:presLayoutVars>
      </dgm:prSet>
      <dgm:spPr/>
    </dgm:pt>
    <dgm:pt modelId="{89AFEE93-4C1F-4705-AC5E-1A0386BEC957}" type="pres">
      <dgm:prSet presAssocID="{3676C71A-6BC4-457B-8764-2C70F06D8184}" presName="sibTrans" presStyleCnt="0"/>
      <dgm:spPr/>
    </dgm:pt>
    <dgm:pt modelId="{7626B8E0-7094-4962-B2DC-1F08B0F97885}" type="pres">
      <dgm:prSet presAssocID="{C5E92043-D76F-4B7D-9967-DFEA2BD0EAAA}" presName="textNode" presStyleLbl="node1" presStyleIdx="1" presStyleCnt="3">
        <dgm:presLayoutVars>
          <dgm:bulletEnabled val="1"/>
        </dgm:presLayoutVars>
      </dgm:prSet>
      <dgm:spPr/>
    </dgm:pt>
    <dgm:pt modelId="{3987E837-F784-4A70-B190-EE3B84513362}" type="pres">
      <dgm:prSet presAssocID="{2FB847F8-8B04-4AF3-8D5F-740664343D42}" presName="sibTrans" presStyleCnt="0"/>
      <dgm:spPr/>
    </dgm:pt>
    <dgm:pt modelId="{16908754-06D6-4CA0-8472-ED521208EDCF}" type="pres">
      <dgm:prSet presAssocID="{C3A58B1A-FC0E-4814-8651-F8B1EEFEAF49}" presName="textNode" presStyleLbl="node1" presStyleIdx="2" presStyleCnt="3" custScaleY="161934">
        <dgm:presLayoutVars>
          <dgm:bulletEnabled val="1"/>
        </dgm:presLayoutVars>
      </dgm:prSet>
      <dgm:spPr/>
    </dgm:pt>
  </dgm:ptLst>
  <dgm:cxnLst>
    <dgm:cxn modelId="{5530C817-8EBD-4517-B127-C8A1267777F9}" type="presOf" srcId="{DD16B5FB-F078-4C65-B4B0-19F717FA34A5}" destId="{BEDD62F5-1762-4B5D-B777-2D5784FAC76F}" srcOrd="0" destOrd="0" presId="urn:microsoft.com/office/officeart/2005/8/layout/hProcess9"/>
    <dgm:cxn modelId="{02DA3E39-CAE0-4126-853E-D59BC488C380}" srcId="{569D8253-06C4-442F-8EC3-3BA37E424106}" destId="{C3A58B1A-FC0E-4814-8651-F8B1EEFEAF49}" srcOrd="2" destOrd="0" parTransId="{8560BD7C-5769-4101-9B1E-C7564E683FE1}" sibTransId="{EC62468A-0191-4803-B10E-BD3958719B13}"/>
    <dgm:cxn modelId="{7D162B67-737A-4A78-8B29-B5BB45554D57}" type="presOf" srcId="{C5E92043-D76F-4B7D-9967-DFEA2BD0EAAA}" destId="{7626B8E0-7094-4962-B2DC-1F08B0F97885}" srcOrd="0" destOrd="0" presId="urn:microsoft.com/office/officeart/2005/8/layout/hProcess9"/>
    <dgm:cxn modelId="{457E8375-1E08-464E-9192-651BEF77900A}" type="presOf" srcId="{569D8253-06C4-442F-8EC3-3BA37E424106}" destId="{3ECA95AD-6F35-4C85-96F9-4C3EECC7DB17}" srcOrd="0" destOrd="0" presId="urn:microsoft.com/office/officeart/2005/8/layout/hProcess9"/>
    <dgm:cxn modelId="{54E7B69C-74DA-47EA-BAB2-715FE62215A8}" srcId="{569D8253-06C4-442F-8EC3-3BA37E424106}" destId="{C5E92043-D76F-4B7D-9967-DFEA2BD0EAAA}" srcOrd="1" destOrd="0" parTransId="{FF5BB253-643A-4340-B42D-A1CFE6D0FE70}" sibTransId="{2FB847F8-8B04-4AF3-8D5F-740664343D42}"/>
    <dgm:cxn modelId="{1F875BB0-A07B-4891-9F73-F4CD7C91872F}" srcId="{569D8253-06C4-442F-8EC3-3BA37E424106}" destId="{DD16B5FB-F078-4C65-B4B0-19F717FA34A5}" srcOrd="0" destOrd="0" parTransId="{36F72B13-EEA9-46D2-BFCC-D2829FD0BFEF}" sibTransId="{3676C71A-6BC4-457B-8764-2C70F06D8184}"/>
    <dgm:cxn modelId="{069C3FB1-A2C3-4D6A-878B-C7F6C41B60F4}" type="presOf" srcId="{C3A58B1A-FC0E-4814-8651-F8B1EEFEAF49}" destId="{16908754-06D6-4CA0-8472-ED521208EDCF}" srcOrd="0" destOrd="0" presId="urn:microsoft.com/office/officeart/2005/8/layout/hProcess9"/>
    <dgm:cxn modelId="{78E8403E-46CF-4CFE-8753-C91D0ECBBDEB}" type="presParOf" srcId="{3ECA95AD-6F35-4C85-96F9-4C3EECC7DB17}" destId="{5E4CBCEC-A986-46FA-AF36-5D9E821EBD04}" srcOrd="0" destOrd="0" presId="urn:microsoft.com/office/officeart/2005/8/layout/hProcess9"/>
    <dgm:cxn modelId="{31FE601C-B751-4D3E-9A33-5C884C6413F6}" type="presParOf" srcId="{3ECA95AD-6F35-4C85-96F9-4C3EECC7DB17}" destId="{0AC2A002-CE27-4FBA-84E3-329FB764110C}" srcOrd="1" destOrd="0" presId="urn:microsoft.com/office/officeart/2005/8/layout/hProcess9"/>
    <dgm:cxn modelId="{4490A20D-E744-487B-AEDD-82F23D4163A7}" type="presParOf" srcId="{0AC2A002-CE27-4FBA-84E3-329FB764110C}" destId="{BEDD62F5-1762-4B5D-B777-2D5784FAC76F}" srcOrd="0" destOrd="0" presId="urn:microsoft.com/office/officeart/2005/8/layout/hProcess9"/>
    <dgm:cxn modelId="{00F95A75-9482-423F-8EE2-B0BE420F200A}" type="presParOf" srcId="{0AC2A002-CE27-4FBA-84E3-329FB764110C}" destId="{89AFEE93-4C1F-4705-AC5E-1A0386BEC957}" srcOrd="1" destOrd="0" presId="urn:microsoft.com/office/officeart/2005/8/layout/hProcess9"/>
    <dgm:cxn modelId="{5F0D594A-2A92-4E2A-A2E3-2CD3567B3979}" type="presParOf" srcId="{0AC2A002-CE27-4FBA-84E3-329FB764110C}" destId="{7626B8E0-7094-4962-B2DC-1F08B0F97885}" srcOrd="2" destOrd="0" presId="urn:microsoft.com/office/officeart/2005/8/layout/hProcess9"/>
    <dgm:cxn modelId="{F9F5724D-A836-4187-9383-88838786392D}" type="presParOf" srcId="{0AC2A002-CE27-4FBA-84E3-329FB764110C}" destId="{3987E837-F784-4A70-B190-EE3B84513362}" srcOrd="3" destOrd="0" presId="urn:microsoft.com/office/officeart/2005/8/layout/hProcess9"/>
    <dgm:cxn modelId="{8B271998-74CF-4ED1-B869-8CF45C3776D7}" type="presParOf" srcId="{0AC2A002-CE27-4FBA-84E3-329FB764110C}" destId="{16908754-06D6-4CA0-8472-ED521208EDC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831909-33B0-474B-AAC9-D31303641F0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it-IT"/>
        </a:p>
      </dgm:t>
    </dgm:pt>
    <dgm:pt modelId="{302C9E23-718E-421C-BCA4-41510B885BA3}">
      <dgm:prSet custT="1"/>
      <dgm:spPr>
        <a:solidFill>
          <a:srgbClr val="00B0F0"/>
        </a:solidFill>
      </dgm:spPr>
      <dgm:t>
        <a:bodyPr/>
        <a:lstStyle/>
        <a:p>
          <a:r>
            <a:rPr lang="it-IT" sz="1600" b="1" i="0" baseline="0" dirty="0">
              <a:solidFill>
                <a:schemeClr val="bg1"/>
              </a:solidFill>
              <a:latin typeface="+mj-lt"/>
            </a:rPr>
            <a:t>Art. 17 </a:t>
          </a:r>
          <a:r>
            <a:rPr lang="it-IT" sz="1600" b="1" i="0" baseline="0" dirty="0" err="1">
              <a:solidFill>
                <a:schemeClr val="bg1"/>
              </a:solidFill>
              <a:latin typeface="+mj-lt"/>
            </a:rPr>
            <a:t>D.lgs</a:t>
          </a:r>
          <a:r>
            <a:rPr lang="it-IT" sz="1600" b="1" i="0" baseline="0" dirty="0">
              <a:solidFill>
                <a:schemeClr val="bg1"/>
              </a:solidFill>
              <a:latin typeface="+mj-lt"/>
            </a:rPr>
            <a:t> 231/2001 – Riparazione delle conseguenze del reato</a:t>
          </a:r>
          <a:endParaRPr lang="it-IT" sz="1600" dirty="0">
            <a:solidFill>
              <a:schemeClr val="bg1"/>
            </a:solidFill>
            <a:latin typeface="+mj-lt"/>
          </a:endParaRPr>
        </a:p>
      </dgm:t>
    </dgm:pt>
    <dgm:pt modelId="{338AA99D-9990-4AF9-A079-D1A0FA524D87}" type="parTrans" cxnId="{EA05ACB5-4A09-40BB-BDD8-AFA90069186D}">
      <dgm:prSet/>
      <dgm:spPr/>
      <dgm:t>
        <a:bodyPr/>
        <a:lstStyle/>
        <a:p>
          <a:endParaRPr lang="it-IT" sz="1400">
            <a:latin typeface="+mj-lt"/>
          </a:endParaRPr>
        </a:p>
      </dgm:t>
    </dgm:pt>
    <dgm:pt modelId="{E71BE704-C830-42C8-8876-18494A19B93A}" type="sibTrans" cxnId="{EA05ACB5-4A09-40BB-BDD8-AFA90069186D}">
      <dgm:prSet/>
      <dgm:spPr/>
      <dgm:t>
        <a:bodyPr/>
        <a:lstStyle/>
        <a:p>
          <a:endParaRPr lang="it-IT" sz="1400">
            <a:latin typeface="+mj-lt"/>
          </a:endParaRPr>
        </a:p>
      </dgm:t>
    </dgm:pt>
    <dgm:pt modelId="{EA5D59A0-EDCD-4E7F-9997-80494A4D5598}">
      <dgm:prSet custT="1"/>
      <dgm:spPr/>
      <dgm:t>
        <a:bodyPr/>
        <a:lstStyle/>
        <a:p>
          <a:r>
            <a:rPr lang="it-IT" sz="1600" b="0" i="0" baseline="0" dirty="0">
              <a:latin typeface="+mj-lt"/>
            </a:rPr>
            <a:t>1. </a:t>
          </a:r>
          <a:r>
            <a:rPr lang="it-IT" sz="1600" b="0" i="0" baseline="0" dirty="0">
              <a:solidFill>
                <a:srgbClr val="FF0000"/>
              </a:solidFill>
              <a:latin typeface="+mj-lt"/>
            </a:rPr>
            <a:t>Ferma l ́applicazione delle sanzioni pecuniarie</a:t>
          </a:r>
          <a:r>
            <a:rPr lang="it-IT" sz="1600" b="0" i="0" baseline="0" dirty="0">
              <a:latin typeface="+mj-lt"/>
            </a:rPr>
            <a:t>, le </a:t>
          </a:r>
          <a:r>
            <a:rPr lang="it-IT" sz="1600" b="0" i="0" baseline="0" dirty="0">
              <a:solidFill>
                <a:srgbClr val="FF0000"/>
              </a:solidFill>
              <a:latin typeface="+mj-lt"/>
            </a:rPr>
            <a:t>sanzioni interdittive </a:t>
          </a:r>
          <a:r>
            <a:rPr lang="it-IT" sz="1600" b="0" i="0" baseline="0" dirty="0">
              <a:latin typeface="+mj-lt"/>
            </a:rPr>
            <a:t>non si applicano quando, </a:t>
          </a:r>
          <a:r>
            <a:rPr lang="it-IT" sz="1600" b="0" i="0" baseline="0" dirty="0">
              <a:solidFill>
                <a:srgbClr val="FF0000"/>
              </a:solidFill>
              <a:latin typeface="+mj-lt"/>
            </a:rPr>
            <a:t>prima della dichiarazione di apertura del dibattimento </a:t>
          </a:r>
          <a:r>
            <a:rPr lang="it-IT" sz="1600" b="0" i="0" baseline="0" dirty="0">
              <a:latin typeface="+mj-lt"/>
            </a:rPr>
            <a:t>di primo grado, concorrono le seguenti condizioni:</a:t>
          </a:r>
          <a:endParaRPr lang="it-IT" sz="1600" b="0" dirty="0">
            <a:latin typeface="+mj-lt"/>
          </a:endParaRPr>
        </a:p>
      </dgm:t>
    </dgm:pt>
    <dgm:pt modelId="{29DFF5FE-7D25-4452-931C-598E3DAF20CB}" type="parTrans" cxnId="{66791103-ED74-4F6E-B9DC-96400A0466ED}">
      <dgm:prSet/>
      <dgm:spPr/>
      <dgm:t>
        <a:bodyPr/>
        <a:lstStyle/>
        <a:p>
          <a:endParaRPr lang="it-IT" sz="1400">
            <a:latin typeface="+mj-lt"/>
          </a:endParaRPr>
        </a:p>
      </dgm:t>
    </dgm:pt>
    <dgm:pt modelId="{11E56905-4E11-4808-945C-A827B81C2456}" type="sibTrans" cxnId="{66791103-ED74-4F6E-B9DC-96400A0466ED}">
      <dgm:prSet/>
      <dgm:spPr/>
      <dgm:t>
        <a:bodyPr/>
        <a:lstStyle/>
        <a:p>
          <a:endParaRPr lang="it-IT" sz="1400">
            <a:latin typeface="+mj-lt"/>
          </a:endParaRPr>
        </a:p>
      </dgm:t>
    </dgm:pt>
    <dgm:pt modelId="{7D034348-BD42-499A-9D98-8C05C73ABD8C}">
      <dgm:prSet custT="1"/>
      <dgm:spPr/>
      <dgm:t>
        <a:bodyPr/>
        <a:lstStyle/>
        <a:p>
          <a:r>
            <a:rPr lang="it-IT" sz="1600" b="0" i="0" baseline="0" dirty="0">
              <a:latin typeface="+mj-lt"/>
            </a:rPr>
            <a:t>a) l’ente ha risarcito integralmente il danno e ha eliminato le conseguenze dannose o pericolose del reato ovvero si è comunque efficacemente adoperato in tal senso;</a:t>
          </a:r>
          <a:endParaRPr lang="it-IT" sz="1600" b="0" dirty="0">
            <a:latin typeface="+mj-lt"/>
          </a:endParaRPr>
        </a:p>
      </dgm:t>
    </dgm:pt>
    <dgm:pt modelId="{7756BDCD-47DF-4CD6-902B-7F5EE8AC116A}" type="parTrans" cxnId="{8C1A4FCE-95CC-4627-AD55-0D5158950AAE}">
      <dgm:prSet/>
      <dgm:spPr/>
      <dgm:t>
        <a:bodyPr/>
        <a:lstStyle/>
        <a:p>
          <a:endParaRPr lang="it-IT" sz="1400">
            <a:latin typeface="+mj-lt"/>
          </a:endParaRPr>
        </a:p>
      </dgm:t>
    </dgm:pt>
    <dgm:pt modelId="{E2E1350D-80E7-4DB3-9241-E5ED0647EE15}" type="sibTrans" cxnId="{8C1A4FCE-95CC-4627-AD55-0D5158950AAE}">
      <dgm:prSet/>
      <dgm:spPr/>
      <dgm:t>
        <a:bodyPr/>
        <a:lstStyle/>
        <a:p>
          <a:endParaRPr lang="it-IT" sz="1400">
            <a:latin typeface="+mj-lt"/>
          </a:endParaRPr>
        </a:p>
      </dgm:t>
    </dgm:pt>
    <dgm:pt modelId="{6FFF9440-C082-4760-A83B-9B06905C7DB8}">
      <dgm:prSet custT="1"/>
      <dgm:spPr/>
      <dgm:t>
        <a:bodyPr/>
        <a:lstStyle/>
        <a:p>
          <a:r>
            <a:rPr lang="it-IT" sz="1600" b="0" i="0" baseline="0">
              <a:latin typeface="+mj-lt"/>
            </a:rPr>
            <a:t>b) l’ente ha eliminato le carenze organizzative che hanno determinato il reato mediante l ́adozione e l ́attuazione di modelli organizzativi idonei a prevenire reati della specie di quello verificatosi;</a:t>
          </a:r>
          <a:endParaRPr lang="it-IT" sz="1600" b="0" dirty="0">
            <a:latin typeface="+mj-lt"/>
          </a:endParaRPr>
        </a:p>
      </dgm:t>
    </dgm:pt>
    <dgm:pt modelId="{CF66A76A-5862-4AFA-8A99-5BD156C45FAC}" type="parTrans" cxnId="{F9571FE8-05BC-4C57-B0A4-CB45EE973F55}">
      <dgm:prSet/>
      <dgm:spPr/>
      <dgm:t>
        <a:bodyPr/>
        <a:lstStyle/>
        <a:p>
          <a:endParaRPr lang="it-IT" sz="1400">
            <a:latin typeface="+mj-lt"/>
          </a:endParaRPr>
        </a:p>
      </dgm:t>
    </dgm:pt>
    <dgm:pt modelId="{E37EAE99-5631-49C5-9CF4-A6FD8BB42364}" type="sibTrans" cxnId="{F9571FE8-05BC-4C57-B0A4-CB45EE973F55}">
      <dgm:prSet/>
      <dgm:spPr/>
      <dgm:t>
        <a:bodyPr/>
        <a:lstStyle/>
        <a:p>
          <a:endParaRPr lang="it-IT" sz="1400">
            <a:latin typeface="+mj-lt"/>
          </a:endParaRPr>
        </a:p>
      </dgm:t>
    </dgm:pt>
    <dgm:pt modelId="{5E80D094-26FE-495B-A85D-BF8CD08E737D}">
      <dgm:prSet custT="1"/>
      <dgm:spPr/>
      <dgm:t>
        <a:bodyPr/>
        <a:lstStyle/>
        <a:p>
          <a:r>
            <a:rPr lang="it-IT" sz="1600" b="0" i="0" baseline="0" dirty="0">
              <a:latin typeface="+mj-lt"/>
            </a:rPr>
            <a:t>c) l ́ente ha messo a disposizione il profitto conseguito ai fini della confisca.</a:t>
          </a:r>
          <a:endParaRPr lang="it-IT" sz="1600" b="0" dirty="0">
            <a:latin typeface="+mj-lt"/>
          </a:endParaRPr>
        </a:p>
      </dgm:t>
    </dgm:pt>
    <dgm:pt modelId="{05AA095E-E74F-4DF8-B45C-A71FE6AF879D}" type="parTrans" cxnId="{2A27B907-44A2-437A-9EA3-1E1170FBD13C}">
      <dgm:prSet/>
      <dgm:spPr/>
      <dgm:t>
        <a:bodyPr/>
        <a:lstStyle/>
        <a:p>
          <a:endParaRPr lang="it-IT" sz="1400">
            <a:latin typeface="+mj-lt"/>
          </a:endParaRPr>
        </a:p>
      </dgm:t>
    </dgm:pt>
    <dgm:pt modelId="{36F79D89-52FD-408D-9629-B9630BFA58A4}" type="sibTrans" cxnId="{2A27B907-44A2-437A-9EA3-1E1170FBD13C}">
      <dgm:prSet/>
      <dgm:spPr/>
      <dgm:t>
        <a:bodyPr/>
        <a:lstStyle/>
        <a:p>
          <a:endParaRPr lang="it-IT" sz="1400">
            <a:latin typeface="+mj-lt"/>
          </a:endParaRPr>
        </a:p>
      </dgm:t>
    </dgm:pt>
    <dgm:pt modelId="{B0457789-8DE7-425A-A31D-487973A8F860}" type="pres">
      <dgm:prSet presAssocID="{24831909-33B0-474B-AAC9-D31303641F0E}" presName="linear" presStyleCnt="0">
        <dgm:presLayoutVars>
          <dgm:animLvl val="lvl"/>
          <dgm:resizeHandles val="exact"/>
        </dgm:presLayoutVars>
      </dgm:prSet>
      <dgm:spPr/>
    </dgm:pt>
    <dgm:pt modelId="{76F841A4-47B1-4A90-B6AB-9EACCC897D11}" type="pres">
      <dgm:prSet presAssocID="{302C9E23-718E-421C-BCA4-41510B885BA3}" presName="parentText" presStyleLbl="node1" presStyleIdx="0" presStyleCnt="5" custLinFactNeighborX="347" custLinFactNeighborY="-76651">
        <dgm:presLayoutVars>
          <dgm:chMax val="0"/>
          <dgm:bulletEnabled val="1"/>
        </dgm:presLayoutVars>
      </dgm:prSet>
      <dgm:spPr/>
    </dgm:pt>
    <dgm:pt modelId="{DE8356E0-0C5F-41BE-8935-A939643A94C1}" type="pres">
      <dgm:prSet presAssocID="{E71BE704-C830-42C8-8876-18494A19B93A}" presName="spacer" presStyleCnt="0"/>
      <dgm:spPr/>
    </dgm:pt>
    <dgm:pt modelId="{571F94A6-A4DA-4644-AD32-E16C40BEC9ED}" type="pres">
      <dgm:prSet presAssocID="{EA5D59A0-EDCD-4E7F-9997-80494A4D5598}" presName="parentText" presStyleLbl="node1" presStyleIdx="1" presStyleCnt="5">
        <dgm:presLayoutVars>
          <dgm:chMax val="0"/>
          <dgm:bulletEnabled val="1"/>
        </dgm:presLayoutVars>
      </dgm:prSet>
      <dgm:spPr/>
    </dgm:pt>
    <dgm:pt modelId="{4368B3D8-DDAB-47A2-AF64-CADF02E41EAF}" type="pres">
      <dgm:prSet presAssocID="{11E56905-4E11-4808-945C-A827B81C2456}" presName="spacer" presStyleCnt="0"/>
      <dgm:spPr/>
    </dgm:pt>
    <dgm:pt modelId="{1B2B963E-58C6-43C6-89B5-385258622742}" type="pres">
      <dgm:prSet presAssocID="{7D034348-BD42-499A-9D98-8C05C73ABD8C}" presName="parentText" presStyleLbl="node1" presStyleIdx="2" presStyleCnt="5">
        <dgm:presLayoutVars>
          <dgm:chMax val="0"/>
          <dgm:bulletEnabled val="1"/>
        </dgm:presLayoutVars>
      </dgm:prSet>
      <dgm:spPr/>
    </dgm:pt>
    <dgm:pt modelId="{FA91B7AB-773F-426B-9CF1-53905DB8BB7E}" type="pres">
      <dgm:prSet presAssocID="{E2E1350D-80E7-4DB3-9241-E5ED0647EE15}" presName="spacer" presStyleCnt="0"/>
      <dgm:spPr/>
    </dgm:pt>
    <dgm:pt modelId="{7AD4170C-6C4C-40A8-A0A5-DF008F3C808A}" type="pres">
      <dgm:prSet presAssocID="{6FFF9440-C082-4760-A83B-9B06905C7DB8}" presName="parentText" presStyleLbl="node1" presStyleIdx="3" presStyleCnt="5">
        <dgm:presLayoutVars>
          <dgm:chMax val="0"/>
          <dgm:bulletEnabled val="1"/>
        </dgm:presLayoutVars>
      </dgm:prSet>
      <dgm:spPr/>
    </dgm:pt>
    <dgm:pt modelId="{EDB8EDF6-1514-44DA-9736-23AF3F528C6F}" type="pres">
      <dgm:prSet presAssocID="{E37EAE99-5631-49C5-9CF4-A6FD8BB42364}" presName="spacer" presStyleCnt="0"/>
      <dgm:spPr/>
    </dgm:pt>
    <dgm:pt modelId="{BA2D0856-AAAA-48FC-B08A-F693D68A8901}" type="pres">
      <dgm:prSet presAssocID="{5E80D094-26FE-495B-A85D-BF8CD08E737D}" presName="parentText" presStyleLbl="node1" presStyleIdx="4" presStyleCnt="5">
        <dgm:presLayoutVars>
          <dgm:chMax val="0"/>
          <dgm:bulletEnabled val="1"/>
        </dgm:presLayoutVars>
      </dgm:prSet>
      <dgm:spPr/>
    </dgm:pt>
  </dgm:ptLst>
  <dgm:cxnLst>
    <dgm:cxn modelId="{66791103-ED74-4F6E-B9DC-96400A0466ED}" srcId="{24831909-33B0-474B-AAC9-D31303641F0E}" destId="{EA5D59A0-EDCD-4E7F-9997-80494A4D5598}" srcOrd="1" destOrd="0" parTransId="{29DFF5FE-7D25-4452-931C-598E3DAF20CB}" sibTransId="{11E56905-4E11-4808-945C-A827B81C2456}"/>
    <dgm:cxn modelId="{2A27B907-44A2-437A-9EA3-1E1170FBD13C}" srcId="{24831909-33B0-474B-AAC9-D31303641F0E}" destId="{5E80D094-26FE-495B-A85D-BF8CD08E737D}" srcOrd="4" destOrd="0" parTransId="{05AA095E-E74F-4DF8-B45C-A71FE6AF879D}" sibTransId="{36F79D89-52FD-408D-9629-B9630BFA58A4}"/>
    <dgm:cxn modelId="{7A2BCD2A-1462-4645-B9B7-DF75EC97F639}" type="presOf" srcId="{302C9E23-718E-421C-BCA4-41510B885BA3}" destId="{76F841A4-47B1-4A90-B6AB-9EACCC897D11}" srcOrd="0" destOrd="0" presId="urn:microsoft.com/office/officeart/2005/8/layout/vList2"/>
    <dgm:cxn modelId="{50EF532C-ED73-4F22-AF8D-B84C8AC1B724}" type="presOf" srcId="{24831909-33B0-474B-AAC9-D31303641F0E}" destId="{B0457789-8DE7-425A-A31D-487973A8F860}" srcOrd="0" destOrd="0" presId="urn:microsoft.com/office/officeart/2005/8/layout/vList2"/>
    <dgm:cxn modelId="{FCF16155-E062-4655-B08C-609081CA535F}" type="presOf" srcId="{6FFF9440-C082-4760-A83B-9B06905C7DB8}" destId="{7AD4170C-6C4C-40A8-A0A5-DF008F3C808A}" srcOrd="0" destOrd="0" presId="urn:microsoft.com/office/officeart/2005/8/layout/vList2"/>
    <dgm:cxn modelId="{F8D2F878-129A-4E63-942D-BDE1CDADB951}" type="presOf" srcId="{EA5D59A0-EDCD-4E7F-9997-80494A4D5598}" destId="{571F94A6-A4DA-4644-AD32-E16C40BEC9ED}" srcOrd="0" destOrd="0" presId="urn:microsoft.com/office/officeart/2005/8/layout/vList2"/>
    <dgm:cxn modelId="{EA05ACB5-4A09-40BB-BDD8-AFA90069186D}" srcId="{24831909-33B0-474B-AAC9-D31303641F0E}" destId="{302C9E23-718E-421C-BCA4-41510B885BA3}" srcOrd="0" destOrd="0" parTransId="{338AA99D-9990-4AF9-A079-D1A0FA524D87}" sibTransId="{E71BE704-C830-42C8-8876-18494A19B93A}"/>
    <dgm:cxn modelId="{7A4EF4BC-4F97-4EFA-83AD-D111BF0A9988}" type="presOf" srcId="{5E80D094-26FE-495B-A85D-BF8CD08E737D}" destId="{BA2D0856-AAAA-48FC-B08A-F693D68A8901}" srcOrd="0" destOrd="0" presId="urn:microsoft.com/office/officeart/2005/8/layout/vList2"/>
    <dgm:cxn modelId="{8C1A4FCE-95CC-4627-AD55-0D5158950AAE}" srcId="{24831909-33B0-474B-AAC9-D31303641F0E}" destId="{7D034348-BD42-499A-9D98-8C05C73ABD8C}" srcOrd="2" destOrd="0" parTransId="{7756BDCD-47DF-4CD6-902B-7F5EE8AC116A}" sibTransId="{E2E1350D-80E7-4DB3-9241-E5ED0647EE15}"/>
    <dgm:cxn modelId="{F3B6E9D7-3CBC-40FF-AAAF-C6FA722B6CD1}" type="presOf" srcId="{7D034348-BD42-499A-9D98-8C05C73ABD8C}" destId="{1B2B963E-58C6-43C6-89B5-385258622742}" srcOrd="0" destOrd="0" presId="urn:microsoft.com/office/officeart/2005/8/layout/vList2"/>
    <dgm:cxn modelId="{F9571FE8-05BC-4C57-B0A4-CB45EE973F55}" srcId="{24831909-33B0-474B-AAC9-D31303641F0E}" destId="{6FFF9440-C082-4760-A83B-9B06905C7DB8}" srcOrd="3" destOrd="0" parTransId="{CF66A76A-5862-4AFA-8A99-5BD156C45FAC}" sibTransId="{E37EAE99-5631-49C5-9CF4-A6FD8BB42364}"/>
    <dgm:cxn modelId="{FB0FB4AF-BB3F-40C7-83B1-DACDF1805C7B}" type="presParOf" srcId="{B0457789-8DE7-425A-A31D-487973A8F860}" destId="{76F841A4-47B1-4A90-B6AB-9EACCC897D11}" srcOrd="0" destOrd="0" presId="urn:microsoft.com/office/officeart/2005/8/layout/vList2"/>
    <dgm:cxn modelId="{1BE53B03-BED3-4F84-AD86-E2A4C7FAAD04}" type="presParOf" srcId="{B0457789-8DE7-425A-A31D-487973A8F860}" destId="{DE8356E0-0C5F-41BE-8935-A939643A94C1}" srcOrd="1" destOrd="0" presId="urn:microsoft.com/office/officeart/2005/8/layout/vList2"/>
    <dgm:cxn modelId="{C2D14F41-D976-45F8-AD9F-E90B6548A7A1}" type="presParOf" srcId="{B0457789-8DE7-425A-A31D-487973A8F860}" destId="{571F94A6-A4DA-4644-AD32-E16C40BEC9ED}" srcOrd="2" destOrd="0" presId="urn:microsoft.com/office/officeart/2005/8/layout/vList2"/>
    <dgm:cxn modelId="{012B279F-D6F4-4822-B2D8-598486F076EC}" type="presParOf" srcId="{B0457789-8DE7-425A-A31D-487973A8F860}" destId="{4368B3D8-DDAB-47A2-AF64-CADF02E41EAF}" srcOrd="3" destOrd="0" presId="urn:microsoft.com/office/officeart/2005/8/layout/vList2"/>
    <dgm:cxn modelId="{B98DE2D7-2450-4C46-BEB7-CC75E82ACB89}" type="presParOf" srcId="{B0457789-8DE7-425A-A31D-487973A8F860}" destId="{1B2B963E-58C6-43C6-89B5-385258622742}" srcOrd="4" destOrd="0" presId="urn:microsoft.com/office/officeart/2005/8/layout/vList2"/>
    <dgm:cxn modelId="{4CC37F15-25BF-42E0-82F3-216FE6BE8AB7}" type="presParOf" srcId="{B0457789-8DE7-425A-A31D-487973A8F860}" destId="{FA91B7AB-773F-426B-9CF1-53905DB8BB7E}" srcOrd="5" destOrd="0" presId="urn:microsoft.com/office/officeart/2005/8/layout/vList2"/>
    <dgm:cxn modelId="{04083D4C-F4CD-4616-8C81-F735BB88C435}" type="presParOf" srcId="{B0457789-8DE7-425A-A31D-487973A8F860}" destId="{7AD4170C-6C4C-40A8-A0A5-DF008F3C808A}" srcOrd="6" destOrd="0" presId="urn:microsoft.com/office/officeart/2005/8/layout/vList2"/>
    <dgm:cxn modelId="{1914C70D-BB1F-418C-9948-7A4D5D21B0B6}" type="presParOf" srcId="{B0457789-8DE7-425A-A31D-487973A8F860}" destId="{EDB8EDF6-1514-44DA-9736-23AF3F528C6F}" srcOrd="7" destOrd="0" presId="urn:microsoft.com/office/officeart/2005/8/layout/vList2"/>
    <dgm:cxn modelId="{5D1EA156-39D5-48B5-A321-97D786002CD8}" type="presParOf" srcId="{B0457789-8DE7-425A-A31D-487973A8F860}" destId="{BA2D0856-AAAA-48FC-B08A-F693D68A890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B2C2E-1876-4B6F-B16E-EFB8A2BA33E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it-IT"/>
        </a:p>
      </dgm:t>
    </dgm:pt>
    <dgm:pt modelId="{07F63488-ED57-4F54-8D81-413E5A924A1D}">
      <dgm:prSet custT="1"/>
      <dgm:spPr/>
      <dgm:t>
        <a:bodyPr/>
        <a:lstStyle/>
        <a:p>
          <a:r>
            <a:rPr lang="it-IT" sz="1400" b="0" i="0" baseline="0" dirty="0">
              <a:latin typeface="Garamond" panose="02020404030301010803" pitchFamily="18" charset="0"/>
            </a:rPr>
            <a:t>Codice Etico</a:t>
          </a:r>
          <a:endParaRPr lang="it-IT" sz="1400" dirty="0">
            <a:latin typeface="Garamond" panose="02020404030301010803" pitchFamily="18" charset="0"/>
          </a:endParaRPr>
        </a:p>
      </dgm:t>
    </dgm:pt>
    <dgm:pt modelId="{82D59637-1C2F-4F14-86BD-F0105F440E35}" type="parTrans" cxnId="{2A49250C-F173-4739-AD80-069E6C1AA6A6}">
      <dgm:prSet/>
      <dgm:spPr/>
      <dgm:t>
        <a:bodyPr/>
        <a:lstStyle/>
        <a:p>
          <a:endParaRPr lang="it-IT" sz="1600"/>
        </a:p>
      </dgm:t>
    </dgm:pt>
    <dgm:pt modelId="{B18AF389-A746-4557-9710-51D7B277E3E8}" type="sibTrans" cxnId="{2A49250C-F173-4739-AD80-069E6C1AA6A6}">
      <dgm:prSet/>
      <dgm:spPr/>
      <dgm:t>
        <a:bodyPr/>
        <a:lstStyle/>
        <a:p>
          <a:endParaRPr lang="it-IT" sz="1600"/>
        </a:p>
      </dgm:t>
    </dgm:pt>
    <dgm:pt modelId="{12AAE2AF-AF07-46E0-8AB1-4ECD85B8AA3E}">
      <dgm:prSet custT="1"/>
      <dgm:spPr/>
      <dgm:t>
        <a:bodyPr/>
        <a:lstStyle/>
        <a:p>
          <a:r>
            <a:rPr lang="it-IT" sz="1400" b="0" i="0" baseline="0" dirty="0">
              <a:latin typeface="Garamond" panose="02020404030301010803" pitchFamily="18" charset="0"/>
            </a:rPr>
            <a:t>principi, politiche e valori aziendali</a:t>
          </a:r>
          <a:endParaRPr lang="it-IT" sz="1400" dirty="0">
            <a:latin typeface="Garamond" panose="02020404030301010803" pitchFamily="18" charset="0"/>
          </a:endParaRPr>
        </a:p>
      </dgm:t>
    </dgm:pt>
    <dgm:pt modelId="{64D6A998-7C3B-49EE-A929-B77AE8C3E8EA}" type="parTrans" cxnId="{8F412F0A-64C5-4E6D-AFF3-14D63E7C4E30}">
      <dgm:prSet/>
      <dgm:spPr/>
      <dgm:t>
        <a:bodyPr/>
        <a:lstStyle/>
        <a:p>
          <a:endParaRPr lang="it-IT" sz="1600"/>
        </a:p>
      </dgm:t>
    </dgm:pt>
    <dgm:pt modelId="{B5158098-7A56-4032-9B12-B1BEAACACF0A}" type="sibTrans" cxnId="{8F412F0A-64C5-4E6D-AFF3-14D63E7C4E30}">
      <dgm:prSet/>
      <dgm:spPr/>
      <dgm:t>
        <a:bodyPr/>
        <a:lstStyle/>
        <a:p>
          <a:endParaRPr lang="it-IT" sz="1600"/>
        </a:p>
      </dgm:t>
    </dgm:pt>
    <dgm:pt modelId="{99B97580-95A6-4147-8300-8E3FBF94B117}">
      <dgm:prSet custT="1"/>
      <dgm:spPr/>
      <dgm:t>
        <a:bodyPr/>
        <a:lstStyle/>
        <a:p>
          <a:r>
            <a:rPr lang="it-IT" sz="1400" b="0" i="0" baseline="0" dirty="0">
              <a:latin typeface="Garamond" panose="02020404030301010803" pitchFamily="18" charset="0"/>
            </a:rPr>
            <a:t>regole di comportamento per tutti i soggetti della società</a:t>
          </a:r>
          <a:endParaRPr lang="it-IT" sz="1400" dirty="0">
            <a:latin typeface="Garamond" panose="02020404030301010803" pitchFamily="18" charset="0"/>
          </a:endParaRPr>
        </a:p>
      </dgm:t>
    </dgm:pt>
    <dgm:pt modelId="{7BFC0CE7-8546-4FE0-847B-A8178E8D9071}" type="parTrans" cxnId="{E2B3A3F9-96F8-46B2-9D39-07D34C2979AE}">
      <dgm:prSet/>
      <dgm:spPr/>
      <dgm:t>
        <a:bodyPr/>
        <a:lstStyle/>
        <a:p>
          <a:endParaRPr lang="it-IT" sz="1600"/>
        </a:p>
      </dgm:t>
    </dgm:pt>
    <dgm:pt modelId="{8491C355-C4D6-4DB1-AD0E-ED3923FF6848}" type="sibTrans" cxnId="{E2B3A3F9-96F8-46B2-9D39-07D34C2979AE}">
      <dgm:prSet/>
      <dgm:spPr/>
      <dgm:t>
        <a:bodyPr/>
        <a:lstStyle/>
        <a:p>
          <a:endParaRPr lang="it-IT" sz="1600"/>
        </a:p>
      </dgm:t>
    </dgm:pt>
    <dgm:pt modelId="{40BAE2C5-03BE-45AA-AD16-B3A9B054DE59}">
      <dgm:prSet custT="1"/>
      <dgm:spPr/>
      <dgm:t>
        <a:bodyPr/>
        <a:lstStyle/>
        <a:p>
          <a:r>
            <a:rPr lang="it-IT" sz="1400" dirty="0">
              <a:latin typeface="Garamond" panose="02020404030301010803" pitchFamily="18" charset="0"/>
            </a:rPr>
            <a:t>Parte Generale</a:t>
          </a:r>
        </a:p>
      </dgm:t>
    </dgm:pt>
    <dgm:pt modelId="{0DA867B4-989C-4FD9-916C-0E21D414EC31}" type="parTrans" cxnId="{FB00BE21-0655-4515-A3BE-4A7D2E6D9B0A}">
      <dgm:prSet/>
      <dgm:spPr/>
      <dgm:t>
        <a:bodyPr/>
        <a:lstStyle/>
        <a:p>
          <a:endParaRPr lang="it-IT" sz="1600"/>
        </a:p>
      </dgm:t>
    </dgm:pt>
    <dgm:pt modelId="{ED5241E8-FA86-4119-B147-74C295C583B7}" type="sibTrans" cxnId="{FB00BE21-0655-4515-A3BE-4A7D2E6D9B0A}">
      <dgm:prSet/>
      <dgm:spPr/>
      <dgm:t>
        <a:bodyPr/>
        <a:lstStyle/>
        <a:p>
          <a:endParaRPr lang="it-IT" sz="1600"/>
        </a:p>
      </dgm:t>
    </dgm:pt>
    <dgm:pt modelId="{B59DC580-FBC8-4BC9-9D06-764E523DD919}">
      <dgm:prSet custT="1"/>
      <dgm:spPr/>
      <dgm:t>
        <a:bodyPr/>
        <a:lstStyle/>
        <a:p>
          <a:r>
            <a:rPr lang="it-IT" sz="1400" dirty="0">
              <a:latin typeface="Garamond" panose="02020404030301010803" pitchFamily="18" charset="0"/>
            </a:rPr>
            <a:t>Descrizione in termini chiari della disciplina ex </a:t>
          </a:r>
          <a:r>
            <a:rPr lang="it-IT" sz="1400" dirty="0" err="1">
              <a:latin typeface="Garamond" panose="02020404030301010803" pitchFamily="18" charset="0"/>
            </a:rPr>
            <a:t>d.lgs</a:t>
          </a:r>
          <a:r>
            <a:rPr lang="it-IT" sz="1400" dirty="0">
              <a:latin typeface="Garamond" panose="02020404030301010803" pitchFamily="18" charset="0"/>
            </a:rPr>
            <a:t> 231/2001 e delle norme applicabili all’ente</a:t>
          </a:r>
        </a:p>
      </dgm:t>
    </dgm:pt>
    <dgm:pt modelId="{24E6C2B8-4870-49F3-B765-AC5091DC841A}" type="parTrans" cxnId="{CA38FBC4-07E9-4A14-A516-DA47702265FE}">
      <dgm:prSet/>
      <dgm:spPr/>
      <dgm:t>
        <a:bodyPr/>
        <a:lstStyle/>
        <a:p>
          <a:endParaRPr lang="it-IT" sz="1600"/>
        </a:p>
      </dgm:t>
    </dgm:pt>
    <dgm:pt modelId="{A34F5756-6561-4027-ABD9-FDD193BA1499}" type="sibTrans" cxnId="{CA38FBC4-07E9-4A14-A516-DA47702265FE}">
      <dgm:prSet/>
      <dgm:spPr/>
      <dgm:t>
        <a:bodyPr/>
        <a:lstStyle/>
        <a:p>
          <a:endParaRPr lang="it-IT" sz="1600"/>
        </a:p>
      </dgm:t>
    </dgm:pt>
    <dgm:pt modelId="{D5D69FB0-A669-4AB5-B194-2AA78946F8CC}">
      <dgm:prSet custT="1"/>
      <dgm:spPr/>
      <dgm:t>
        <a:bodyPr/>
        <a:lstStyle/>
        <a:p>
          <a:r>
            <a:rPr lang="it-IT" sz="1400" dirty="0">
              <a:latin typeface="Garamond" panose="02020404030301010803" pitchFamily="18" charset="0"/>
            </a:rPr>
            <a:t>Parte Speciale</a:t>
          </a:r>
        </a:p>
      </dgm:t>
    </dgm:pt>
    <dgm:pt modelId="{1011B259-16F8-494C-BB66-E65181FF58BA}" type="parTrans" cxnId="{3FB2D3B3-5870-4F57-9A5F-C7208D4B4F43}">
      <dgm:prSet/>
      <dgm:spPr/>
      <dgm:t>
        <a:bodyPr/>
        <a:lstStyle/>
        <a:p>
          <a:endParaRPr lang="it-IT" sz="1600"/>
        </a:p>
      </dgm:t>
    </dgm:pt>
    <dgm:pt modelId="{47A6EB1C-7A1B-4BD4-A5F2-76DAD9155D46}" type="sibTrans" cxnId="{3FB2D3B3-5870-4F57-9A5F-C7208D4B4F43}">
      <dgm:prSet/>
      <dgm:spPr/>
      <dgm:t>
        <a:bodyPr/>
        <a:lstStyle/>
        <a:p>
          <a:endParaRPr lang="it-IT" sz="1600"/>
        </a:p>
      </dgm:t>
    </dgm:pt>
    <dgm:pt modelId="{7C91A620-ACA2-44D3-8413-520F071EFC67}">
      <dgm:prSet custT="1"/>
      <dgm:spPr/>
      <dgm:t>
        <a:bodyPr/>
        <a:lstStyle/>
        <a:p>
          <a:r>
            <a:rPr lang="it-IT" sz="1400" dirty="0">
              <a:latin typeface="Garamond" panose="02020404030301010803" pitchFamily="18" charset="0"/>
            </a:rPr>
            <a:t>individuazione e valutazione dei rischi</a:t>
          </a:r>
        </a:p>
      </dgm:t>
    </dgm:pt>
    <dgm:pt modelId="{D9D6025F-3568-4EC2-860C-FFAC0403B0C2}" type="parTrans" cxnId="{3D9CD0F9-0522-42A4-9B18-5B657E62DB8A}">
      <dgm:prSet/>
      <dgm:spPr/>
      <dgm:t>
        <a:bodyPr/>
        <a:lstStyle/>
        <a:p>
          <a:endParaRPr lang="it-IT" sz="1600"/>
        </a:p>
      </dgm:t>
    </dgm:pt>
    <dgm:pt modelId="{D5AE1AED-0047-4EAB-8972-BC997DC022C4}" type="sibTrans" cxnId="{3D9CD0F9-0522-42A4-9B18-5B657E62DB8A}">
      <dgm:prSet/>
      <dgm:spPr/>
      <dgm:t>
        <a:bodyPr/>
        <a:lstStyle/>
        <a:p>
          <a:endParaRPr lang="it-IT" sz="1600"/>
        </a:p>
      </dgm:t>
    </dgm:pt>
    <dgm:pt modelId="{6B963FB4-A396-468F-9C4E-284633F3597B}">
      <dgm:prSet custT="1"/>
      <dgm:spPr/>
      <dgm:t>
        <a:bodyPr/>
        <a:lstStyle/>
        <a:p>
          <a:r>
            <a:rPr lang="it-IT" sz="1400" b="1" dirty="0">
              <a:latin typeface="Garamond" panose="02020404030301010803" pitchFamily="18" charset="0"/>
            </a:rPr>
            <a:t>PROCEDURE AZIENDALI</a:t>
          </a:r>
        </a:p>
      </dgm:t>
    </dgm:pt>
    <dgm:pt modelId="{43855441-CB33-43BE-AD0B-2DC53AA13E91}" type="parTrans" cxnId="{0DD278F0-A2AB-4F9A-AF6F-CA6481569336}">
      <dgm:prSet/>
      <dgm:spPr/>
      <dgm:t>
        <a:bodyPr/>
        <a:lstStyle/>
        <a:p>
          <a:endParaRPr lang="it-IT" sz="1600"/>
        </a:p>
      </dgm:t>
    </dgm:pt>
    <dgm:pt modelId="{AB99162E-DEFF-4361-A3AC-77D3DEF348AA}" type="sibTrans" cxnId="{0DD278F0-A2AB-4F9A-AF6F-CA6481569336}">
      <dgm:prSet/>
      <dgm:spPr/>
      <dgm:t>
        <a:bodyPr/>
        <a:lstStyle/>
        <a:p>
          <a:endParaRPr lang="it-IT" sz="1600"/>
        </a:p>
      </dgm:t>
    </dgm:pt>
    <dgm:pt modelId="{F452BFBB-B1F9-4820-ABAE-248E1D5554EF}">
      <dgm:prSet custT="1"/>
      <dgm:spPr>
        <a:solidFill>
          <a:schemeClr val="bg2">
            <a:lumMod val="60000"/>
            <a:lumOff val="40000"/>
          </a:schemeClr>
        </a:solidFill>
      </dgm:spPr>
      <dgm:t>
        <a:bodyPr/>
        <a:lstStyle/>
        <a:p>
          <a:r>
            <a:rPr lang="it-IT" sz="1400" dirty="0">
              <a:latin typeface="Garamond" panose="02020404030301010803" pitchFamily="18" charset="0"/>
            </a:rPr>
            <a:t>Organismo di Vigilanza</a:t>
          </a:r>
        </a:p>
      </dgm:t>
    </dgm:pt>
    <dgm:pt modelId="{96580572-D828-4514-B326-8B733126B74D}" type="parTrans" cxnId="{70133127-EDFB-4E6E-AD26-9A20A1748DE3}">
      <dgm:prSet/>
      <dgm:spPr/>
      <dgm:t>
        <a:bodyPr/>
        <a:lstStyle/>
        <a:p>
          <a:endParaRPr lang="it-IT" sz="1600"/>
        </a:p>
      </dgm:t>
    </dgm:pt>
    <dgm:pt modelId="{80D1C52F-B985-4886-B292-B271D8B0CDC1}" type="sibTrans" cxnId="{70133127-EDFB-4E6E-AD26-9A20A1748DE3}">
      <dgm:prSet/>
      <dgm:spPr/>
      <dgm:t>
        <a:bodyPr/>
        <a:lstStyle/>
        <a:p>
          <a:endParaRPr lang="it-IT" sz="1600"/>
        </a:p>
      </dgm:t>
    </dgm:pt>
    <dgm:pt modelId="{7FB074EF-0E20-42E9-B38B-996089E5FEE0}">
      <dgm:prSet custT="1"/>
      <dgm:spPr>
        <a:solidFill>
          <a:schemeClr val="accent1">
            <a:lumMod val="20000"/>
            <a:lumOff val="80000"/>
            <a:alpha val="90000"/>
          </a:schemeClr>
        </a:solidFill>
      </dgm:spPr>
      <dgm:t>
        <a:bodyPr/>
        <a:lstStyle/>
        <a:p>
          <a:r>
            <a:rPr lang="it-IT" sz="1400" dirty="0">
              <a:latin typeface="Garamond" panose="02020404030301010803" pitchFamily="18" charset="0"/>
            </a:rPr>
            <a:t>Organismo idoneo, nel caso concreto, a vigilare sull’osservanza del modello e a curarne l’effettività e l’aggiornamento</a:t>
          </a:r>
        </a:p>
      </dgm:t>
    </dgm:pt>
    <dgm:pt modelId="{6AA1EE61-37C5-45BF-A187-01CD6545D372}" type="parTrans" cxnId="{463103B0-9474-4125-B5B0-51010DCDF679}">
      <dgm:prSet/>
      <dgm:spPr/>
      <dgm:t>
        <a:bodyPr/>
        <a:lstStyle/>
        <a:p>
          <a:endParaRPr lang="it-IT" sz="1600"/>
        </a:p>
      </dgm:t>
    </dgm:pt>
    <dgm:pt modelId="{BB3A027B-3D4A-46E3-B376-C044120F6691}" type="sibTrans" cxnId="{463103B0-9474-4125-B5B0-51010DCDF679}">
      <dgm:prSet/>
      <dgm:spPr/>
      <dgm:t>
        <a:bodyPr/>
        <a:lstStyle/>
        <a:p>
          <a:endParaRPr lang="it-IT" sz="1600"/>
        </a:p>
      </dgm:t>
    </dgm:pt>
    <dgm:pt modelId="{F3EBAF21-B4DB-433D-BEDF-29A03002AF3E}">
      <dgm:prSet custT="1"/>
      <dgm:spPr>
        <a:solidFill>
          <a:srgbClr val="00B050"/>
        </a:solidFill>
      </dgm:spPr>
      <dgm:t>
        <a:bodyPr/>
        <a:lstStyle/>
        <a:p>
          <a:r>
            <a:rPr lang="it-IT" sz="1400" dirty="0">
              <a:latin typeface="Garamond" panose="02020404030301010803" pitchFamily="18" charset="0"/>
            </a:rPr>
            <a:t>Sistema sanzionatorio</a:t>
          </a:r>
        </a:p>
      </dgm:t>
    </dgm:pt>
    <dgm:pt modelId="{CED0AA6E-D588-499E-A3E0-836FBA587A62}" type="parTrans" cxnId="{0263E72F-E038-4BA3-899C-67D55FD4103B}">
      <dgm:prSet/>
      <dgm:spPr/>
      <dgm:t>
        <a:bodyPr/>
        <a:lstStyle/>
        <a:p>
          <a:endParaRPr lang="it-IT" sz="1600"/>
        </a:p>
      </dgm:t>
    </dgm:pt>
    <dgm:pt modelId="{9B8BCAAF-7398-4429-A1AC-58DA01C9BEAD}" type="sibTrans" cxnId="{0263E72F-E038-4BA3-899C-67D55FD4103B}">
      <dgm:prSet/>
      <dgm:spPr/>
      <dgm:t>
        <a:bodyPr/>
        <a:lstStyle/>
        <a:p>
          <a:endParaRPr lang="it-IT" sz="1600"/>
        </a:p>
      </dgm:t>
    </dgm:pt>
    <dgm:pt modelId="{EFEE2AE2-CFEE-4A88-9843-34478C33B38C}">
      <dgm:prSet custT="1"/>
      <dgm:spPr>
        <a:solidFill>
          <a:srgbClr val="92D050">
            <a:alpha val="90000"/>
          </a:srgbClr>
        </a:solidFill>
      </dgm:spPr>
      <dgm:t>
        <a:bodyPr/>
        <a:lstStyle/>
        <a:p>
          <a:r>
            <a:rPr lang="it-IT" sz="1400" dirty="0">
              <a:latin typeface="Garamond" panose="02020404030301010803" pitchFamily="18" charset="0"/>
            </a:rPr>
            <a:t>Sistema disciplinare e sanzioni specifiche per tutti i soggetti (sia in posizione apicale che «subordinati»)  riferibili all’ente in caso di violazione del modello</a:t>
          </a:r>
        </a:p>
      </dgm:t>
    </dgm:pt>
    <dgm:pt modelId="{061A63A8-87D1-462A-A139-2339C381ACAE}" type="parTrans" cxnId="{9CFBAD61-A01B-4566-B02E-54FD42D9A8DB}">
      <dgm:prSet/>
      <dgm:spPr/>
      <dgm:t>
        <a:bodyPr/>
        <a:lstStyle/>
        <a:p>
          <a:endParaRPr lang="it-IT" sz="1600"/>
        </a:p>
      </dgm:t>
    </dgm:pt>
    <dgm:pt modelId="{647BD907-EE8D-4A23-AA4F-B57D126C2162}" type="sibTrans" cxnId="{9CFBAD61-A01B-4566-B02E-54FD42D9A8DB}">
      <dgm:prSet/>
      <dgm:spPr/>
      <dgm:t>
        <a:bodyPr/>
        <a:lstStyle/>
        <a:p>
          <a:endParaRPr lang="it-IT" sz="1600"/>
        </a:p>
      </dgm:t>
    </dgm:pt>
    <dgm:pt modelId="{89E65AB7-D7BE-41D3-A1F6-F64F5BA543B6}">
      <dgm:prSet custT="1"/>
      <dgm:spPr/>
      <dgm:t>
        <a:bodyPr/>
        <a:lstStyle/>
        <a:p>
          <a:r>
            <a:rPr lang="it-IT" sz="1400" b="1" dirty="0">
              <a:latin typeface="Garamond" panose="02020404030301010803" pitchFamily="18" charset="0"/>
            </a:rPr>
            <a:t>Per poter implementare la parte speciale del modello è necessari un RISK ASSESSMENT</a:t>
          </a:r>
        </a:p>
      </dgm:t>
    </dgm:pt>
    <dgm:pt modelId="{FCFEC555-AB02-4699-8C6A-245D6A3F852C}" type="parTrans" cxnId="{66D49785-D6DB-43F3-9598-650DCEB9C3FF}">
      <dgm:prSet/>
      <dgm:spPr/>
      <dgm:t>
        <a:bodyPr/>
        <a:lstStyle/>
        <a:p>
          <a:endParaRPr lang="it-IT"/>
        </a:p>
      </dgm:t>
    </dgm:pt>
    <dgm:pt modelId="{078619CC-D15A-4254-B372-DD3DE086DEEA}" type="sibTrans" cxnId="{66D49785-D6DB-43F3-9598-650DCEB9C3FF}">
      <dgm:prSet/>
      <dgm:spPr/>
      <dgm:t>
        <a:bodyPr/>
        <a:lstStyle/>
        <a:p>
          <a:endParaRPr lang="it-IT"/>
        </a:p>
      </dgm:t>
    </dgm:pt>
    <dgm:pt modelId="{C9387223-851C-4E55-A464-ED5A1A2BC5BF}">
      <dgm:prSet custT="1"/>
      <dgm:spPr/>
      <dgm:t>
        <a:bodyPr/>
        <a:lstStyle/>
        <a:p>
          <a:r>
            <a:rPr lang="it-IT" sz="1400" dirty="0">
              <a:latin typeface="Garamond" panose="02020404030301010803" pitchFamily="18" charset="0"/>
            </a:rPr>
            <a:t>Presidi di controllo</a:t>
          </a:r>
        </a:p>
      </dgm:t>
    </dgm:pt>
    <dgm:pt modelId="{466F26FE-0BD3-414D-B4CC-3EC623D1993C}" type="parTrans" cxnId="{D559FFD4-D041-454D-9BBA-F495FF762849}">
      <dgm:prSet/>
      <dgm:spPr/>
      <dgm:t>
        <a:bodyPr/>
        <a:lstStyle/>
        <a:p>
          <a:endParaRPr lang="it-IT"/>
        </a:p>
      </dgm:t>
    </dgm:pt>
    <dgm:pt modelId="{6E484004-2BE7-41A6-BF5E-F40EABAFE78E}" type="sibTrans" cxnId="{D559FFD4-D041-454D-9BBA-F495FF762849}">
      <dgm:prSet/>
      <dgm:spPr/>
      <dgm:t>
        <a:bodyPr/>
        <a:lstStyle/>
        <a:p>
          <a:endParaRPr lang="it-IT"/>
        </a:p>
      </dgm:t>
    </dgm:pt>
    <dgm:pt modelId="{4386E9B4-980E-4816-9413-33A85787A508}">
      <dgm:prSet custT="1"/>
      <dgm:spPr/>
      <dgm:t>
        <a:bodyPr/>
        <a:lstStyle/>
        <a:p>
          <a:endParaRPr lang="it-IT" sz="1400" b="1" dirty="0">
            <a:latin typeface="Garamond" panose="02020404030301010803" pitchFamily="18" charset="0"/>
          </a:endParaRPr>
        </a:p>
      </dgm:t>
    </dgm:pt>
    <dgm:pt modelId="{A8EF18FA-F8F1-43B6-A322-A9E3AC7CD6DF}" type="parTrans" cxnId="{71BA0348-A247-4734-8021-EA5B4DE4086D}">
      <dgm:prSet/>
      <dgm:spPr/>
      <dgm:t>
        <a:bodyPr/>
        <a:lstStyle/>
        <a:p>
          <a:endParaRPr lang="it-IT"/>
        </a:p>
      </dgm:t>
    </dgm:pt>
    <dgm:pt modelId="{5D627196-0ED9-4714-A163-1200171B73A3}" type="sibTrans" cxnId="{71BA0348-A247-4734-8021-EA5B4DE4086D}">
      <dgm:prSet/>
      <dgm:spPr/>
      <dgm:t>
        <a:bodyPr/>
        <a:lstStyle/>
        <a:p>
          <a:endParaRPr lang="it-IT"/>
        </a:p>
      </dgm:t>
    </dgm:pt>
    <dgm:pt modelId="{6077C52A-A047-4C96-BCCF-909D948319F9}">
      <dgm:prSet custT="1"/>
      <dgm:spPr/>
      <dgm:t>
        <a:bodyPr/>
        <a:lstStyle/>
        <a:p>
          <a:r>
            <a:rPr lang="it-IT" sz="1400" dirty="0">
              <a:latin typeface="Garamond" panose="02020404030301010803" pitchFamily="18" charset="0"/>
            </a:rPr>
            <a:t>Descrizione della società</a:t>
          </a:r>
        </a:p>
      </dgm:t>
    </dgm:pt>
    <dgm:pt modelId="{D598DB87-BEF8-4B99-A291-E48F130411B2}" type="parTrans" cxnId="{76A25D01-5C65-4FB2-8BF3-C8019C61494B}">
      <dgm:prSet/>
      <dgm:spPr/>
    </dgm:pt>
    <dgm:pt modelId="{A823474B-BF0D-4BEC-82B7-17F75C6C56B0}" type="sibTrans" cxnId="{76A25D01-5C65-4FB2-8BF3-C8019C61494B}">
      <dgm:prSet/>
      <dgm:spPr/>
    </dgm:pt>
    <dgm:pt modelId="{B61078D9-A313-4961-A1D8-953DB0CB4A74}">
      <dgm:prSet custT="1"/>
      <dgm:spPr/>
      <dgm:t>
        <a:bodyPr/>
        <a:lstStyle/>
        <a:p>
          <a:r>
            <a:rPr lang="it-IT" sz="1400" dirty="0">
              <a:latin typeface="Garamond" panose="02020404030301010803" pitchFamily="18" charset="0"/>
            </a:rPr>
            <a:t>Regole di funzionamento del sistema</a:t>
          </a:r>
        </a:p>
      </dgm:t>
    </dgm:pt>
    <dgm:pt modelId="{04A22F0B-A5AE-4C84-A320-46141AAFEDAB}" type="parTrans" cxnId="{143084F0-2A4D-4AD9-A2B9-25A6F667D8DE}">
      <dgm:prSet/>
      <dgm:spPr/>
    </dgm:pt>
    <dgm:pt modelId="{C05CB3C0-FCD3-477A-B71D-0FB5E80AA004}" type="sibTrans" cxnId="{143084F0-2A4D-4AD9-A2B9-25A6F667D8DE}">
      <dgm:prSet/>
      <dgm:spPr/>
    </dgm:pt>
    <dgm:pt modelId="{AB83A910-DC4B-4D9E-B6C6-933AD611453C}" type="pres">
      <dgm:prSet presAssocID="{983B2C2E-1876-4B6F-B16E-EFB8A2BA33EA}" presName="Name0" presStyleCnt="0">
        <dgm:presLayoutVars>
          <dgm:dir/>
          <dgm:animLvl val="lvl"/>
          <dgm:resizeHandles val="exact"/>
        </dgm:presLayoutVars>
      </dgm:prSet>
      <dgm:spPr/>
    </dgm:pt>
    <dgm:pt modelId="{CDC68AEC-94EB-4351-A0E7-7E066D998127}" type="pres">
      <dgm:prSet presAssocID="{07F63488-ED57-4F54-8D81-413E5A924A1D}" presName="composite" presStyleCnt="0"/>
      <dgm:spPr/>
    </dgm:pt>
    <dgm:pt modelId="{CA3BFE70-145D-4400-BA5D-7CC5C35466A6}" type="pres">
      <dgm:prSet presAssocID="{07F63488-ED57-4F54-8D81-413E5A924A1D}" presName="parTx" presStyleLbl="alignNode1" presStyleIdx="0" presStyleCnt="5">
        <dgm:presLayoutVars>
          <dgm:chMax val="0"/>
          <dgm:chPref val="0"/>
          <dgm:bulletEnabled val="1"/>
        </dgm:presLayoutVars>
      </dgm:prSet>
      <dgm:spPr/>
    </dgm:pt>
    <dgm:pt modelId="{F3961DED-EC62-4154-B447-C2BB23F4DE89}" type="pres">
      <dgm:prSet presAssocID="{07F63488-ED57-4F54-8D81-413E5A924A1D}" presName="desTx" presStyleLbl="alignAccFollowNode1" presStyleIdx="0" presStyleCnt="5">
        <dgm:presLayoutVars>
          <dgm:bulletEnabled val="1"/>
        </dgm:presLayoutVars>
      </dgm:prSet>
      <dgm:spPr/>
    </dgm:pt>
    <dgm:pt modelId="{FD71DD6C-226D-405C-9B2A-EE363EC9A3EB}" type="pres">
      <dgm:prSet presAssocID="{B18AF389-A746-4557-9710-51D7B277E3E8}" presName="space" presStyleCnt="0"/>
      <dgm:spPr/>
    </dgm:pt>
    <dgm:pt modelId="{63044140-8D46-4BFB-9EBB-1C8BE06D81A2}" type="pres">
      <dgm:prSet presAssocID="{40BAE2C5-03BE-45AA-AD16-B3A9B054DE59}" presName="composite" presStyleCnt="0"/>
      <dgm:spPr/>
    </dgm:pt>
    <dgm:pt modelId="{CC1F3066-4F99-41CB-A7BF-49D81CBD7B4E}" type="pres">
      <dgm:prSet presAssocID="{40BAE2C5-03BE-45AA-AD16-B3A9B054DE59}" presName="parTx" presStyleLbl="alignNode1" presStyleIdx="1" presStyleCnt="5">
        <dgm:presLayoutVars>
          <dgm:chMax val="0"/>
          <dgm:chPref val="0"/>
          <dgm:bulletEnabled val="1"/>
        </dgm:presLayoutVars>
      </dgm:prSet>
      <dgm:spPr/>
    </dgm:pt>
    <dgm:pt modelId="{A4527839-A04B-4E69-8395-C8CC244C96C7}" type="pres">
      <dgm:prSet presAssocID="{40BAE2C5-03BE-45AA-AD16-B3A9B054DE59}" presName="desTx" presStyleLbl="alignAccFollowNode1" presStyleIdx="1" presStyleCnt="5">
        <dgm:presLayoutVars>
          <dgm:bulletEnabled val="1"/>
        </dgm:presLayoutVars>
      </dgm:prSet>
      <dgm:spPr/>
    </dgm:pt>
    <dgm:pt modelId="{7294F3AA-6FC0-4D45-A349-2A9C6C06E365}" type="pres">
      <dgm:prSet presAssocID="{ED5241E8-FA86-4119-B147-74C295C583B7}" presName="space" presStyleCnt="0"/>
      <dgm:spPr/>
    </dgm:pt>
    <dgm:pt modelId="{66BF0AE7-2138-4730-966F-CF1D8B6C3405}" type="pres">
      <dgm:prSet presAssocID="{D5D69FB0-A669-4AB5-B194-2AA78946F8CC}" presName="composite" presStyleCnt="0"/>
      <dgm:spPr/>
    </dgm:pt>
    <dgm:pt modelId="{86194782-F2DE-438A-8A23-B798D6A96B63}" type="pres">
      <dgm:prSet presAssocID="{D5D69FB0-A669-4AB5-B194-2AA78946F8CC}" presName="parTx" presStyleLbl="alignNode1" presStyleIdx="2" presStyleCnt="5">
        <dgm:presLayoutVars>
          <dgm:chMax val="0"/>
          <dgm:chPref val="0"/>
          <dgm:bulletEnabled val="1"/>
        </dgm:presLayoutVars>
      </dgm:prSet>
      <dgm:spPr/>
    </dgm:pt>
    <dgm:pt modelId="{6620F676-8BDB-45B2-9E36-2ECC8A61C915}" type="pres">
      <dgm:prSet presAssocID="{D5D69FB0-A669-4AB5-B194-2AA78946F8CC}" presName="desTx" presStyleLbl="alignAccFollowNode1" presStyleIdx="2" presStyleCnt="5">
        <dgm:presLayoutVars>
          <dgm:bulletEnabled val="1"/>
        </dgm:presLayoutVars>
      </dgm:prSet>
      <dgm:spPr/>
    </dgm:pt>
    <dgm:pt modelId="{C886EE9D-47F7-4618-B814-2D7047488D8E}" type="pres">
      <dgm:prSet presAssocID="{47A6EB1C-7A1B-4BD4-A5F2-76DAD9155D46}" presName="space" presStyleCnt="0"/>
      <dgm:spPr/>
    </dgm:pt>
    <dgm:pt modelId="{4E8D1C91-6619-4107-BBE4-AD7DADC93474}" type="pres">
      <dgm:prSet presAssocID="{F452BFBB-B1F9-4820-ABAE-248E1D5554EF}" presName="composite" presStyleCnt="0"/>
      <dgm:spPr/>
    </dgm:pt>
    <dgm:pt modelId="{1E9BD48C-BB0D-446A-A764-F1C52C4A738E}" type="pres">
      <dgm:prSet presAssocID="{F452BFBB-B1F9-4820-ABAE-248E1D5554EF}" presName="parTx" presStyleLbl="alignNode1" presStyleIdx="3" presStyleCnt="5">
        <dgm:presLayoutVars>
          <dgm:chMax val="0"/>
          <dgm:chPref val="0"/>
          <dgm:bulletEnabled val="1"/>
        </dgm:presLayoutVars>
      </dgm:prSet>
      <dgm:spPr/>
    </dgm:pt>
    <dgm:pt modelId="{741357AB-0145-4A57-A119-B465CD858479}" type="pres">
      <dgm:prSet presAssocID="{F452BFBB-B1F9-4820-ABAE-248E1D5554EF}" presName="desTx" presStyleLbl="alignAccFollowNode1" presStyleIdx="3" presStyleCnt="5">
        <dgm:presLayoutVars>
          <dgm:bulletEnabled val="1"/>
        </dgm:presLayoutVars>
      </dgm:prSet>
      <dgm:spPr/>
    </dgm:pt>
    <dgm:pt modelId="{A900D4D5-394E-4AD6-BB0D-31244402AB16}" type="pres">
      <dgm:prSet presAssocID="{80D1C52F-B985-4886-B292-B271D8B0CDC1}" presName="space" presStyleCnt="0"/>
      <dgm:spPr/>
    </dgm:pt>
    <dgm:pt modelId="{7422D8A8-74DC-4513-8A6F-4E1B6AA0351D}" type="pres">
      <dgm:prSet presAssocID="{F3EBAF21-B4DB-433D-BEDF-29A03002AF3E}" presName="composite" presStyleCnt="0"/>
      <dgm:spPr/>
    </dgm:pt>
    <dgm:pt modelId="{E7BA90E1-232A-4606-B02D-F2BF2586033A}" type="pres">
      <dgm:prSet presAssocID="{F3EBAF21-B4DB-433D-BEDF-29A03002AF3E}" presName="parTx" presStyleLbl="alignNode1" presStyleIdx="4" presStyleCnt="5">
        <dgm:presLayoutVars>
          <dgm:chMax val="0"/>
          <dgm:chPref val="0"/>
          <dgm:bulletEnabled val="1"/>
        </dgm:presLayoutVars>
      </dgm:prSet>
      <dgm:spPr/>
    </dgm:pt>
    <dgm:pt modelId="{1764BBE4-7B50-48C1-8CC4-59CA27C0C380}" type="pres">
      <dgm:prSet presAssocID="{F3EBAF21-B4DB-433D-BEDF-29A03002AF3E}" presName="desTx" presStyleLbl="alignAccFollowNode1" presStyleIdx="4" presStyleCnt="5">
        <dgm:presLayoutVars>
          <dgm:bulletEnabled val="1"/>
        </dgm:presLayoutVars>
      </dgm:prSet>
      <dgm:spPr/>
    </dgm:pt>
  </dgm:ptLst>
  <dgm:cxnLst>
    <dgm:cxn modelId="{76A25D01-5C65-4FB2-8BF3-C8019C61494B}" srcId="{40BAE2C5-03BE-45AA-AD16-B3A9B054DE59}" destId="{6077C52A-A047-4C96-BCCF-909D948319F9}" srcOrd="0" destOrd="0" parTransId="{D598DB87-BEF8-4B99-A291-E48F130411B2}" sibTransId="{A823474B-BF0D-4BEC-82B7-17F75C6C56B0}"/>
    <dgm:cxn modelId="{8F412F0A-64C5-4E6D-AFF3-14D63E7C4E30}" srcId="{07F63488-ED57-4F54-8D81-413E5A924A1D}" destId="{12AAE2AF-AF07-46E0-8AB1-4ECD85B8AA3E}" srcOrd="0" destOrd="0" parTransId="{64D6A998-7C3B-49EE-A929-B77AE8C3E8EA}" sibTransId="{B5158098-7A56-4032-9B12-B1BEAACACF0A}"/>
    <dgm:cxn modelId="{7B32D90B-BF7D-4667-890E-66CF49160B3E}" type="presOf" srcId="{99B97580-95A6-4147-8300-8E3FBF94B117}" destId="{F3961DED-EC62-4154-B447-C2BB23F4DE89}" srcOrd="0" destOrd="1" presId="urn:microsoft.com/office/officeart/2005/8/layout/hList1"/>
    <dgm:cxn modelId="{2A49250C-F173-4739-AD80-069E6C1AA6A6}" srcId="{983B2C2E-1876-4B6F-B16E-EFB8A2BA33EA}" destId="{07F63488-ED57-4F54-8D81-413E5A924A1D}" srcOrd="0" destOrd="0" parTransId="{82D59637-1C2F-4F14-86BD-F0105F440E35}" sibTransId="{B18AF389-A746-4557-9710-51D7B277E3E8}"/>
    <dgm:cxn modelId="{B98B7811-C984-4BD4-B24B-46DAB6644CEA}" type="presOf" srcId="{983B2C2E-1876-4B6F-B16E-EFB8A2BA33EA}" destId="{AB83A910-DC4B-4D9E-B6C6-933AD611453C}" srcOrd="0" destOrd="0" presId="urn:microsoft.com/office/officeart/2005/8/layout/hList1"/>
    <dgm:cxn modelId="{57B2E311-9484-4261-9D9E-E7469396E15F}" type="presOf" srcId="{89E65AB7-D7BE-41D3-A1F6-F64F5BA543B6}" destId="{6620F676-8BDB-45B2-9E36-2ECC8A61C915}" srcOrd="0" destOrd="4" presId="urn:microsoft.com/office/officeart/2005/8/layout/hList1"/>
    <dgm:cxn modelId="{5B0CC718-378A-4E21-9132-D86C5C330EC1}" type="presOf" srcId="{7FB074EF-0E20-42E9-B38B-996089E5FEE0}" destId="{741357AB-0145-4A57-A119-B465CD858479}" srcOrd="0" destOrd="0" presId="urn:microsoft.com/office/officeart/2005/8/layout/hList1"/>
    <dgm:cxn modelId="{B1F1E219-D0DF-4A13-8162-C412600CB249}" type="presOf" srcId="{D5D69FB0-A669-4AB5-B194-2AA78946F8CC}" destId="{86194782-F2DE-438A-8A23-B798D6A96B63}" srcOrd="0" destOrd="0" presId="urn:microsoft.com/office/officeart/2005/8/layout/hList1"/>
    <dgm:cxn modelId="{A16FB61F-DB53-4167-BB65-219C1681DD38}" type="presOf" srcId="{C9387223-851C-4E55-A464-ED5A1A2BC5BF}" destId="{6620F676-8BDB-45B2-9E36-2ECC8A61C915}" srcOrd="0" destOrd="1" presId="urn:microsoft.com/office/officeart/2005/8/layout/hList1"/>
    <dgm:cxn modelId="{FB00BE21-0655-4515-A3BE-4A7D2E6D9B0A}" srcId="{983B2C2E-1876-4B6F-B16E-EFB8A2BA33EA}" destId="{40BAE2C5-03BE-45AA-AD16-B3A9B054DE59}" srcOrd="1" destOrd="0" parTransId="{0DA867B4-989C-4FD9-916C-0E21D414EC31}" sibTransId="{ED5241E8-FA86-4119-B147-74C295C583B7}"/>
    <dgm:cxn modelId="{70133127-EDFB-4E6E-AD26-9A20A1748DE3}" srcId="{983B2C2E-1876-4B6F-B16E-EFB8A2BA33EA}" destId="{F452BFBB-B1F9-4820-ABAE-248E1D5554EF}" srcOrd="3" destOrd="0" parTransId="{96580572-D828-4514-B326-8B733126B74D}" sibTransId="{80D1C52F-B985-4886-B292-B271D8B0CDC1}"/>
    <dgm:cxn modelId="{0263E72F-E038-4BA3-899C-67D55FD4103B}" srcId="{983B2C2E-1876-4B6F-B16E-EFB8A2BA33EA}" destId="{F3EBAF21-B4DB-433D-BEDF-29A03002AF3E}" srcOrd="4" destOrd="0" parTransId="{CED0AA6E-D588-499E-A3E0-836FBA587A62}" sibTransId="{9B8BCAAF-7398-4429-A1AC-58DA01C9BEAD}"/>
    <dgm:cxn modelId="{9CFBAD61-A01B-4566-B02E-54FD42D9A8DB}" srcId="{F3EBAF21-B4DB-433D-BEDF-29A03002AF3E}" destId="{EFEE2AE2-CFEE-4A88-9843-34478C33B38C}" srcOrd="0" destOrd="0" parTransId="{061A63A8-87D1-462A-A139-2339C381ACAE}" sibTransId="{647BD907-EE8D-4A23-AA4F-B57D126C2162}"/>
    <dgm:cxn modelId="{9EC9DF65-37FD-434D-A594-72D74A75875E}" type="presOf" srcId="{12AAE2AF-AF07-46E0-8AB1-4ECD85B8AA3E}" destId="{F3961DED-EC62-4154-B447-C2BB23F4DE89}" srcOrd="0" destOrd="0" presId="urn:microsoft.com/office/officeart/2005/8/layout/hList1"/>
    <dgm:cxn modelId="{71BA0348-A247-4734-8021-EA5B4DE4086D}" srcId="{D5D69FB0-A669-4AB5-B194-2AA78946F8CC}" destId="{4386E9B4-980E-4816-9413-33A85787A508}" srcOrd="3" destOrd="0" parTransId="{A8EF18FA-F8F1-43B6-A322-A9E3AC7CD6DF}" sibTransId="{5D627196-0ED9-4714-A163-1200171B73A3}"/>
    <dgm:cxn modelId="{F2FECC73-D9CA-444F-A4B2-0061171FF079}" type="presOf" srcId="{07F63488-ED57-4F54-8D81-413E5A924A1D}" destId="{CA3BFE70-145D-4400-BA5D-7CC5C35466A6}" srcOrd="0" destOrd="0" presId="urn:microsoft.com/office/officeart/2005/8/layout/hList1"/>
    <dgm:cxn modelId="{03B18F75-6D64-41CF-9713-A320C1381E2E}" type="presOf" srcId="{B61078D9-A313-4961-A1D8-953DB0CB4A74}" destId="{A4527839-A04B-4E69-8395-C8CC244C96C7}" srcOrd="0" destOrd="2" presId="urn:microsoft.com/office/officeart/2005/8/layout/hList1"/>
    <dgm:cxn modelId="{7362D176-38DC-40CA-9847-9399256FA1D7}" type="presOf" srcId="{EFEE2AE2-CFEE-4A88-9843-34478C33B38C}" destId="{1764BBE4-7B50-48C1-8CC4-59CA27C0C380}" srcOrd="0" destOrd="0" presId="urn:microsoft.com/office/officeart/2005/8/layout/hList1"/>
    <dgm:cxn modelId="{1B2CE577-1D07-4A87-9D99-375500685CA3}" type="presOf" srcId="{6077C52A-A047-4C96-BCCF-909D948319F9}" destId="{A4527839-A04B-4E69-8395-C8CC244C96C7}" srcOrd="0" destOrd="0" presId="urn:microsoft.com/office/officeart/2005/8/layout/hList1"/>
    <dgm:cxn modelId="{C7A09B7D-ED70-413B-8CC0-F593D5220E7E}" type="presOf" srcId="{6B963FB4-A396-468F-9C4E-284633F3597B}" destId="{6620F676-8BDB-45B2-9E36-2ECC8A61C915}" srcOrd="0" destOrd="2" presId="urn:microsoft.com/office/officeart/2005/8/layout/hList1"/>
    <dgm:cxn modelId="{66D49785-D6DB-43F3-9598-650DCEB9C3FF}" srcId="{D5D69FB0-A669-4AB5-B194-2AA78946F8CC}" destId="{89E65AB7-D7BE-41D3-A1F6-F64F5BA543B6}" srcOrd="4" destOrd="0" parTransId="{FCFEC555-AB02-4699-8C6A-245D6A3F852C}" sibTransId="{078619CC-D15A-4254-B372-DD3DE086DEEA}"/>
    <dgm:cxn modelId="{0A329B93-87F6-491F-8DDF-2CD18E8AE55B}" type="presOf" srcId="{B59DC580-FBC8-4BC9-9D06-764E523DD919}" destId="{A4527839-A04B-4E69-8395-C8CC244C96C7}" srcOrd="0" destOrd="1" presId="urn:microsoft.com/office/officeart/2005/8/layout/hList1"/>
    <dgm:cxn modelId="{73C6ADA8-C7E4-4DC0-9BF8-B046AB97CEDA}" type="presOf" srcId="{40BAE2C5-03BE-45AA-AD16-B3A9B054DE59}" destId="{CC1F3066-4F99-41CB-A7BF-49D81CBD7B4E}" srcOrd="0" destOrd="0" presId="urn:microsoft.com/office/officeart/2005/8/layout/hList1"/>
    <dgm:cxn modelId="{53388AAE-C5FA-4E02-9114-381EC5BF7FED}" type="presOf" srcId="{F3EBAF21-B4DB-433D-BEDF-29A03002AF3E}" destId="{E7BA90E1-232A-4606-B02D-F2BF2586033A}" srcOrd="0" destOrd="0" presId="urn:microsoft.com/office/officeart/2005/8/layout/hList1"/>
    <dgm:cxn modelId="{463103B0-9474-4125-B5B0-51010DCDF679}" srcId="{F452BFBB-B1F9-4820-ABAE-248E1D5554EF}" destId="{7FB074EF-0E20-42E9-B38B-996089E5FEE0}" srcOrd="0" destOrd="0" parTransId="{6AA1EE61-37C5-45BF-A187-01CD6545D372}" sibTransId="{BB3A027B-3D4A-46E3-B376-C044120F6691}"/>
    <dgm:cxn modelId="{304867B2-0C89-43F9-A540-09FCEBA0E72D}" type="presOf" srcId="{F452BFBB-B1F9-4820-ABAE-248E1D5554EF}" destId="{1E9BD48C-BB0D-446A-A764-F1C52C4A738E}" srcOrd="0" destOrd="0" presId="urn:microsoft.com/office/officeart/2005/8/layout/hList1"/>
    <dgm:cxn modelId="{3FB2D3B3-5870-4F57-9A5F-C7208D4B4F43}" srcId="{983B2C2E-1876-4B6F-B16E-EFB8A2BA33EA}" destId="{D5D69FB0-A669-4AB5-B194-2AA78946F8CC}" srcOrd="2" destOrd="0" parTransId="{1011B259-16F8-494C-BB66-E65181FF58BA}" sibTransId="{47A6EB1C-7A1B-4BD4-A5F2-76DAD9155D46}"/>
    <dgm:cxn modelId="{F340F4B5-F64E-4C60-A2DD-159F39ECB6C5}" type="presOf" srcId="{7C91A620-ACA2-44D3-8413-520F071EFC67}" destId="{6620F676-8BDB-45B2-9E36-2ECC8A61C915}" srcOrd="0" destOrd="0" presId="urn:microsoft.com/office/officeart/2005/8/layout/hList1"/>
    <dgm:cxn modelId="{CA38FBC4-07E9-4A14-A516-DA47702265FE}" srcId="{40BAE2C5-03BE-45AA-AD16-B3A9B054DE59}" destId="{B59DC580-FBC8-4BC9-9D06-764E523DD919}" srcOrd="1" destOrd="0" parTransId="{24E6C2B8-4870-49F3-B765-AC5091DC841A}" sibTransId="{A34F5756-6561-4027-ABD9-FDD193BA1499}"/>
    <dgm:cxn modelId="{D559FFD4-D041-454D-9BBA-F495FF762849}" srcId="{D5D69FB0-A669-4AB5-B194-2AA78946F8CC}" destId="{C9387223-851C-4E55-A464-ED5A1A2BC5BF}" srcOrd="1" destOrd="0" parTransId="{466F26FE-0BD3-414D-B4CC-3EC623D1993C}" sibTransId="{6E484004-2BE7-41A6-BF5E-F40EABAFE78E}"/>
    <dgm:cxn modelId="{0DD278F0-A2AB-4F9A-AF6F-CA6481569336}" srcId="{D5D69FB0-A669-4AB5-B194-2AA78946F8CC}" destId="{6B963FB4-A396-468F-9C4E-284633F3597B}" srcOrd="2" destOrd="0" parTransId="{43855441-CB33-43BE-AD0B-2DC53AA13E91}" sibTransId="{AB99162E-DEFF-4361-A3AC-77D3DEF348AA}"/>
    <dgm:cxn modelId="{143084F0-2A4D-4AD9-A2B9-25A6F667D8DE}" srcId="{40BAE2C5-03BE-45AA-AD16-B3A9B054DE59}" destId="{B61078D9-A313-4961-A1D8-953DB0CB4A74}" srcOrd="2" destOrd="0" parTransId="{04A22F0B-A5AE-4C84-A320-46141AAFEDAB}" sibTransId="{C05CB3C0-FCD3-477A-B71D-0FB5E80AA004}"/>
    <dgm:cxn modelId="{E2B3A3F9-96F8-46B2-9D39-07D34C2979AE}" srcId="{07F63488-ED57-4F54-8D81-413E5A924A1D}" destId="{99B97580-95A6-4147-8300-8E3FBF94B117}" srcOrd="1" destOrd="0" parTransId="{7BFC0CE7-8546-4FE0-847B-A8178E8D9071}" sibTransId="{8491C355-C4D6-4DB1-AD0E-ED3923FF6848}"/>
    <dgm:cxn modelId="{C0A2BDF9-DD0C-48A9-A14C-FD036F46F2BB}" type="presOf" srcId="{4386E9B4-980E-4816-9413-33A85787A508}" destId="{6620F676-8BDB-45B2-9E36-2ECC8A61C915}" srcOrd="0" destOrd="3" presId="urn:microsoft.com/office/officeart/2005/8/layout/hList1"/>
    <dgm:cxn modelId="{3D9CD0F9-0522-42A4-9B18-5B657E62DB8A}" srcId="{D5D69FB0-A669-4AB5-B194-2AA78946F8CC}" destId="{7C91A620-ACA2-44D3-8413-520F071EFC67}" srcOrd="0" destOrd="0" parTransId="{D9D6025F-3568-4EC2-860C-FFAC0403B0C2}" sibTransId="{D5AE1AED-0047-4EAB-8972-BC997DC022C4}"/>
    <dgm:cxn modelId="{397AD424-B233-42C4-99BC-EFD227541D98}" type="presParOf" srcId="{AB83A910-DC4B-4D9E-B6C6-933AD611453C}" destId="{CDC68AEC-94EB-4351-A0E7-7E066D998127}" srcOrd="0" destOrd="0" presId="urn:microsoft.com/office/officeart/2005/8/layout/hList1"/>
    <dgm:cxn modelId="{54645F98-74F9-4FDB-B5CF-04DE16B54ED4}" type="presParOf" srcId="{CDC68AEC-94EB-4351-A0E7-7E066D998127}" destId="{CA3BFE70-145D-4400-BA5D-7CC5C35466A6}" srcOrd="0" destOrd="0" presId="urn:microsoft.com/office/officeart/2005/8/layout/hList1"/>
    <dgm:cxn modelId="{31096B67-E3CE-497D-8BCD-C43031A31B88}" type="presParOf" srcId="{CDC68AEC-94EB-4351-A0E7-7E066D998127}" destId="{F3961DED-EC62-4154-B447-C2BB23F4DE89}" srcOrd="1" destOrd="0" presId="urn:microsoft.com/office/officeart/2005/8/layout/hList1"/>
    <dgm:cxn modelId="{F0F14D8C-8533-4D69-8239-FE8CE2569438}" type="presParOf" srcId="{AB83A910-DC4B-4D9E-B6C6-933AD611453C}" destId="{FD71DD6C-226D-405C-9B2A-EE363EC9A3EB}" srcOrd="1" destOrd="0" presId="urn:microsoft.com/office/officeart/2005/8/layout/hList1"/>
    <dgm:cxn modelId="{965AA904-1646-4EA3-A7B3-2D10E9A17009}" type="presParOf" srcId="{AB83A910-DC4B-4D9E-B6C6-933AD611453C}" destId="{63044140-8D46-4BFB-9EBB-1C8BE06D81A2}" srcOrd="2" destOrd="0" presId="urn:microsoft.com/office/officeart/2005/8/layout/hList1"/>
    <dgm:cxn modelId="{DA6FEF5B-5939-4D68-90AE-146F754ECD2A}" type="presParOf" srcId="{63044140-8D46-4BFB-9EBB-1C8BE06D81A2}" destId="{CC1F3066-4F99-41CB-A7BF-49D81CBD7B4E}" srcOrd="0" destOrd="0" presId="urn:microsoft.com/office/officeart/2005/8/layout/hList1"/>
    <dgm:cxn modelId="{2DDF1978-E08F-4E85-A01F-EEA076490958}" type="presParOf" srcId="{63044140-8D46-4BFB-9EBB-1C8BE06D81A2}" destId="{A4527839-A04B-4E69-8395-C8CC244C96C7}" srcOrd="1" destOrd="0" presId="urn:microsoft.com/office/officeart/2005/8/layout/hList1"/>
    <dgm:cxn modelId="{FF7DB42A-A1A0-4050-8BD1-BC318417F5C4}" type="presParOf" srcId="{AB83A910-DC4B-4D9E-B6C6-933AD611453C}" destId="{7294F3AA-6FC0-4D45-A349-2A9C6C06E365}" srcOrd="3" destOrd="0" presId="urn:microsoft.com/office/officeart/2005/8/layout/hList1"/>
    <dgm:cxn modelId="{48A42859-8E7A-41BB-93D4-6AB61B4DC14C}" type="presParOf" srcId="{AB83A910-DC4B-4D9E-B6C6-933AD611453C}" destId="{66BF0AE7-2138-4730-966F-CF1D8B6C3405}" srcOrd="4" destOrd="0" presId="urn:microsoft.com/office/officeart/2005/8/layout/hList1"/>
    <dgm:cxn modelId="{CBB5349D-440E-482C-92C5-A19F38A44B59}" type="presParOf" srcId="{66BF0AE7-2138-4730-966F-CF1D8B6C3405}" destId="{86194782-F2DE-438A-8A23-B798D6A96B63}" srcOrd="0" destOrd="0" presId="urn:microsoft.com/office/officeart/2005/8/layout/hList1"/>
    <dgm:cxn modelId="{41496E40-755C-439E-8AF9-00632E39DED0}" type="presParOf" srcId="{66BF0AE7-2138-4730-966F-CF1D8B6C3405}" destId="{6620F676-8BDB-45B2-9E36-2ECC8A61C915}" srcOrd="1" destOrd="0" presId="urn:microsoft.com/office/officeart/2005/8/layout/hList1"/>
    <dgm:cxn modelId="{E9C8F61A-1D39-4D43-81B7-8E2BE9348C3D}" type="presParOf" srcId="{AB83A910-DC4B-4D9E-B6C6-933AD611453C}" destId="{C886EE9D-47F7-4618-B814-2D7047488D8E}" srcOrd="5" destOrd="0" presId="urn:microsoft.com/office/officeart/2005/8/layout/hList1"/>
    <dgm:cxn modelId="{46533DE2-E78C-4DB4-82F6-CB3C10E60527}" type="presParOf" srcId="{AB83A910-DC4B-4D9E-B6C6-933AD611453C}" destId="{4E8D1C91-6619-4107-BBE4-AD7DADC93474}" srcOrd="6" destOrd="0" presId="urn:microsoft.com/office/officeart/2005/8/layout/hList1"/>
    <dgm:cxn modelId="{B551CCAD-BEEE-4003-BE76-910E91739AB1}" type="presParOf" srcId="{4E8D1C91-6619-4107-BBE4-AD7DADC93474}" destId="{1E9BD48C-BB0D-446A-A764-F1C52C4A738E}" srcOrd="0" destOrd="0" presId="urn:microsoft.com/office/officeart/2005/8/layout/hList1"/>
    <dgm:cxn modelId="{28628960-B2C3-4EA7-AD66-2EA5E64882B4}" type="presParOf" srcId="{4E8D1C91-6619-4107-BBE4-AD7DADC93474}" destId="{741357AB-0145-4A57-A119-B465CD858479}" srcOrd="1" destOrd="0" presId="urn:microsoft.com/office/officeart/2005/8/layout/hList1"/>
    <dgm:cxn modelId="{FF72818F-A63B-4B9D-927D-BBF04EA1DB43}" type="presParOf" srcId="{AB83A910-DC4B-4D9E-B6C6-933AD611453C}" destId="{A900D4D5-394E-4AD6-BB0D-31244402AB16}" srcOrd="7" destOrd="0" presId="urn:microsoft.com/office/officeart/2005/8/layout/hList1"/>
    <dgm:cxn modelId="{500113C7-5F48-479A-A904-96601650516D}" type="presParOf" srcId="{AB83A910-DC4B-4D9E-B6C6-933AD611453C}" destId="{7422D8A8-74DC-4513-8A6F-4E1B6AA0351D}" srcOrd="8" destOrd="0" presId="urn:microsoft.com/office/officeart/2005/8/layout/hList1"/>
    <dgm:cxn modelId="{52D3396E-B02B-41AA-848B-AE538DA2C8B3}" type="presParOf" srcId="{7422D8A8-74DC-4513-8A6F-4E1B6AA0351D}" destId="{E7BA90E1-232A-4606-B02D-F2BF2586033A}" srcOrd="0" destOrd="0" presId="urn:microsoft.com/office/officeart/2005/8/layout/hList1"/>
    <dgm:cxn modelId="{E874DA1B-71AF-41E6-BAA1-CD0839DBFD62}" type="presParOf" srcId="{7422D8A8-74DC-4513-8A6F-4E1B6AA0351D}" destId="{1764BBE4-7B50-48C1-8CC4-59CA27C0C38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31E348-A58D-439A-8EC8-FA7B0FE429E7}"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it-IT"/>
        </a:p>
      </dgm:t>
    </dgm:pt>
    <dgm:pt modelId="{E30021BB-248C-4F2E-B6B1-B23E0A54F89A}">
      <dgm:prSet custT="1"/>
      <dgm:spPr/>
      <dgm:t>
        <a:bodyPr/>
        <a:lstStyle/>
        <a:p>
          <a:r>
            <a:rPr lang="it-IT" sz="2000" dirty="0">
              <a:latin typeface="Garamond" panose="02020404030301010803" pitchFamily="18" charset="0"/>
            </a:rPr>
            <a:t>È un documento ufficiale dell’ente non è previsto dal D lgs 231 2001 ma «integra» (spesso nella parte generale) e/o «precede» tale modello </a:t>
          </a:r>
        </a:p>
      </dgm:t>
    </dgm:pt>
    <dgm:pt modelId="{893C2AC8-E0F6-451B-B6A6-81D5802216DA}" type="parTrans" cxnId="{6F67BB41-1674-4C5D-A8D6-A079EBC524BE}">
      <dgm:prSet/>
      <dgm:spPr/>
      <dgm:t>
        <a:bodyPr/>
        <a:lstStyle/>
        <a:p>
          <a:endParaRPr lang="it-IT" sz="2000">
            <a:latin typeface="Garamond" panose="02020404030301010803" pitchFamily="18" charset="0"/>
          </a:endParaRPr>
        </a:p>
      </dgm:t>
    </dgm:pt>
    <dgm:pt modelId="{26B4C602-3D61-435B-B81E-0F0DFC546722}" type="sibTrans" cxnId="{6F67BB41-1674-4C5D-A8D6-A079EBC524BE}">
      <dgm:prSet/>
      <dgm:spPr/>
      <dgm:t>
        <a:bodyPr/>
        <a:lstStyle/>
        <a:p>
          <a:endParaRPr lang="it-IT" sz="2000">
            <a:latin typeface="Garamond" panose="02020404030301010803" pitchFamily="18" charset="0"/>
          </a:endParaRPr>
        </a:p>
      </dgm:t>
    </dgm:pt>
    <dgm:pt modelId="{BED9F441-A854-4A72-83A1-9F4210F047EB}">
      <dgm:prSet custT="1"/>
      <dgm:spPr/>
      <dgm:t>
        <a:bodyPr/>
        <a:lstStyle/>
        <a:p>
          <a:r>
            <a:rPr lang="it-IT" sz="2000" dirty="0">
              <a:latin typeface="Garamond" panose="02020404030301010803" pitchFamily="18" charset="0"/>
            </a:rPr>
            <a:t>Indica i diritti e i doveri dell’ente nei confronti di tutti gli Stakeholders: ad es, soci, fornitori, PA, consulenti, clienti – (profili di eticità)</a:t>
          </a:r>
        </a:p>
      </dgm:t>
    </dgm:pt>
    <dgm:pt modelId="{CD6C177F-3CA3-41DB-8FF3-7E9E43BDB253}" type="parTrans" cxnId="{7B6DC296-139F-44AB-AAE8-8862F14B46F5}">
      <dgm:prSet/>
      <dgm:spPr/>
      <dgm:t>
        <a:bodyPr/>
        <a:lstStyle/>
        <a:p>
          <a:endParaRPr lang="it-IT" sz="2000">
            <a:latin typeface="Garamond" panose="02020404030301010803" pitchFamily="18" charset="0"/>
          </a:endParaRPr>
        </a:p>
      </dgm:t>
    </dgm:pt>
    <dgm:pt modelId="{0F5F89CD-2C8D-468F-BFEA-75F3EBBB6F92}" type="sibTrans" cxnId="{7B6DC296-139F-44AB-AAE8-8862F14B46F5}">
      <dgm:prSet/>
      <dgm:spPr/>
      <dgm:t>
        <a:bodyPr/>
        <a:lstStyle/>
        <a:p>
          <a:endParaRPr lang="it-IT" sz="2000">
            <a:latin typeface="Garamond" panose="02020404030301010803" pitchFamily="18" charset="0"/>
          </a:endParaRPr>
        </a:p>
      </dgm:t>
    </dgm:pt>
    <dgm:pt modelId="{16504A8F-87C7-4DD8-AA41-9015095981C5}">
      <dgm:prSet custT="1"/>
      <dgm:spPr/>
      <dgm:t>
        <a:bodyPr/>
        <a:lstStyle/>
        <a:p>
          <a:r>
            <a:rPr lang="it-IT" sz="2000" dirty="0">
              <a:latin typeface="Garamond" panose="02020404030301010803" pitchFamily="18" charset="0"/>
            </a:rPr>
            <a:t>Principi di comportamento di tutti i soggetti della società (amministratori, dipendenti, chiunque agisca in nome e per conto della società) all’interno dell’ente, i quali devono ricevere adeguata formazione e informazione e devono attenersi alle prescrizioni di tale codice etico ( conseguenze disciplinari)</a:t>
          </a:r>
        </a:p>
      </dgm:t>
    </dgm:pt>
    <dgm:pt modelId="{C591B7BD-70F2-4F28-BE54-D3A9A0A4D042}" type="parTrans" cxnId="{C3DCD26D-B670-41AE-8A22-A5B60B81AECD}">
      <dgm:prSet/>
      <dgm:spPr/>
      <dgm:t>
        <a:bodyPr/>
        <a:lstStyle/>
        <a:p>
          <a:endParaRPr lang="it-IT" sz="2000">
            <a:latin typeface="Garamond" panose="02020404030301010803" pitchFamily="18" charset="0"/>
          </a:endParaRPr>
        </a:p>
      </dgm:t>
    </dgm:pt>
    <dgm:pt modelId="{A6741713-E30E-4431-BCC6-6097A2911393}" type="sibTrans" cxnId="{C3DCD26D-B670-41AE-8A22-A5B60B81AECD}">
      <dgm:prSet/>
      <dgm:spPr/>
      <dgm:t>
        <a:bodyPr/>
        <a:lstStyle/>
        <a:p>
          <a:endParaRPr lang="it-IT" sz="2000">
            <a:latin typeface="Garamond" panose="02020404030301010803" pitchFamily="18" charset="0"/>
          </a:endParaRPr>
        </a:p>
      </dgm:t>
    </dgm:pt>
    <dgm:pt modelId="{706D390B-55D9-4A3F-809E-0660D5629A66}" type="pres">
      <dgm:prSet presAssocID="{F431E348-A58D-439A-8EC8-FA7B0FE429E7}" presName="linear" presStyleCnt="0">
        <dgm:presLayoutVars>
          <dgm:animLvl val="lvl"/>
          <dgm:resizeHandles val="exact"/>
        </dgm:presLayoutVars>
      </dgm:prSet>
      <dgm:spPr/>
    </dgm:pt>
    <dgm:pt modelId="{939E03B5-58E3-404A-B61D-4B116DE8996D}" type="pres">
      <dgm:prSet presAssocID="{E30021BB-248C-4F2E-B6B1-B23E0A54F89A}" presName="parentText" presStyleLbl="node1" presStyleIdx="0" presStyleCnt="3">
        <dgm:presLayoutVars>
          <dgm:chMax val="0"/>
          <dgm:bulletEnabled val="1"/>
        </dgm:presLayoutVars>
      </dgm:prSet>
      <dgm:spPr/>
    </dgm:pt>
    <dgm:pt modelId="{EF0BFA14-8F98-47C0-B05B-602AFCC1AC6F}" type="pres">
      <dgm:prSet presAssocID="{26B4C602-3D61-435B-B81E-0F0DFC546722}" presName="spacer" presStyleCnt="0"/>
      <dgm:spPr/>
    </dgm:pt>
    <dgm:pt modelId="{50FA7061-FE13-480A-9F98-AA7F9BD1BC7B}" type="pres">
      <dgm:prSet presAssocID="{BED9F441-A854-4A72-83A1-9F4210F047EB}" presName="parentText" presStyleLbl="node1" presStyleIdx="1" presStyleCnt="3">
        <dgm:presLayoutVars>
          <dgm:chMax val="0"/>
          <dgm:bulletEnabled val="1"/>
        </dgm:presLayoutVars>
      </dgm:prSet>
      <dgm:spPr/>
    </dgm:pt>
    <dgm:pt modelId="{6EDE605B-A9B1-4AA4-B555-9F843BE716D9}" type="pres">
      <dgm:prSet presAssocID="{0F5F89CD-2C8D-468F-BFEA-75F3EBBB6F92}" presName="spacer" presStyleCnt="0"/>
      <dgm:spPr/>
    </dgm:pt>
    <dgm:pt modelId="{647BA1CC-75FC-45D1-804C-59D29DA485F9}" type="pres">
      <dgm:prSet presAssocID="{16504A8F-87C7-4DD8-AA41-9015095981C5}" presName="parentText" presStyleLbl="node1" presStyleIdx="2" presStyleCnt="3">
        <dgm:presLayoutVars>
          <dgm:chMax val="0"/>
          <dgm:bulletEnabled val="1"/>
        </dgm:presLayoutVars>
      </dgm:prSet>
      <dgm:spPr/>
    </dgm:pt>
  </dgm:ptLst>
  <dgm:cxnLst>
    <dgm:cxn modelId="{6F67BB41-1674-4C5D-A8D6-A079EBC524BE}" srcId="{F431E348-A58D-439A-8EC8-FA7B0FE429E7}" destId="{E30021BB-248C-4F2E-B6B1-B23E0A54F89A}" srcOrd="0" destOrd="0" parTransId="{893C2AC8-E0F6-451B-B6A6-81D5802216DA}" sibTransId="{26B4C602-3D61-435B-B81E-0F0DFC546722}"/>
    <dgm:cxn modelId="{C3DCD26D-B670-41AE-8A22-A5B60B81AECD}" srcId="{F431E348-A58D-439A-8EC8-FA7B0FE429E7}" destId="{16504A8F-87C7-4DD8-AA41-9015095981C5}" srcOrd="2" destOrd="0" parTransId="{C591B7BD-70F2-4F28-BE54-D3A9A0A4D042}" sibTransId="{A6741713-E30E-4431-BCC6-6097A2911393}"/>
    <dgm:cxn modelId="{388A666F-C826-4796-89DB-5B3A736D444A}" type="presOf" srcId="{E30021BB-248C-4F2E-B6B1-B23E0A54F89A}" destId="{939E03B5-58E3-404A-B61D-4B116DE8996D}" srcOrd="0" destOrd="0" presId="urn:microsoft.com/office/officeart/2005/8/layout/vList2"/>
    <dgm:cxn modelId="{7B6DC296-139F-44AB-AAE8-8862F14B46F5}" srcId="{F431E348-A58D-439A-8EC8-FA7B0FE429E7}" destId="{BED9F441-A854-4A72-83A1-9F4210F047EB}" srcOrd="1" destOrd="0" parTransId="{CD6C177F-3CA3-41DB-8FF3-7E9E43BDB253}" sibTransId="{0F5F89CD-2C8D-468F-BFEA-75F3EBBB6F92}"/>
    <dgm:cxn modelId="{0B9D8AA7-3091-4D3A-BD60-DBA621B6E7A7}" type="presOf" srcId="{16504A8F-87C7-4DD8-AA41-9015095981C5}" destId="{647BA1CC-75FC-45D1-804C-59D29DA485F9}" srcOrd="0" destOrd="0" presId="urn:microsoft.com/office/officeart/2005/8/layout/vList2"/>
    <dgm:cxn modelId="{FCF89AAD-0CB2-4F50-B648-362FB7B485A6}" type="presOf" srcId="{F431E348-A58D-439A-8EC8-FA7B0FE429E7}" destId="{706D390B-55D9-4A3F-809E-0660D5629A66}" srcOrd="0" destOrd="0" presId="urn:microsoft.com/office/officeart/2005/8/layout/vList2"/>
    <dgm:cxn modelId="{36FBF9B5-77A2-4B43-B8C8-EF73318D1593}" type="presOf" srcId="{BED9F441-A854-4A72-83A1-9F4210F047EB}" destId="{50FA7061-FE13-480A-9F98-AA7F9BD1BC7B}" srcOrd="0" destOrd="0" presId="urn:microsoft.com/office/officeart/2005/8/layout/vList2"/>
    <dgm:cxn modelId="{9FEF897A-4393-4FD0-8DA9-0C43CF010959}" type="presParOf" srcId="{706D390B-55D9-4A3F-809E-0660D5629A66}" destId="{939E03B5-58E3-404A-B61D-4B116DE8996D}" srcOrd="0" destOrd="0" presId="urn:microsoft.com/office/officeart/2005/8/layout/vList2"/>
    <dgm:cxn modelId="{160E0768-D3EF-4688-B0C3-EC37FAFAEF6D}" type="presParOf" srcId="{706D390B-55D9-4A3F-809E-0660D5629A66}" destId="{EF0BFA14-8F98-47C0-B05B-602AFCC1AC6F}" srcOrd="1" destOrd="0" presId="urn:microsoft.com/office/officeart/2005/8/layout/vList2"/>
    <dgm:cxn modelId="{8A52FD5C-271D-498F-B926-199BF0E3C70A}" type="presParOf" srcId="{706D390B-55D9-4A3F-809E-0660D5629A66}" destId="{50FA7061-FE13-480A-9F98-AA7F9BD1BC7B}" srcOrd="2" destOrd="0" presId="urn:microsoft.com/office/officeart/2005/8/layout/vList2"/>
    <dgm:cxn modelId="{3E32D390-3F87-4C30-9752-6C8732C2E9AC}" type="presParOf" srcId="{706D390B-55D9-4A3F-809E-0660D5629A66}" destId="{6EDE605B-A9B1-4AA4-B555-9F843BE716D9}" srcOrd="3" destOrd="0" presId="urn:microsoft.com/office/officeart/2005/8/layout/vList2"/>
    <dgm:cxn modelId="{D3DE981A-DA74-4FF1-ABA0-70698A04E571}" type="presParOf" srcId="{706D390B-55D9-4A3F-809E-0660D5629A66}" destId="{647BA1CC-75FC-45D1-804C-59D29DA485F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B2FA4C-F88E-4912-AF58-69A201113D7E}"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it-IT"/>
        </a:p>
      </dgm:t>
    </dgm:pt>
    <dgm:pt modelId="{E5D71874-0554-4C0D-B9C1-DAE8B28438E0}">
      <dgm:prSet custT="1"/>
      <dgm:spPr/>
      <dgm:t>
        <a:bodyPr/>
        <a:lstStyle/>
        <a:p>
          <a:r>
            <a:rPr lang="it-IT" sz="2800" i="1" dirty="0"/>
            <a:t>Test of desi</a:t>
          </a:r>
          <a:r>
            <a:rPr lang="it-IT" sz="2800" dirty="0"/>
            <a:t>g</a:t>
          </a:r>
          <a:r>
            <a:rPr lang="it-IT" sz="2800" i="1" dirty="0"/>
            <a:t>n</a:t>
          </a:r>
          <a:endParaRPr lang="it-IT" sz="2800" dirty="0"/>
        </a:p>
      </dgm:t>
    </dgm:pt>
    <dgm:pt modelId="{D14C38D4-B683-4214-8825-A09B64B962D6}" type="parTrans" cxnId="{CEE21B7C-A054-4F3D-8290-A9DAC54B1314}">
      <dgm:prSet/>
      <dgm:spPr/>
      <dgm:t>
        <a:bodyPr/>
        <a:lstStyle/>
        <a:p>
          <a:endParaRPr lang="it-IT"/>
        </a:p>
      </dgm:t>
    </dgm:pt>
    <dgm:pt modelId="{5E7ED369-D1E5-4733-B82B-E13B9189828D}" type="sibTrans" cxnId="{CEE21B7C-A054-4F3D-8290-A9DAC54B1314}">
      <dgm:prSet/>
      <dgm:spPr/>
      <dgm:t>
        <a:bodyPr/>
        <a:lstStyle/>
        <a:p>
          <a:endParaRPr lang="it-IT"/>
        </a:p>
      </dgm:t>
    </dgm:pt>
    <dgm:pt modelId="{A587BAB2-B63F-4301-BDD3-C81752037457}">
      <dgm:prSet custT="1"/>
      <dgm:spPr/>
      <dgm:t>
        <a:bodyPr/>
        <a:lstStyle/>
        <a:p>
          <a:r>
            <a:rPr lang="it-IT" sz="2800" i="1" dirty="0"/>
            <a:t>Test of effectiveness</a:t>
          </a:r>
          <a:endParaRPr lang="it-IT" sz="2800" dirty="0"/>
        </a:p>
      </dgm:t>
    </dgm:pt>
    <dgm:pt modelId="{C2664E33-7AB4-4E46-9736-D5F6210ECCDF}" type="parTrans" cxnId="{58F3D8CC-EF86-4A13-8527-7C8B2037EADD}">
      <dgm:prSet/>
      <dgm:spPr/>
      <dgm:t>
        <a:bodyPr/>
        <a:lstStyle/>
        <a:p>
          <a:endParaRPr lang="it-IT"/>
        </a:p>
      </dgm:t>
    </dgm:pt>
    <dgm:pt modelId="{40A1543E-8441-423A-8ADE-150228B57A54}" type="sibTrans" cxnId="{58F3D8CC-EF86-4A13-8527-7C8B2037EADD}">
      <dgm:prSet/>
      <dgm:spPr/>
      <dgm:t>
        <a:bodyPr/>
        <a:lstStyle/>
        <a:p>
          <a:endParaRPr lang="it-IT"/>
        </a:p>
      </dgm:t>
    </dgm:pt>
    <dgm:pt modelId="{4C0FF1FC-6181-4EBE-B829-6F11265DB521}">
      <dgm:prSet/>
      <dgm:spPr/>
      <dgm:t>
        <a:bodyPr/>
        <a:lstStyle/>
        <a:p>
          <a:endParaRPr lang="it-IT" dirty="0"/>
        </a:p>
      </dgm:t>
    </dgm:pt>
    <dgm:pt modelId="{348AA148-C24E-4696-AC29-6D5D3E265C02}" type="parTrans" cxnId="{B854A3E4-E567-41B8-B955-7081BC28865B}">
      <dgm:prSet/>
      <dgm:spPr/>
      <dgm:t>
        <a:bodyPr/>
        <a:lstStyle/>
        <a:p>
          <a:endParaRPr lang="it-IT"/>
        </a:p>
      </dgm:t>
    </dgm:pt>
    <dgm:pt modelId="{5BCFDF6B-4A3B-4C7A-A01B-3CB17D11775D}" type="sibTrans" cxnId="{B854A3E4-E567-41B8-B955-7081BC28865B}">
      <dgm:prSet/>
      <dgm:spPr/>
      <dgm:t>
        <a:bodyPr/>
        <a:lstStyle/>
        <a:p>
          <a:endParaRPr lang="it-IT"/>
        </a:p>
      </dgm:t>
    </dgm:pt>
    <dgm:pt modelId="{5F2AC67D-2890-49B7-AA31-908A0E93D805}">
      <dgm:prSet/>
      <dgm:spPr/>
      <dgm:t>
        <a:bodyPr/>
        <a:lstStyle/>
        <a:p>
          <a:r>
            <a:rPr lang="it-IT" b="1" dirty="0"/>
            <a:t>Con il </a:t>
          </a:r>
          <a:r>
            <a:rPr lang="it-IT" b="1" i="1" dirty="0"/>
            <a:t>test of design</a:t>
          </a:r>
          <a:r>
            <a:rPr lang="it-IT" b="1" dirty="0"/>
            <a:t> l’ODV dovrà valutare se il controllo di primo livello sia stato disegnato in maniera adeguata a prevenire operazioni che potrebbero determinare violazioni di norme tributarie accertandosi che lo stesso copra effettivamente il rischio per cui è stato disegnato, che sia già implementato e operativo e che ci sia evidenza del controllo in apposita documentazione.</a:t>
          </a:r>
          <a:endParaRPr lang="it-IT" i="1" dirty="0"/>
        </a:p>
      </dgm:t>
    </dgm:pt>
    <dgm:pt modelId="{DA57CA89-4418-4B45-B48C-1EB01450EE4B}" type="parTrans" cxnId="{5769F491-E9AF-44B2-9C08-281C815D440B}">
      <dgm:prSet/>
      <dgm:spPr/>
      <dgm:t>
        <a:bodyPr/>
        <a:lstStyle/>
        <a:p>
          <a:endParaRPr lang="it-IT"/>
        </a:p>
      </dgm:t>
    </dgm:pt>
    <dgm:pt modelId="{D67C4480-0254-474C-9669-DE53B5F02293}" type="sibTrans" cxnId="{5769F491-E9AF-44B2-9C08-281C815D440B}">
      <dgm:prSet/>
      <dgm:spPr/>
      <dgm:t>
        <a:bodyPr/>
        <a:lstStyle/>
        <a:p>
          <a:endParaRPr lang="it-IT"/>
        </a:p>
      </dgm:t>
    </dgm:pt>
    <dgm:pt modelId="{F58CF017-6227-4410-9743-C06D620907BF}">
      <dgm:prSet custT="1"/>
      <dgm:spPr/>
      <dgm:t>
        <a:bodyPr/>
        <a:lstStyle/>
        <a:p>
          <a:pPr marL="57150" lvl="1" indent="0" algn="l" defTabSz="355600">
            <a:lnSpc>
              <a:spcPct val="90000"/>
            </a:lnSpc>
            <a:spcBef>
              <a:spcPct val="0"/>
            </a:spcBef>
            <a:spcAft>
              <a:spcPct val="15000"/>
            </a:spcAft>
          </a:pPr>
          <a:r>
            <a:rPr lang="it-IT" sz="1000" b="1" kern="1200" dirty="0"/>
            <a:t>Con il </a:t>
          </a:r>
          <a:r>
            <a:rPr lang="it-IT" sz="1000" b="1" i="1" kern="1200" dirty="0"/>
            <a:t>test of effectiveness</a:t>
          </a:r>
          <a:r>
            <a:rPr lang="it-IT" sz="1000" b="1" kern="1200" dirty="0"/>
            <a:t>, invece, l’ODV dovrà verificare che il controllo sia stato operativo nel continuo e che abbia mitigato il rischio per il quale era stato creato</a:t>
          </a:r>
          <a:endParaRPr lang="it-IT" sz="1000" kern="1200" dirty="0"/>
        </a:p>
      </dgm:t>
    </dgm:pt>
    <dgm:pt modelId="{65939E42-F61E-489E-A968-39B2423E1E2C}" type="parTrans" cxnId="{FE8EDE6B-9072-4572-B22E-BFD43E2039BF}">
      <dgm:prSet/>
      <dgm:spPr/>
      <dgm:t>
        <a:bodyPr/>
        <a:lstStyle/>
        <a:p>
          <a:endParaRPr lang="it-IT"/>
        </a:p>
      </dgm:t>
    </dgm:pt>
    <dgm:pt modelId="{AFBBC830-C34A-47C8-ABFB-76EBB7587F4B}" type="sibTrans" cxnId="{FE8EDE6B-9072-4572-B22E-BFD43E2039BF}">
      <dgm:prSet/>
      <dgm:spPr/>
      <dgm:t>
        <a:bodyPr/>
        <a:lstStyle/>
        <a:p>
          <a:endParaRPr lang="it-IT"/>
        </a:p>
      </dgm:t>
    </dgm:pt>
    <dgm:pt modelId="{14E97922-EF20-4274-8A98-61C2D72931C8}">
      <dgm:prSet custT="1"/>
      <dgm:spPr/>
      <dgm:t>
        <a:bodyPr/>
        <a:lstStyle/>
        <a:p>
          <a:pPr marL="57150" lvl="1" indent="0" algn="l" defTabSz="355600">
            <a:lnSpc>
              <a:spcPct val="90000"/>
            </a:lnSpc>
            <a:spcBef>
              <a:spcPct val="0"/>
            </a:spcBef>
            <a:spcAft>
              <a:spcPct val="15000"/>
            </a:spcAft>
          </a:pPr>
          <a:endParaRPr lang="it-IT" sz="1000" kern="1200" dirty="0"/>
        </a:p>
      </dgm:t>
    </dgm:pt>
    <dgm:pt modelId="{EFA57B07-881A-4E5C-A3F3-E864C487A1F9}" type="parTrans" cxnId="{611EFAD3-A7BB-4F9B-9344-705172AFFD2B}">
      <dgm:prSet/>
      <dgm:spPr/>
      <dgm:t>
        <a:bodyPr/>
        <a:lstStyle/>
        <a:p>
          <a:endParaRPr lang="it-IT"/>
        </a:p>
      </dgm:t>
    </dgm:pt>
    <dgm:pt modelId="{D5AE7DD0-8F0E-4528-8149-B3360449CEC2}" type="sibTrans" cxnId="{611EFAD3-A7BB-4F9B-9344-705172AFFD2B}">
      <dgm:prSet/>
      <dgm:spPr/>
      <dgm:t>
        <a:bodyPr/>
        <a:lstStyle/>
        <a:p>
          <a:endParaRPr lang="it-IT"/>
        </a:p>
      </dgm:t>
    </dgm:pt>
    <dgm:pt modelId="{A61ACB8D-44C4-44A7-A49F-DF0C2DAAAF81}">
      <dgm:prSet custT="1"/>
      <dgm:spPr/>
      <dgm:t>
        <a:bodyPr/>
        <a:lstStyle/>
        <a:p>
          <a:pPr marL="57150" lvl="1" indent="-57150" algn="l" defTabSz="355600">
            <a:lnSpc>
              <a:spcPct val="90000"/>
            </a:lnSpc>
            <a:spcBef>
              <a:spcPct val="0"/>
            </a:spcBef>
            <a:spcAft>
              <a:spcPct val="15000"/>
            </a:spcAft>
            <a:buSzPts val="1200"/>
            <a:buFont typeface="Wingdings" panose="05000000000000000000" pitchFamily="2" charset="2"/>
            <a:buChar char="Ø"/>
          </a:pPr>
          <a:r>
            <a:rPr lang="it-IT" sz="1000" i="1" kern="1200" dirty="0">
              <a:solidFill>
                <a:prstClr val="black">
                  <a:hueOff val="0"/>
                  <a:satOff val="0"/>
                  <a:lumOff val="0"/>
                  <a:alphaOff val="0"/>
                </a:prstClr>
              </a:solidFill>
              <a:latin typeface="Trebuchet ms"/>
              <a:ea typeface="+mn-ea"/>
              <a:cs typeface="+mn-cs"/>
            </a:rPr>
            <a:t>Il controllo è ed è stato operativo nel continuo?</a:t>
          </a:r>
        </a:p>
      </dgm:t>
    </dgm:pt>
    <dgm:pt modelId="{5B49DFE6-0B17-4F90-92B1-D77235BC1CDF}" type="parTrans" cxnId="{853F65D2-9A39-4D67-A15C-E9C179C873B5}">
      <dgm:prSet/>
      <dgm:spPr/>
      <dgm:t>
        <a:bodyPr/>
        <a:lstStyle/>
        <a:p>
          <a:endParaRPr lang="it-IT"/>
        </a:p>
      </dgm:t>
    </dgm:pt>
    <dgm:pt modelId="{3B1FDA70-7D79-4E90-835D-EDE47DAE948A}" type="sibTrans" cxnId="{853F65D2-9A39-4D67-A15C-E9C179C873B5}">
      <dgm:prSet/>
      <dgm:spPr/>
      <dgm:t>
        <a:bodyPr/>
        <a:lstStyle/>
        <a:p>
          <a:endParaRPr lang="it-IT"/>
        </a:p>
      </dgm:t>
    </dgm:pt>
    <dgm:pt modelId="{5DC38D3A-18EF-4515-A6BE-EBE7E1784575}">
      <dgm:prSet custT="1"/>
      <dgm:spPr/>
      <dgm:t>
        <a:bodyPr/>
        <a:lstStyle/>
        <a:p>
          <a:pPr marL="57150" lvl="1" indent="0" algn="l" defTabSz="355600">
            <a:lnSpc>
              <a:spcPct val="90000"/>
            </a:lnSpc>
            <a:spcBef>
              <a:spcPct val="0"/>
            </a:spcBef>
            <a:spcAft>
              <a:spcPct val="15000"/>
            </a:spcAft>
          </a:pPr>
          <a:endParaRPr lang="it-IT" sz="1000" kern="1200" dirty="0"/>
        </a:p>
      </dgm:t>
    </dgm:pt>
    <dgm:pt modelId="{B9B1B99A-E04F-49C0-8CDE-D22086A331F8}" type="parTrans" cxnId="{54EA4AB5-80A0-4F97-B52E-974AEDB3F4AE}">
      <dgm:prSet/>
      <dgm:spPr/>
      <dgm:t>
        <a:bodyPr/>
        <a:lstStyle/>
        <a:p>
          <a:endParaRPr lang="it-IT"/>
        </a:p>
      </dgm:t>
    </dgm:pt>
    <dgm:pt modelId="{D85EE5CE-B9C5-418D-8670-7B418E2168D8}" type="sibTrans" cxnId="{54EA4AB5-80A0-4F97-B52E-974AEDB3F4AE}">
      <dgm:prSet/>
      <dgm:spPr/>
      <dgm:t>
        <a:bodyPr/>
        <a:lstStyle/>
        <a:p>
          <a:endParaRPr lang="it-IT"/>
        </a:p>
      </dgm:t>
    </dgm:pt>
    <dgm:pt modelId="{53FCC9D3-D731-4B1E-86E3-A602920C5C75}">
      <dgm:prSet/>
      <dgm:spPr/>
      <dgm:t>
        <a:bodyPr/>
        <a:lstStyle/>
        <a:p>
          <a:pPr>
            <a:buSzPts val="1200"/>
            <a:buFont typeface="Wingdings" panose="05000000000000000000" pitchFamily="2" charset="2"/>
            <a:buChar char="Ø"/>
          </a:pPr>
          <a:r>
            <a:rPr lang="it-IT" i="1" dirty="0">
              <a:latin typeface="Times New Roman" panose="02020603050405020304" pitchFamily="18" charset="0"/>
              <a:ea typeface="Calibri" panose="020F0502020204030204" pitchFamily="34" charset="0"/>
              <a:cs typeface="Arial" panose="020B0604020202020204" pitchFamily="34" charset="0"/>
            </a:rPr>
            <a:t>Il controllo copre effettivamente il rischio per cui è stato disegnato?</a:t>
          </a:r>
          <a:endParaRPr lang="it-IT" i="1" dirty="0"/>
        </a:p>
      </dgm:t>
    </dgm:pt>
    <dgm:pt modelId="{3956E19A-6CCC-4A83-AD79-CF2FC6E87E85}" type="parTrans" cxnId="{95480414-7C3D-433D-92EB-5392FAFC6C97}">
      <dgm:prSet/>
      <dgm:spPr/>
      <dgm:t>
        <a:bodyPr/>
        <a:lstStyle/>
        <a:p>
          <a:endParaRPr lang="it-IT"/>
        </a:p>
      </dgm:t>
    </dgm:pt>
    <dgm:pt modelId="{1C177E04-50BF-403D-A51E-A0A175FFB444}" type="sibTrans" cxnId="{95480414-7C3D-433D-92EB-5392FAFC6C97}">
      <dgm:prSet/>
      <dgm:spPr/>
      <dgm:t>
        <a:bodyPr/>
        <a:lstStyle/>
        <a:p>
          <a:endParaRPr lang="it-IT"/>
        </a:p>
      </dgm:t>
    </dgm:pt>
    <dgm:pt modelId="{24E6E265-FECB-499A-AF1D-62DDC03FEA5D}">
      <dgm:prSet/>
      <dgm:spPr/>
      <dgm:t>
        <a:bodyPr/>
        <a:lstStyle/>
        <a:p>
          <a:endParaRPr lang="it-IT" i="1" dirty="0"/>
        </a:p>
      </dgm:t>
    </dgm:pt>
    <dgm:pt modelId="{B10E9ED6-F0D0-4FD3-AC6D-4B86805A0939}" type="parTrans" cxnId="{140C3382-9BC7-4BF3-8422-38F3B44B9674}">
      <dgm:prSet/>
      <dgm:spPr/>
      <dgm:t>
        <a:bodyPr/>
        <a:lstStyle/>
        <a:p>
          <a:endParaRPr lang="it-IT"/>
        </a:p>
      </dgm:t>
    </dgm:pt>
    <dgm:pt modelId="{E01A8D81-E986-4CF7-88C5-61AF110C2784}" type="sibTrans" cxnId="{140C3382-9BC7-4BF3-8422-38F3B44B9674}">
      <dgm:prSet/>
      <dgm:spPr/>
      <dgm:t>
        <a:bodyPr/>
        <a:lstStyle/>
        <a:p>
          <a:endParaRPr lang="it-IT"/>
        </a:p>
      </dgm:t>
    </dgm:pt>
    <dgm:pt modelId="{3E5090AB-EF1A-42A6-88B0-50C974D6ECC7}">
      <dgm:prSet custT="1"/>
      <dgm:spPr/>
      <dgm:t>
        <a:bodyPr/>
        <a:lstStyle/>
        <a:p>
          <a:pPr marL="57150" lvl="1" indent="-57150" algn="l" defTabSz="355600">
            <a:lnSpc>
              <a:spcPct val="90000"/>
            </a:lnSpc>
            <a:spcBef>
              <a:spcPct val="0"/>
            </a:spcBef>
            <a:spcAft>
              <a:spcPct val="15000"/>
            </a:spcAft>
            <a:buSzPts val="1200"/>
            <a:buFont typeface="Wingdings" panose="05000000000000000000" pitchFamily="2" charset="2"/>
            <a:buChar char="Ø"/>
          </a:pPr>
          <a:r>
            <a:rPr lang="it-IT" sz="1000" i="1" kern="1200" dirty="0">
              <a:solidFill>
                <a:prstClr val="black">
                  <a:hueOff val="0"/>
                  <a:satOff val="0"/>
                  <a:lumOff val="0"/>
                  <a:alphaOff val="0"/>
                </a:prstClr>
              </a:solidFill>
              <a:latin typeface="Trebuchet ms"/>
              <a:ea typeface="+mn-ea"/>
              <a:cs typeface="+mn-cs"/>
            </a:rPr>
            <a:t>Il controllo opera ed ha operato come disegnato?</a:t>
          </a:r>
        </a:p>
      </dgm:t>
    </dgm:pt>
    <dgm:pt modelId="{DBB97ACA-B6D5-48A6-8F59-ECDCB5F74521}" type="parTrans" cxnId="{E17E0776-93DE-463E-936C-66651ED5F70F}">
      <dgm:prSet/>
      <dgm:spPr/>
      <dgm:t>
        <a:bodyPr/>
        <a:lstStyle/>
        <a:p>
          <a:endParaRPr lang="it-IT"/>
        </a:p>
      </dgm:t>
    </dgm:pt>
    <dgm:pt modelId="{A78B950B-10D7-4322-BEDE-A65E06CA6AED}" type="sibTrans" cxnId="{E17E0776-93DE-463E-936C-66651ED5F70F}">
      <dgm:prSet/>
      <dgm:spPr/>
      <dgm:t>
        <a:bodyPr/>
        <a:lstStyle/>
        <a:p>
          <a:endParaRPr lang="it-IT"/>
        </a:p>
      </dgm:t>
    </dgm:pt>
    <dgm:pt modelId="{3044D2C5-520E-4E28-8B11-5639A0B80990}">
      <dgm:prSet custT="1"/>
      <dgm:spPr/>
      <dgm:t>
        <a:bodyPr/>
        <a:lstStyle/>
        <a:p>
          <a:pPr marL="57150" lvl="1" indent="-57150" algn="l" defTabSz="355600">
            <a:lnSpc>
              <a:spcPct val="90000"/>
            </a:lnSpc>
            <a:spcBef>
              <a:spcPct val="0"/>
            </a:spcBef>
            <a:spcAft>
              <a:spcPct val="15000"/>
            </a:spcAft>
            <a:buSzPts val="1200"/>
            <a:buFont typeface="Wingdings" panose="05000000000000000000" pitchFamily="2" charset="2"/>
            <a:buChar char="Ø"/>
          </a:pPr>
          <a:r>
            <a:rPr lang="it-IT" sz="1000" i="1" kern="1200" dirty="0">
              <a:solidFill>
                <a:prstClr val="black">
                  <a:hueOff val="0"/>
                  <a:satOff val="0"/>
                  <a:lumOff val="0"/>
                  <a:alphaOff val="0"/>
                </a:prstClr>
              </a:solidFill>
              <a:latin typeface="Trebuchet ms"/>
              <a:ea typeface="+mn-ea"/>
              <a:cs typeface="+mn-cs"/>
            </a:rPr>
            <a:t>Il controllo è riuscito a mitigare il rischio che doveva mitigare?</a:t>
          </a:r>
        </a:p>
      </dgm:t>
    </dgm:pt>
    <dgm:pt modelId="{FFBF8C06-58F6-4D4A-A5E3-E04E427A6974}" type="parTrans" cxnId="{E1EC16C6-3ECC-48F0-94BC-59EA949FC0B7}">
      <dgm:prSet/>
      <dgm:spPr/>
      <dgm:t>
        <a:bodyPr/>
        <a:lstStyle/>
        <a:p>
          <a:endParaRPr lang="it-IT"/>
        </a:p>
      </dgm:t>
    </dgm:pt>
    <dgm:pt modelId="{7062DC41-9654-45E1-B259-A1669CDB0D81}" type="sibTrans" cxnId="{E1EC16C6-3ECC-48F0-94BC-59EA949FC0B7}">
      <dgm:prSet/>
      <dgm:spPr/>
      <dgm:t>
        <a:bodyPr/>
        <a:lstStyle/>
        <a:p>
          <a:endParaRPr lang="it-IT"/>
        </a:p>
      </dgm:t>
    </dgm:pt>
    <dgm:pt modelId="{C1947DF3-99C8-47F4-9505-AF5E3427B383}" type="pres">
      <dgm:prSet presAssocID="{7AB2FA4C-F88E-4912-AF58-69A201113D7E}" presName="linearFlow" presStyleCnt="0">
        <dgm:presLayoutVars>
          <dgm:dir/>
          <dgm:animLvl val="lvl"/>
          <dgm:resizeHandles val="exact"/>
        </dgm:presLayoutVars>
      </dgm:prSet>
      <dgm:spPr/>
    </dgm:pt>
    <dgm:pt modelId="{96BC09C4-9592-48BC-9B67-3E1FC29CFBD1}" type="pres">
      <dgm:prSet presAssocID="{E5D71874-0554-4C0D-B9C1-DAE8B28438E0}" presName="composite" presStyleCnt="0"/>
      <dgm:spPr/>
    </dgm:pt>
    <dgm:pt modelId="{32F22F18-4F0E-4533-826D-5598B85CA0AC}" type="pres">
      <dgm:prSet presAssocID="{E5D71874-0554-4C0D-B9C1-DAE8B28438E0}" presName="parTx" presStyleLbl="node1" presStyleIdx="0" presStyleCnt="2">
        <dgm:presLayoutVars>
          <dgm:chMax val="0"/>
          <dgm:chPref val="0"/>
          <dgm:bulletEnabled val="1"/>
        </dgm:presLayoutVars>
      </dgm:prSet>
      <dgm:spPr/>
    </dgm:pt>
    <dgm:pt modelId="{AB64B614-2622-4748-9A95-7AB9AA850468}" type="pres">
      <dgm:prSet presAssocID="{E5D71874-0554-4C0D-B9C1-DAE8B28438E0}" presName="parSh" presStyleLbl="node1" presStyleIdx="0" presStyleCnt="2"/>
      <dgm:spPr/>
    </dgm:pt>
    <dgm:pt modelId="{0AE6CAC0-369B-4D0A-936D-AC2C935592EF}" type="pres">
      <dgm:prSet presAssocID="{E5D71874-0554-4C0D-B9C1-DAE8B28438E0}" presName="desTx" presStyleLbl="fgAcc1" presStyleIdx="0" presStyleCnt="2">
        <dgm:presLayoutVars>
          <dgm:bulletEnabled val="1"/>
        </dgm:presLayoutVars>
      </dgm:prSet>
      <dgm:spPr/>
    </dgm:pt>
    <dgm:pt modelId="{47336958-0FAC-427E-AC10-0F07595FDFCC}" type="pres">
      <dgm:prSet presAssocID="{5E7ED369-D1E5-4733-B82B-E13B9189828D}" presName="sibTrans" presStyleLbl="sibTrans2D1" presStyleIdx="0" presStyleCnt="1"/>
      <dgm:spPr/>
    </dgm:pt>
    <dgm:pt modelId="{A93CE542-2568-40DC-8CDF-B2A99BD524F5}" type="pres">
      <dgm:prSet presAssocID="{5E7ED369-D1E5-4733-B82B-E13B9189828D}" presName="connTx" presStyleLbl="sibTrans2D1" presStyleIdx="0" presStyleCnt="1"/>
      <dgm:spPr/>
    </dgm:pt>
    <dgm:pt modelId="{3B1942DA-69F0-4DFE-BDF4-E566FBEBA53C}" type="pres">
      <dgm:prSet presAssocID="{A587BAB2-B63F-4301-BDD3-C81752037457}" presName="composite" presStyleCnt="0"/>
      <dgm:spPr/>
    </dgm:pt>
    <dgm:pt modelId="{9F0B056F-FCD4-4156-ADD4-A13C99301BFF}" type="pres">
      <dgm:prSet presAssocID="{A587BAB2-B63F-4301-BDD3-C81752037457}" presName="parTx" presStyleLbl="node1" presStyleIdx="0" presStyleCnt="2">
        <dgm:presLayoutVars>
          <dgm:chMax val="0"/>
          <dgm:chPref val="0"/>
          <dgm:bulletEnabled val="1"/>
        </dgm:presLayoutVars>
      </dgm:prSet>
      <dgm:spPr/>
    </dgm:pt>
    <dgm:pt modelId="{3D1D27DB-20E3-4C5A-9611-469749565073}" type="pres">
      <dgm:prSet presAssocID="{A587BAB2-B63F-4301-BDD3-C81752037457}" presName="parSh" presStyleLbl="node1" presStyleIdx="1" presStyleCnt="2"/>
      <dgm:spPr/>
    </dgm:pt>
    <dgm:pt modelId="{39D4F692-D46D-4FF8-9CAD-F92FFCEA9832}" type="pres">
      <dgm:prSet presAssocID="{A587BAB2-B63F-4301-BDD3-C81752037457}" presName="desTx" presStyleLbl="fgAcc1" presStyleIdx="1" presStyleCnt="2">
        <dgm:presLayoutVars>
          <dgm:bulletEnabled val="1"/>
        </dgm:presLayoutVars>
      </dgm:prSet>
      <dgm:spPr/>
    </dgm:pt>
  </dgm:ptLst>
  <dgm:cxnLst>
    <dgm:cxn modelId="{5CEF8D04-4424-491F-8600-BC48FE2700F9}" type="presOf" srcId="{24E6E265-FECB-499A-AF1D-62DDC03FEA5D}" destId="{0AE6CAC0-369B-4D0A-936D-AC2C935592EF}" srcOrd="0" destOrd="2" presId="urn:microsoft.com/office/officeart/2005/8/layout/process3"/>
    <dgm:cxn modelId="{95480414-7C3D-433D-92EB-5392FAFC6C97}" srcId="{E5D71874-0554-4C0D-B9C1-DAE8B28438E0}" destId="{53FCC9D3-D731-4B1E-86E3-A602920C5C75}" srcOrd="3" destOrd="0" parTransId="{3956E19A-6CCC-4A83-AD79-CF2FC6E87E85}" sibTransId="{1C177E04-50BF-403D-A51E-A0A175FFB444}"/>
    <dgm:cxn modelId="{C36C471C-7FB9-49A7-B566-ACD05A2F910D}" type="presOf" srcId="{5E7ED369-D1E5-4733-B82B-E13B9189828D}" destId="{47336958-0FAC-427E-AC10-0F07595FDFCC}" srcOrd="0" destOrd="0" presId="urn:microsoft.com/office/officeart/2005/8/layout/process3"/>
    <dgm:cxn modelId="{3ABE2220-85FE-4ACD-92CE-1E858639D1F6}" type="presOf" srcId="{53FCC9D3-D731-4B1E-86E3-A602920C5C75}" destId="{0AE6CAC0-369B-4D0A-936D-AC2C935592EF}" srcOrd="0" destOrd="3" presId="urn:microsoft.com/office/officeart/2005/8/layout/process3"/>
    <dgm:cxn modelId="{B2B8DC25-2906-4DFC-A638-59CFC4B2A8FE}" type="presOf" srcId="{F58CF017-6227-4410-9743-C06D620907BF}" destId="{39D4F692-D46D-4FF8-9CAD-F92FFCEA9832}" srcOrd="0" destOrd="1" presId="urn:microsoft.com/office/officeart/2005/8/layout/process3"/>
    <dgm:cxn modelId="{6203665D-BDAD-40B0-A707-889688654D36}" type="presOf" srcId="{A587BAB2-B63F-4301-BDD3-C81752037457}" destId="{3D1D27DB-20E3-4C5A-9611-469749565073}" srcOrd="1" destOrd="0" presId="urn:microsoft.com/office/officeart/2005/8/layout/process3"/>
    <dgm:cxn modelId="{FE8EDE6B-9072-4572-B22E-BFD43E2039BF}" srcId="{A587BAB2-B63F-4301-BDD3-C81752037457}" destId="{F58CF017-6227-4410-9743-C06D620907BF}" srcOrd="1" destOrd="0" parTransId="{65939E42-F61E-489E-A968-39B2423E1E2C}" sibTransId="{AFBBC830-C34A-47C8-ABFB-76EBB7587F4B}"/>
    <dgm:cxn modelId="{2269A84E-0369-476D-A15F-ADB3F622FEE3}" type="presOf" srcId="{14E97922-EF20-4274-8A98-61C2D72931C8}" destId="{39D4F692-D46D-4FF8-9CAD-F92FFCEA9832}" srcOrd="0" destOrd="0" presId="urn:microsoft.com/office/officeart/2005/8/layout/process3"/>
    <dgm:cxn modelId="{E86CAF71-1FE6-434E-A8C6-99FD6A12AD4F}" type="presOf" srcId="{A61ACB8D-44C4-44A7-A49F-DF0C2DAAAF81}" destId="{39D4F692-D46D-4FF8-9CAD-F92FFCEA9832}" srcOrd="0" destOrd="3" presId="urn:microsoft.com/office/officeart/2005/8/layout/process3"/>
    <dgm:cxn modelId="{90D42473-880A-43EC-8F15-2FF31931E208}" type="presOf" srcId="{A587BAB2-B63F-4301-BDD3-C81752037457}" destId="{9F0B056F-FCD4-4156-ADD4-A13C99301BFF}" srcOrd="0" destOrd="0" presId="urn:microsoft.com/office/officeart/2005/8/layout/process3"/>
    <dgm:cxn modelId="{E17E0776-93DE-463E-936C-66651ED5F70F}" srcId="{A587BAB2-B63F-4301-BDD3-C81752037457}" destId="{3E5090AB-EF1A-42A6-88B0-50C974D6ECC7}" srcOrd="4" destOrd="0" parTransId="{DBB97ACA-B6D5-48A6-8F59-ECDCB5F74521}" sibTransId="{A78B950B-10D7-4322-BEDE-A65E06CA6AED}"/>
    <dgm:cxn modelId="{E2EA605A-24AA-4D5D-BD35-0D7BE9F84D0B}" type="presOf" srcId="{3E5090AB-EF1A-42A6-88B0-50C974D6ECC7}" destId="{39D4F692-D46D-4FF8-9CAD-F92FFCEA9832}" srcOrd="0" destOrd="4" presId="urn:microsoft.com/office/officeart/2005/8/layout/process3"/>
    <dgm:cxn modelId="{CEE21B7C-A054-4F3D-8290-A9DAC54B1314}" srcId="{7AB2FA4C-F88E-4912-AF58-69A201113D7E}" destId="{E5D71874-0554-4C0D-B9C1-DAE8B28438E0}" srcOrd="0" destOrd="0" parTransId="{D14C38D4-B683-4214-8825-A09B64B962D6}" sibTransId="{5E7ED369-D1E5-4733-B82B-E13B9189828D}"/>
    <dgm:cxn modelId="{B390457D-3359-4037-82F6-E6F17E345AA3}" type="presOf" srcId="{5F2AC67D-2890-49B7-AA31-908A0E93D805}" destId="{0AE6CAC0-369B-4D0A-936D-AC2C935592EF}" srcOrd="0" destOrd="1" presId="urn:microsoft.com/office/officeart/2005/8/layout/process3"/>
    <dgm:cxn modelId="{140C3382-9BC7-4BF3-8422-38F3B44B9674}" srcId="{E5D71874-0554-4C0D-B9C1-DAE8B28438E0}" destId="{24E6E265-FECB-499A-AF1D-62DDC03FEA5D}" srcOrd="2" destOrd="0" parTransId="{B10E9ED6-F0D0-4FD3-AC6D-4B86805A0939}" sibTransId="{E01A8D81-E986-4CF7-88C5-61AF110C2784}"/>
    <dgm:cxn modelId="{635C8C91-AA09-43B2-B664-58864AAC5890}" type="presOf" srcId="{5E7ED369-D1E5-4733-B82B-E13B9189828D}" destId="{A93CE542-2568-40DC-8CDF-B2A99BD524F5}" srcOrd="1" destOrd="0" presId="urn:microsoft.com/office/officeart/2005/8/layout/process3"/>
    <dgm:cxn modelId="{5769F491-E9AF-44B2-9C08-281C815D440B}" srcId="{E5D71874-0554-4C0D-B9C1-DAE8B28438E0}" destId="{5F2AC67D-2890-49B7-AA31-908A0E93D805}" srcOrd="1" destOrd="0" parTransId="{DA57CA89-4418-4B45-B48C-1EB01450EE4B}" sibTransId="{D67C4480-0254-474C-9669-DE53B5F02293}"/>
    <dgm:cxn modelId="{1BFB38A3-56FE-4CA5-BE5B-E2407EBEFBB1}" type="presOf" srcId="{5DC38D3A-18EF-4515-A6BE-EBE7E1784575}" destId="{39D4F692-D46D-4FF8-9CAD-F92FFCEA9832}" srcOrd="0" destOrd="2" presId="urn:microsoft.com/office/officeart/2005/8/layout/process3"/>
    <dgm:cxn modelId="{54EA4AB5-80A0-4F97-B52E-974AEDB3F4AE}" srcId="{A587BAB2-B63F-4301-BDD3-C81752037457}" destId="{5DC38D3A-18EF-4515-A6BE-EBE7E1784575}" srcOrd="2" destOrd="0" parTransId="{B9B1B99A-E04F-49C0-8CDE-D22086A331F8}" sibTransId="{D85EE5CE-B9C5-418D-8670-7B418E2168D8}"/>
    <dgm:cxn modelId="{D1BA88BC-D5E2-4EAA-97D9-4190DEC975CF}" type="presOf" srcId="{7AB2FA4C-F88E-4912-AF58-69A201113D7E}" destId="{C1947DF3-99C8-47F4-9505-AF5E3427B383}" srcOrd="0" destOrd="0" presId="urn:microsoft.com/office/officeart/2005/8/layout/process3"/>
    <dgm:cxn modelId="{E1EC16C6-3ECC-48F0-94BC-59EA949FC0B7}" srcId="{A587BAB2-B63F-4301-BDD3-C81752037457}" destId="{3044D2C5-520E-4E28-8B11-5639A0B80990}" srcOrd="5" destOrd="0" parTransId="{FFBF8C06-58F6-4D4A-A5E3-E04E427A6974}" sibTransId="{7062DC41-9654-45E1-B259-A1669CDB0D81}"/>
    <dgm:cxn modelId="{58F3D8CC-EF86-4A13-8527-7C8B2037EADD}" srcId="{7AB2FA4C-F88E-4912-AF58-69A201113D7E}" destId="{A587BAB2-B63F-4301-BDD3-C81752037457}" srcOrd="1" destOrd="0" parTransId="{C2664E33-7AB4-4E46-9736-D5F6210ECCDF}" sibTransId="{40A1543E-8441-423A-8ADE-150228B57A54}"/>
    <dgm:cxn modelId="{853F65D2-9A39-4D67-A15C-E9C179C873B5}" srcId="{A587BAB2-B63F-4301-BDD3-C81752037457}" destId="{A61ACB8D-44C4-44A7-A49F-DF0C2DAAAF81}" srcOrd="3" destOrd="0" parTransId="{5B49DFE6-0B17-4F90-92B1-D77235BC1CDF}" sibTransId="{3B1FDA70-7D79-4E90-835D-EDE47DAE948A}"/>
    <dgm:cxn modelId="{611EFAD3-A7BB-4F9B-9344-705172AFFD2B}" srcId="{A587BAB2-B63F-4301-BDD3-C81752037457}" destId="{14E97922-EF20-4274-8A98-61C2D72931C8}" srcOrd="0" destOrd="0" parTransId="{EFA57B07-881A-4E5C-A3F3-E864C487A1F9}" sibTransId="{D5AE7DD0-8F0E-4528-8149-B3360449CEC2}"/>
    <dgm:cxn modelId="{84CD55D8-953D-40B9-B119-ACA6E8F74531}" type="presOf" srcId="{E5D71874-0554-4C0D-B9C1-DAE8B28438E0}" destId="{AB64B614-2622-4748-9A95-7AB9AA850468}" srcOrd="1" destOrd="0" presId="urn:microsoft.com/office/officeart/2005/8/layout/process3"/>
    <dgm:cxn modelId="{B854A3E4-E567-41B8-B955-7081BC28865B}" srcId="{E5D71874-0554-4C0D-B9C1-DAE8B28438E0}" destId="{4C0FF1FC-6181-4EBE-B829-6F11265DB521}" srcOrd="0" destOrd="0" parTransId="{348AA148-C24E-4696-AC29-6D5D3E265C02}" sibTransId="{5BCFDF6B-4A3B-4C7A-A01B-3CB17D11775D}"/>
    <dgm:cxn modelId="{2DF812F7-479E-4A96-9000-8D46D614492E}" type="presOf" srcId="{3044D2C5-520E-4E28-8B11-5639A0B80990}" destId="{39D4F692-D46D-4FF8-9CAD-F92FFCEA9832}" srcOrd="0" destOrd="5" presId="urn:microsoft.com/office/officeart/2005/8/layout/process3"/>
    <dgm:cxn modelId="{A1C71BFE-4066-4C6C-AE1E-2B7DC7F67A92}" type="presOf" srcId="{E5D71874-0554-4C0D-B9C1-DAE8B28438E0}" destId="{32F22F18-4F0E-4533-826D-5598B85CA0AC}" srcOrd="0" destOrd="0" presId="urn:microsoft.com/office/officeart/2005/8/layout/process3"/>
    <dgm:cxn modelId="{6A34B5FE-1DFD-42E2-ACBC-B8506B93EE05}" type="presOf" srcId="{4C0FF1FC-6181-4EBE-B829-6F11265DB521}" destId="{0AE6CAC0-369B-4D0A-936D-AC2C935592EF}" srcOrd="0" destOrd="0" presId="urn:microsoft.com/office/officeart/2005/8/layout/process3"/>
    <dgm:cxn modelId="{8DEE0564-B3ED-4497-9A28-CD969897A789}" type="presParOf" srcId="{C1947DF3-99C8-47F4-9505-AF5E3427B383}" destId="{96BC09C4-9592-48BC-9B67-3E1FC29CFBD1}" srcOrd="0" destOrd="0" presId="urn:microsoft.com/office/officeart/2005/8/layout/process3"/>
    <dgm:cxn modelId="{BD59B2A9-4F79-4CBE-9B6C-E740EDC22F4C}" type="presParOf" srcId="{96BC09C4-9592-48BC-9B67-3E1FC29CFBD1}" destId="{32F22F18-4F0E-4533-826D-5598B85CA0AC}" srcOrd="0" destOrd="0" presId="urn:microsoft.com/office/officeart/2005/8/layout/process3"/>
    <dgm:cxn modelId="{62845BB6-B88A-473C-8424-C05BEDC61F5E}" type="presParOf" srcId="{96BC09C4-9592-48BC-9B67-3E1FC29CFBD1}" destId="{AB64B614-2622-4748-9A95-7AB9AA850468}" srcOrd="1" destOrd="0" presId="urn:microsoft.com/office/officeart/2005/8/layout/process3"/>
    <dgm:cxn modelId="{50A0481E-DD98-4E5C-99D4-F58B5C133088}" type="presParOf" srcId="{96BC09C4-9592-48BC-9B67-3E1FC29CFBD1}" destId="{0AE6CAC0-369B-4D0A-936D-AC2C935592EF}" srcOrd="2" destOrd="0" presId="urn:microsoft.com/office/officeart/2005/8/layout/process3"/>
    <dgm:cxn modelId="{411CBAA0-38AA-4BC4-A004-1B92F862AF4B}" type="presParOf" srcId="{C1947DF3-99C8-47F4-9505-AF5E3427B383}" destId="{47336958-0FAC-427E-AC10-0F07595FDFCC}" srcOrd="1" destOrd="0" presId="urn:microsoft.com/office/officeart/2005/8/layout/process3"/>
    <dgm:cxn modelId="{CF4BC7CB-50CB-4210-8200-53AE047880BE}" type="presParOf" srcId="{47336958-0FAC-427E-AC10-0F07595FDFCC}" destId="{A93CE542-2568-40DC-8CDF-B2A99BD524F5}" srcOrd="0" destOrd="0" presId="urn:microsoft.com/office/officeart/2005/8/layout/process3"/>
    <dgm:cxn modelId="{F8083BCB-9531-4FF1-B584-AFCE3B278F17}" type="presParOf" srcId="{C1947DF3-99C8-47F4-9505-AF5E3427B383}" destId="{3B1942DA-69F0-4DFE-BDF4-E566FBEBA53C}" srcOrd="2" destOrd="0" presId="urn:microsoft.com/office/officeart/2005/8/layout/process3"/>
    <dgm:cxn modelId="{7A4AD647-E3DE-47B8-BC4D-F5C20BF22201}" type="presParOf" srcId="{3B1942DA-69F0-4DFE-BDF4-E566FBEBA53C}" destId="{9F0B056F-FCD4-4156-ADD4-A13C99301BFF}" srcOrd="0" destOrd="0" presId="urn:microsoft.com/office/officeart/2005/8/layout/process3"/>
    <dgm:cxn modelId="{CC69AA39-1765-4341-925B-6F6C52B0FE02}" type="presParOf" srcId="{3B1942DA-69F0-4DFE-BDF4-E566FBEBA53C}" destId="{3D1D27DB-20E3-4C5A-9611-469749565073}" srcOrd="1" destOrd="0" presId="urn:microsoft.com/office/officeart/2005/8/layout/process3"/>
    <dgm:cxn modelId="{FA1CCAAE-64AC-4D1A-93AC-94ED20617D4E}" type="presParOf" srcId="{3B1942DA-69F0-4DFE-BDF4-E566FBEBA53C}" destId="{39D4F692-D46D-4FF8-9CAD-F92FFCEA983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0CF79A-F354-47DF-8AEA-CE1B1216D531}"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it-IT"/>
        </a:p>
      </dgm:t>
    </dgm:pt>
    <dgm:pt modelId="{422F877E-F56E-41A4-99A4-7541BC01637D}" type="pres">
      <dgm:prSet presAssocID="{4D0CF79A-F354-47DF-8AEA-CE1B1216D531}" presName="Name0" presStyleCnt="0">
        <dgm:presLayoutVars>
          <dgm:dir/>
          <dgm:resizeHandles val="exact"/>
        </dgm:presLayoutVars>
      </dgm:prSet>
      <dgm:spPr/>
    </dgm:pt>
  </dgm:ptLst>
  <dgm:cxnLst>
    <dgm:cxn modelId="{6CE1F722-2C56-4E1F-9ED8-6742691519AF}" type="presOf" srcId="{4D0CF79A-F354-47DF-8AEA-CE1B1216D531}" destId="{422F877E-F56E-41A4-99A4-7541BC01637D}"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8C011E-4D41-42EE-88AD-6592808865CE}"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it-IT"/>
        </a:p>
      </dgm:t>
    </dgm:pt>
    <dgm:pt modelId="{E559F375-A866-4410-87E8-00187E61A800}">
      <dgm:prSet custT="1"/>
      <dgm:spPr/>
      <dgm:t>
        <a:bodyPr/>
        <a:lstStyle/>
        <a:p>
          <a:pPr>
            <a:buFont typeface="Calibri" panose="020F0502020204030204" pitchFamily="34" charset="0"/>
            <a:buChar char="-"/>
          </a:pPr>
          <a:r>
            <a:rPr lang="it-IT" sz="900" dirty="0"/>
            <a:t>Formalizzazione del processo in apposita procedura</a:t>
          </a:r>
        </a:p>
      </dgm:t>
    </dgm:pt>
    <dgm:pt modelId="{B1386762-1D99-401E-B23D-AFE708CD28B3}" type="parTrans" cxnId="{AE808A60-7706-43F2-93BB-1B5B7D15BD14}">
      <dgm:prSet/>
      <dgm:spPr/>
      <dgm:t>
        <a:bodyPr/>
        <a:lstStyle/>
        <a:p>
          <a:endParaRPr lang="it-IT"/>
        </a:p>
      </dgm:t>
    </dgm:pt>
    <dgm:pt modelId="{3B7351AB-58C4-4FA8-96B0-78D1997E9EDB}" type="sibTrans" cxnId="{AE808A60-7706-43F2-93BB-1B5B7D15BD14}">
      <dgm:prSet/>
      <dgm:spPr/>
      <dgm:t>
        <a:bodyPr/>
        <a:lstStyle/>
        <a:p>
          <a:endParaRPr lang="it-IT"/>
        </a:p>
      </dgm:t>
    </dgm:pt>
    <dgm:pt modelId="{145C2E5B-F3FF-43F2-ADE4-EB4AE4D25986}">
      <dgm:prSet custT="1"/>
      <dgm:spPr/>
      <dgm:t>
        <a:bodyPr/>
        <a:lstStyle/>
        <a:p>
          <a:pPr algn="l"/>
          <a:r>
            <a:rPr lang="it-IT" sz="900" b="0" dirty="0"/>
            <a:t>Adeguatezza del processo ad evitare il rischio fiscale </a:t>
          </a:r>
        </a:p>
      </dgm:t>
    </dgm:pt>
    <dgm:pt modelId="{1C091CE0-83FB-4654-B4A7-E5B2E4671A7B}" type="sibTrans" cxnId="{FB864628-C272-4256-B1E7-46BBBD14C831}">
      <dgm:prSet/>
      <dgm:spPr/>
      <dgm:t>
        <a:bodyPr/>
        <a:lstStyle/>
        <a:p>
          <a:endParaRPr lang="it-IT"/>
        </a:p>
      </dgm:t>
    </dgm:pt>
    <dgm:pt modelId="{90DA49B3-ED2E-460D-8B90-6FF84517BA35}" type="parTrans" cxnId="{FB864628-C272-4256-B1E7-46BBBD14C831}">
      <dgm:prSet/>
      <dgm:spPr/>
      <dgm:t>
        <a:bodyPr/>
        <a:lstStyle/>
        <a:p>
          <a:endParaRPr lang="it-IT"/>
        </a:p>
      </dgm:t>
    </dgm:pt>
    <dgm:pt modelId="{C548D9D9-A5F6-4488-8070-60218B7ED0FF}" type="pres">
      <dgm:prSet presAssocID="{4B8C011E-4D41-42EE-88AD-6592808865CE}" presName="linear" presStyleCnt="0">
        <dgm:presLayoutVars>
          <dgm:dir/>
          <dgm:resizeHandles val="exact"/>
        </dgm:presLayoutVars>
      </dgm:prSet>
      <dgm:spPr/>
    </dgm:pt>
    <dgm:pt modelId="{E00C7A75-C4E4-49B4-8D5A-48BD842929CA}" type="pres">
      <dgm:prSet presAssocID="{145C2E5B-F3FF-43F2-ADE4-EB4AE4D25986}" presName="comp" presStyleCnt="0"/>
      <dgm:spPr/>
    </dgm:pt>
    <dgm:pt modelId="{7E409FB2-2FFC-45D7-A810-AD05A7AA3926}" type="pres">
      <dgm:prSet presAssocID="{145C2E5B-F3FF-43F2-ADE4-EB4AE4D25986}" presName="box" presStyleLbl="node1" presStyleIdx="0" presStyleCnt="2"/>
      <dgm:spPr/>
    </dgm:pt>
    <dgm:pt modelId="{DDDB752A-0525-4759-B0CA-6B4FE8C0DFE0}" type="pres">
      <dgm:prSet presAssocID="{145C2E5B-F3FF-43F2-ADE4-EB4AE4D25986}" presName="img" presStyleLbl="fgImgPlace1" presStyleIdx="0" presStyleCnt="2" custScaleX="75056" custScaleY="627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4000" b="-24000"/>
          </a:stretch>
        </a:blipFill>
      </dgm:spPr>
      <dgm:extLst>
        <a:ext uri="{E40237B7-FDA0-4F09-8148-C483321AD2D9}">
          <dgm14:cNvPr xmlns:dgm14="http://schemas.microsoft.com/office/drawing/2010/diagram" id="0" name="" descr="Badge dipendente"/>
        </a:ext>
      </dgm:extLst>
    </dgm:pt>
    <dgm:pt modelId="{59BE2B9F-8784-4076-BB8A-16739C410974}" type="pres">
      <dgm:prSet presAssocID="{145C2E5B-F3FF-43F2-ADE4-EB4AE4D25986}" presName="text" presStyleLbl="node1" presStyleIdx="0" presStyleCnt="2">
        <dgm:presLayoutVars>
          <dgm:bulletEnabled val="1"/>
        </dgm:presLayoutVars>
      </dgm:prSet>
      <dgm:spPr/>
    </dgm:pt>
    <dgm:pt modelId="{1F41D418-65A7-4CAD-8AC5-FF65CBE16C62}" type="pres">
      <dgm:prSet presAssocID="{1C091CE0-83FB-4654-B4A7-E5B2E4671A7B}" presName="spacer" presStyleCnt="0"/>
      <dgm:spPr/>
    </dgm:pt>
    <dgm:pt modelId="{39481C5D-11DA-42EB-AE80-68DF7BFCB9F5}" type="pres">
      <dgm:prSet presAssocID="{E559F375-A866-4410-87E8-00187E61A800}" presName="comp" presStyleCnt="0"/>
      <dgm:spPr/>
    </dgm:pt>
    <dgm:pt modelId="{C9C823EB-085D-41C6-9114-8F672B1F888C}" type="pres">
      <dgm:prSet presAssocID="{E559F375-A866-4410-87E8-00187E61A800}" presName="box" presStyleLbl="node1" presStyleIdx="1" presStyleCnt="2"/>
      <dgm:spPr/>
    </dgm:pt>
    <dgm:pt modelId="{06AED419-F2C9-4C72-A26C-E8949F1B0E4D}" type="pres">
      <dgm:prSet presAssocID="{E559F375-A866-4410-87E8-00187E61A800}" presName="img" presStyleLbl="fgImgPlace1" presStyleIdx="1" presStyleCnt="2" custScaleX="70313" custScaleY="8063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4000" b="-24000"/>
          </a:stretch>
        </a:blipFill>
      </dgm:spPr>
      <dgm:extLst>
        <a:ext uri="{E40237B7-FDA0-4F09-8148-C483321AD2D9}">
          <dgm14:cNvPr xmlns:dgm14="http://schemas.microsoft.com/office/drawing/2010/diagram" id="0" name="" descr="Elenco di controllo da destra a sinistra"/>
        </a:ext>
      </dgm:extLst>
    </dgm:pt>
    <dgm:pt modelId="{ADC23B5F-3646-4163-9B13-E2A0D2AAF195}" type="pres">
      <dgm:prSet presAssocID="{E559F375-A866-4410-87E8-00187E61A800}" presName="text" presStyleLbl="node1" presStyleIdx="1" presStyleCnt="2">
        <dgm:presLayoutVars>
          <dgm:bulletEnabled val="1"/>
        </dgm:presLayoutVars>
      </dgm:prSet>
      <dgm:spPr/>
    </dgm:pt>
  </dgm:ptLst>
  <dgm:cxnLst>
    <dgm:cxn modelId="{BBF1461B-5024-4012-B73C-6980BC7866F3}" type="presOf" srcId="{145C2E5B-F3FF-43F2-ADE4-EB4AE4D25986}" destId="{59BE2B9F-8784-4076-BB8A-16739C410974}" srcOrd="1" destOrd="0" presId="urn:microsoft.com/office/officeart/2005/8/layout/vList4"/>
    <dgm:cxn modelId="{FB864628-C272-4256-B1E7-46BBBD14C831}" srcId="{4B8C011E-4D41-42EE-88AD-6592808865CE}" destId="{145C2E5B-F3FF-43F2-ADE4-EB4AE4D25986}" srcOrd="0" destOrd="0" parTransId="{90DA49B3-ED2E-460D-8B90-6FF84517BA35}" sibTransId="{1C091CE0-83FB-4654-B4A7-E5B2E4671A7B}"/>
    <dgm:cxn modelId="{AE808A60-7706-43F2-93BB-1B5B7D15BD14}" srcId="{4B8C011E-4D41-42EE-88AD-6592808865CE}" destId="{E559F375-A866-4410-87E8-00187E61A800}" srcOrd="1" destOrd="0" parTransId="{B1386762-1D99-401E-B23D-AFE708CD28B3}" sibTransId="{3B7351AB-58C4-4FA8-96B0-78D1997E9EDB}"/>
    <dgm:cxn modelId="{6224A386-69C8-47DD-A2BA-500E9E2DFCE3}" type="presOf" srcId="{E559F375-A866-4410-87E8-00187E61A800}" destId="{ADC23B5F-3646-4163-9B13-E2A0D2AAF195}" srcOrd="1" destOrd="0" presId="urn:microsoft.com/office/officeart/2005/8/layout/vList4"/>
    <dgm:cxn modelId="{2B5BFBA4-1C34-41B1-9C8E-362728D64A28}" type="presOf" srcId="{145C2E5B-F3FF-43F2-ADE4-EB4AE4D25986}" destId="{7E409FB2-2FFC-45D7-A810-AD05A7AA3926}" srcOrd="0" destOrd="0" presId="urn:microsoft.com/office/officeart/2005/8/layout/vList4"/>
    <dgm:cxn modelId="{D40726C5-8FF0-48F8-ACDB-239018FA030E}" type="presOf" srcId="{E559F375-A866-4410-87E8-00187E61A800}" destId="{C9C823EB-085D-41C6-9114-8F672B1F888C}" srcOrd="0" destOrd="0" presId="urn:microsoft.com/office/officeart/2005/8/layout/vList4"/>
    <dgm:cxn modelId="{EF6F8CF7-7902-4B3C-B431-A14763171B9E}" type="presOf" srcId="{4B8C011E-4D41-42EE-88AD-6592808865CE}" destId="{C548D9D9-A5F6-4488-8070-60218B7ED0FF}" srcOrd="0" destOrd="0" presId="urn:microsoft.com/office/officeart/2005/8/layout/vList4"/>
    <dgm:cxn modelId="{DCF2380C-740D-4BB1-A4AC-A48A23992813}" type="presParOf" srcId="{C548D9D9-A5F6-4488-8070-60218B7ED0FF}" destId="{E00C7A75-C4E4-49B4-8D5A-48BD842929CA}" srcOrd="0" destOrd="0" presId="urn:microsoft.com/office/officeart/2005/8/layout/vList4"/>
    <dgm:cxn modelId="{7B87C5B3-30B4-47FF-B285-6EF2EF053372}" type="presParOf" srcId="{E00C7A75-C4E4-49B4-8D5A-48BD842929CA}" destId="{7E409FB2-2FFC-45D7-A810-AD05A7AA3926}" srcOrd="0" destOrd="0" presId="urn:microsoft.com/office/officeart/2005/8/layout/vList4"/>
    <dgm:cxn modelId="{E9A361CE-D913-4FFF-8E03-1BD4F521AA6E}" type="presParOf" srcId="{E00C7A75-C4E4-49B4-8D5A-48BD842929CA}" destId="{DDDB752A-0525-4759-B0CA-6B4FE8C0DFE0}" srcOrd="1" destOrd="0" presId="urn:microsoft.com/office/officeart/2005/8/layout/vList4"/>
    <dgm:cxn modelId="{5CF43A90-E289-4179-B7F1-9136AF66F3C1}" type="presParOf" srcId="{E00C7A75-C4E4-49B4-8D5A-48BD842929CA}" destId="{59BE2B9F-8784-4076-BB8A-16739C410974}" srcOrd="2" destOrd="0" presId="urn:microsoft.com/office/officeart/2005/8/layout/vList4"/>
    <dgm:cxn modelId="{FB2C5A76-D7B1-4F60-B4B6-666BDD74EDC8}" type="presParOf" srcId="{C548D9D9-A5F6-4488-8070-60218B7ED0FF}" destId="{1F41D418-65A7-4CAD-8AC5-FF65CBE16C62}" srcOrd="1" destOrd="0" presId="urn:microsoft.com/office/officeart/2005/8/layout/vList4"/>
    <dgm:cxn modelId="{5975C7B6-1211-44EA-A0A2-1363A16B2646}" type="presParOf" srcId="{C548D9D9-A5F6-4488-8070-60218B7ED0FF}" destId="{39481C5D-11DA-42EB-AE80-68DF7BFCB9F5}" srcOrd="2" destOrd="0" presId="urn:microsoft.com/office/officeart/2005/8/layout/vList4"/>
    <dgm:cxn modelId="{84C9FF23-2717-4D19-931E-77AA530BE4DF}" type="presParOf" srcId="{39481C5D-11DA-42EB-AE80-68DF7BFCB9F5}" destId="{C9C823EB-085D-41C6-9114-8F672B1F888C}" srcOrd="0" destOrd="0" presId="urn:microsoft.com/office/officeart/2005/8/layout/vList4"/>
    <dgm:cxn modelId="{C6BB1139-F4EF-4A18-A11F-FE8E740EA74E}" type="presParOf" srcId="{39481C5D-11DA-42EB-AE80-68DF7BFCB9F5}" destId="{06AED419-F2C9-4C72-A26C-E8949F1B0E4D}" srcOrd="1" destOrd="0" presId="urn:microsoft.com/office/officeart/2005/8/layout/vList4"/>
    <dgm:cxn modelId="{8DC19F34-D8FC-489B-8FBF-76920A2BEF3B}" type="presParOf" srcId="{39481C5D-11DA-42EB-AE80-68DF7BFCB9F5}" destId="{ADC23B5F-3646-4163-9B13-E2A0D2AAF19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CBCEC-A986-46FA-AF36-5D9E821EBD04}">
      <dsp:nvSpPr>
        <dsp:cNvPr id="0" name=""/>
        <dsp:cNvSpPr/>
      </dsp:nvSpPr>
      <dsp:spPr>
        <a:xfrm>
          <a:off x="1341119" y="0"/>
          <a:ext cx="7599680" cy="473286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DD62F5-1762-4B5D-B777-2D5784FAC76F}">
      <dsp:nvSpPr>
        <dsp:cNvPr id="0" name=""/>
        <dsp:cNvSpPr/>
      </dsp:nvSpPr>
      <dsp:spPr>
        <a:xfrm>
          <a:off x="4365" y="1419859"/>
          <a:ext cx="2697956" cy="18931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i="0" kern="1200" dirty="0"/>
            <a:t>Legge n. 121/2011</a:t>
          </a:r>
          <a:r>
            <a:rPr lang="it-IT" sz="1200" b="0" i="0" kern="1200" dirty="0"/>
            <a:t>, di recepimento della Direttiva CE 2008/99 sulla tutela penale dell’ambiente: ha stato introdotto nel nostro ordinamento l’art. </a:t>
          </a:r>
          <a:r>
            <a:rPr lang="it-IT" sz="1200" b="0" i="0" kern="1200" dirty="0">
              <a:highlight>
                <a:srgbClr val="00A4E0"/>
              </a:highlight>
            </a:rPr>
            <a:t>25-</a:t>
          </a:r>
          <a:r>
            <a:rPr lang="it-IT" sz="1200" b="0" i="1" kern="1200" dirty="0">
              <a:highlight>
                <a:srgbClr val="00A4E0"/>
              </a:highlight>
            </a:rPr>
            <a:t>undecies</a:t>
          </a:r>
          <a:r>
            <a:rPr lang="it-IT" sz="1200" b="0" i="0" kern="1200" dirty="0">
              <a:highlight>
                <a:srgbClr val="00A4E0"/>
              </a:highlight>
            </a:rPr>
            <a:t> di cui al D.lgs. 231/2001</a:t>
          </a:r>
          <a:r>
            <a:rPr lang="it-IT" sz="1200" b="0" i="0" kern="1200" dirty="0"/>
            <a:t>, con cui </a:t>
          </a:r>
          <a:r>
            <a:rPr lang="it-IT" sz="1200" b="1" i="0" kern="1200" dirty="0"/>
            <a:t>si ascrive all’ente la responsabilità per i reati ambientali</a:t>
          </a:r>
          <a:r>
            <a:rPr lang="it-IT" sz="1200" b="0" i="0" kern="1200" dirty="0"/>
            <a:t>. </a:t>
          </a:r>
          <a:endParaRPr lang="it-IT" sz="1200" kern="1200" dirty="0"/>
        </a:p>
      </dsp:txBody>
      <dsp:txXfrm>
        <a:off x="96781" y="1512275"/>
        <a:ext cx="2513124" cy="1708314"/>
      </dsp:txXfrm>
    </dsp:sp>
    <dsp:sp modelId="{7626B8E0-7094-4962-B2DC-1F08B0F97885}">
      <dsp:nvSpPr>
        <dsp:cNvPr id="0" name=""/>
        <dsp:cNvSpPr/>
      </dsp:nvSpPr>
      <dsp:spPr>
        <a:xfrm>
          <a:off x="3121421" y="1419859"/>
          <a:ext cx="2697956" cy="1893146"/>
        </a:xfrm>
        <a:prstGeom prst="roundRect">
          <a:avLst/>
        </a:prstGeom>
        <a:solidFill>
          <a:schemeClr val="accent2">
            <a:hueOff val="9420347"/>
            <a:satOff val="13914"/>
            <a:lumOff val="-1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0" i="0" kern="1200" dirty="0"/>
            <a:t>Per porre rimedio alle carenze insite nella disciplina introdotta con la Legge 121/2011, il legislatore ha varato la Legge n. 68/2015 sui cosiddetti “</a:t>
          </a:r>
          <a:r>
            <a:rPr lang="it-IT" sz="1200" b="0" i="1" kern="1200" dirty="0"/>
            <a:t>eco-reati</a:t>
          </a:r>
          <a:r>
            <a:rPr lang="it-IT" sz="1200" b="0" i="0" kern="1200" dirty="0"/>
            <a:t>”, </a:t>
          </a:r>
          <a:r>
            <a:rPr lang="it-IT" sz="1200" b="1" i="0" kern="1200" dirty="0"/>
            <a:t>riscrivendo profondamente la disciplina penale prevista a tutela dell’ambiente</a:t>
          </a:r>
          <a:r>
            <a:rPr lang="it-IT" sz="1200" b="0" i="0" kern="1200" dirty="0"/>
            <a:t>.</a:t>
          </a:r>
          <a:endParaRPr lang="it-IT" sz="1200" kern="1200" dirty="0"/>
        </a:p>
      </dsp:txBody>
      <dsp:txXfrm>
        <a:off x="3213837" y="1512275"/>
        <a:ext cx="2513124" cy="1708314"/>
      </dsp:txXfrm>
    </dsp:sp>
    <dsp:sp modelId="{16908754-06D6-4CA0-8472-ED521208EDCF}">
      <dsp:nvSpPr>
        <dsp:cNvPr id="0" name=""/>
        <dsp:cNvSpPr/>
      </dsp:nvSpPr>
      <dsp:spPr>
        <a:xfrm>
          <a:off x="6238478" y="833609"/>
          <a:ext cx="2697956" cy="3065647"/>
        </a:xfrm>
        <a:prstGeom prst="roundRect">
          <a:avLst/>
        </a:prstGeom>
        <a:solidFill>
          <a:schemeClr val="accent2">
            <a:hueOff val="18840694"/>
            <a:satOff val="27827"/>
            <a:lumOff val="-2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it-IT" sz="1200" b="0" i="0" kern="1200" dirty="0"/>
            <a:t>L'articolo 1 della legge n. 68 del 2015 introduce nel libro secondo del codice penale il</a:t>
          </a:r>
          <a:r>
            <a:rPr lang="it-IT" sz="1200" b="1" i="0" kern="1200" dirty="0"/>
            <a:t> nuovo Titolo VI-bis (Dei delitti contro l'ambiente), </a:t>
          </a:r>
          <a:r>
            <a:rPr lang="it-IT" sz="1200" b="0" i="0" kern="1200" dirty="0"/>
            <a:t>con il quale si prevedono nuovi delitti rilevanti ai fini 231:</a:t>
          </a:r>
        </a:p>
        <a:p>
          <a:pPr marL="0" lvl="0" indent="0" algn="just" defTabSz="533400">
            <a:lnSpc>
              <a:spcPct val="90000"/>
            </a:lnSpc>
            <a:spcBef>
              <a:spcPct val="0"/>
            </a:spcBef>
            <a:spcAft>
              <a:spcPct val="35000"/>
            </a:spcAft>
            <a:buFont typeface="Arial" panose="020B0604020202020204" pitchFamily="34" charset="0"/>
            <a:buNone/>
          </a:pPr>
          <a:r>
            <a:rPr lang="it-IT" sz="1200" b="0" i="0" kern="1200" dirty="0"/>
            <a:t>1- inquinamento ambientale;</a:t>
          </a:r>
        </a:p>
        <a:p>
          <a:pPr marL="0" lvl="0" indent="0" algn="just" defTabSz="533400">
            <a:lnSpc>
              <a:spcPct val="90000"/>
            </a:lnSpc>
            <a:spcBef>
              <a:spcPct val="0"/>
            </a:spcBef>
            <a:spcAft>
              <a:spcPct val="35000"/>
            </a:spcAft>
            <a:buFont typeface="Arial" panose="020B0604020202020204" pitchFamily="34" charset="0"/>
            <a:buNone/>
          </a:pPr>
          <a:r>
            <a:rPr lang="it-IT" sz="1200" b="0" i="0" kern="1200" dirty="0"/>
            <a:t>2- disastro ambientale;</a:t>
          </a:r>
        </a:p>
        <a:p>
          <a:pPr marL="0" lvl="0" indent="0" algn="just" defTabSz="533400">
            <a:lnSpc>
              <a:spcPct val="90000"/>
            </a:lnSpc>
            <a:spcBef>
              <a:spcPct val="0"/>
            </a:spcBef>
            <a:spcAft>
              <a:spcPct val="35000"/>
            </a:spcAft>
            <a:buFont typeface="Arial" panose="020B0604020202020204" pitchFamily="34" charset="0"/>
            <a:buNone/>
          </a:pPr>
          <a:r>
            <a:rPr lang="it-IT" sz="1200" b="0" i="0" kern="1200" dirty="0"/>
            <a:t>3- delitti colposi contro l’ambiente</a:t>
          </a:r>
        </a:p>
        <a:p>
          <a:pPr marL="0" lvl="0" indent="0" algn="just" defTabSz="533400">
            <a:lnSpc>
              <a:spcPct val="90000"/>
            </a:lnSpc>
            <a:spcBef>
              <a:spcPct val="0"/>
            </a:spcBef>
            <a:spcAft>
              <a:spcPct val="35000"/>
            </a:spcAft>
            <a:buFont typeface="Arial" panose="020B0604020202020204" pitchFamily="34" charset="0"/>
            <a:buNone/>
          </a:pPr>
          <a:r>
            <a:rPr lang="it-IT" sz="1200" b="0" i="0" kern="1200" dirty="0"/>
            <a:t>4- traffico e abbandono di materiale radioattivo</a:t>
          </a:r>
        </a:p>
        <a:p>
          <a:pPr marL="0" lvl="0" indent="0" algn="just" defTabSz="533400">
            <a:lnSpc>
              <a:spcPct val="90000"/>
            </a:lnSpc>
            <a:spcBef>
              <a:spcPct val="0"/>
            </a:spcBef>
            <a:spcAft>
              <a:spcPct val="35000"/>
            </a:spcAft>
            <a:buFont typeface="Arial" panose="020B0604020202020204" pitchFamily="34" charset="0"/>
            <a:buNone/>
          </a:pPr>
          <a:r>
            <a:rPr lang="it-IT" sz="1200" b="0" i="0" kern="1200" dirty="0"/>
            <a:t>5- circostanze aggravanti</a:t>
          </a:r>
        </a:p>
      </dsp:txBody>
      <dsp:txXfrm>
        <a:off x="6370181" y="965312"/>
        <a:ext cx="2434550" cy="2802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841A4-47B1-4A90-B6AB-9EACCC897D11}">
      <dsp:nvSpPr>
        <dsp:cNvPr id="0" name=""/>
        <dsp:cNvSpPr/>
      </dsp:nvSpPr>
      <dsp:spPr>
        <a:xfrm>
          <a:off x="0" y="0"/>
          <a:ext cx="7311470" cy="745326"/>
        </a:xfrm>
        <a:prstGeom prst="roundRect">
          <a:avLst/>
        </a:prstGeom>
        <a:solidFill>
          <a:srgbClr val="00B0F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b="1" i="0" kern="1200" baseline="0" dirty="0">
              <a:solidFill>
                <a:schemeClr val="bg1"/>
              </a:solidFill>
              <a:latin typeface="+mj-lt"/>
            </a:rPr>
            <a:t>Art. 17 </a:t>
          </a:r>
          <a:r>
            <a:rPr lang="it-IT" sz="1600" b="1" i="0" kern="1200" baseline="0" dirty="0" err="1">
              <a:solidFill>
                <a:schemeClr val="bg1"/>
              </a:solidFill>
              <a:latin typeface="+mj-lt"/>
            </a:rPr>
            <a:t>D.lgs</a:t>
          </a:r>
          <a:r>
            <a:rPr lang="it-IT" sz="1600" b="1" i="0" kern="1200" baseline="0" dirty="0">
              <a:solidFill>
                <a:schemeClr val="bg1"/>
              </a:solidFill>
              <a:latin typeface="+mj-lt"/>
            </a:rPr>
            <a:t> 231/2001 – Riparazione delle conseguenze del reato</a:t>
          </a:r>
          <a:endParaRPr lang="it-IT" sz="1600" kern="1200" dirty="0">
            <a:solidFill>
              <a:schemeClr val="bg1"/>
            </a:solidFill>
            <a:latin typeface="+mj-lt"/>
          </a:endParaRPr>
        </a:p>
      </dsp:txBody>
      <dsp:txXfrm>
        <a:off x="36384" y="36384"/>
        <a:ext cx="7238702" cy="672558"/>
      </dsp:txXfrm>
    </dsp:sp>
    <dsp:sp modelId="{571F94A6-A4DA-4644-AD32-E16C40BEC9ED}">
      <dsp:nvSpPr>
        <dsp:cNvPr id="0" name=""/>
        <dsp:cNvSpPr/>
      </dsp:nvSpPr>
      <dsp:spPr>
        <a:xfrm>
          <a:off x="0" y="759366"/>
          <a:ext cx="7311470" cy="74532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b="0" i="0" kern="1200" baseline="0" dirty="0">
              <a:latin typeface="+mj-lt"/>
            </a:rPr>
            <a:t>1. </a:t>
          </a:r>
          <a:r>
            <a:rPr lang="it-IT" sz="1600" b="0" i="0" kern="1200" baseline="0" dirty="0">
              <a:solidFill>
                <a:srgbClr val="FF0000"/>
              </a:solidFill>
              <a:latin typeface="+mj-lt"/>
            </a:rPr>
            <a:t>Ferma l ́applicazione delle sanzioni pecuniarie</a:t>
          </a:r>
          <a:r>
            <a:rPr lang="it-IT" sz="1600" b="0" i="0" kern="1200" baseline="0" dirty="0">
              <a:latin typeface="+mj-lt"/>
            </a:rPr>
            <a:t>, le </a:t>
          </a:r>
          <a:r>
            <a:rPr lang="it-IT" sz="1600" b="0" i="0" kern="1200" baseline="0" dirty="0">
              <a:solidFill>
                <a:srgbClr val="FF0000"/>
              </a:solidFill>
              <a:latin typeface="+mj-lt"/>
            </a:rPr>
            <a:t>sanzioni interdittive </a:t>
          </a:r>
          <a:r>
            <a:rPr lang="it-IT" sz="1600" b="0" i="0" kern="1200" baseline="0" dirty="0">
              <a:latin typeface="+mj-lt"/>
            </a:rPr>
            <a:t>non si applicano quando, </a:t>
          </a:r>
          <a:r>
            <a:rPr lang="it-IT" sz="1600" b="0" i="0" kern="1200" baseline="0" dirty="0">
              <a:solidFill>
                <a:srgbClr val="FF0000"/>
              </a:solidFill>
              <a:latin typeface="+mj-lt"/>
            </a:rPr>
            <a:t>prima della dichiarazione di apertura del dibattimento </a:t>
          </a:r>
          <a:r>
            <a:rPr lang="it-IT" sz="1600" b="0" i="0" kern="1200" baseline="0" dirty="0">
              <a:latin typeface="+mj-lt"/>
            </a:rPr>
            <a:t>di primo grado, concorrono le seguenti condizioni:</a:t>
          </a:r>
          <a:endParaRPr lang="it-IT" sz="1600" b="0" kern="1200" dirty="0">
            <a:latin typeface="+mj-lt"/>
          </a:endParaRPr>
        </a:p>
      </dsp:txBody>
      <dsp:txXfrm>
        <a:off x="36384" y="795750"/>
        <a:ext cx="7238702" cy="672558"/>
      </dsp:txXfrm>
    </dsp:sp>
    <dsp:sp modelId="{1B2B963E-58C6-43C6-89B5-385258622742}">
      <dsp:nvSpPr>
        <dsp:cNvPr id="0" name=""/>
        <dsp:cNvSpPr/>
      </dsp:nvSpPr>
      <dsp:spPr>
        <a:xfrm>
          <a:off x="0" y="1517433"/>
          <a:ext cx="7311470" cy="74532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b="0" i="0" kern="1200" baseline="0" dirty="0">
              <a:latin typeface="+mj-lt"/>
            </a:rPr>
            <a:t>a) l’ente ha risarcito integralmente il danno e ha eliminato le conseguenze dannose o pericolose del reato ovvero si è comunque efficacemente adoperato in tal senso;</a:t>
          </a:r>
          <a:endParaRPr lang="it-IT" sz="1600" b="0" kern="1200" dirty="0">
            <a:latin typeface="+mj-lt"/>
          </a:endParaRPr>
        </a:p>
      </dsp:txBody>
      <dsp:txXfrm>
        <a:off x="36384" y="1553817"/>
        <a:ext cx="7238702" cy="672558"/>
      </dsp:txXfrm>
    </dsp:sp>
    <dsp:sp modelId="{7AD4170C-6C4C-40A8-A0A5-DF008F3C808A}">
      <dsp:nvSpPr>
        <dsp:cNvPr id="0" name=""/>
        <dsp:cNvSpPr/>
      </dsp:nvSpPr>
      <dsp:spPr>
        <a:xfrm>
          <a:off x="0" y="2275500"/>
          <a:ext cx="7311470" cy="74532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b="0" i="0" kern="1200" baseline="0">
              <a:latin typeface="+mj-lt"/>
            </a:rPr>
            <a:t>b) l’ente ha eliminato le carenze organizzative che hanno determinato il reato mediante l ́adozione e l ́attuazione di modelli organizzativi idonei a prevenire reati della specie di quello verificatosi;</a:t>
          </a:r>
          <a:endParaRPr lang="it-IT" sz="1600" b="0" kern="1200" dirty="0">
            <a:latin typeface="+mj-lt"/>
          </a:endParaRPr>
        </a:p>
      </dsp:txBody>
      <dsp:txXfrm>
        <a:off x="36384" y="2311884"/>
        <a:ext cx="7238702" cy="672558"/>
      </dsp:txXfrm>
    </dsp:sp>
    <dsp:sp modelId="{BA2D0856-AAAA-48FC-B08A-F693D68A8901}">
      <dsp:nvSpPr>
        <dsp:cNvPr id="0" name=""/>
        <dsp:cNvSpPr/>
      </dsp:nvSpPr>
      <dsp:spPr>
        <a:xfrm>
          <a:off x="0" y="3033567"/>
          <a:ext cx="7311470" cy="74532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b="0" i="0" kern="1200" baseline="0" dirty="0">
              <a:latin typeface="+mj-lt"/>
            </a:rPr>
            <a:t>c) l ́ente ha messo a disposizione il profitto conseguito ai fini della confisca.</a:t>
          </a:r>
          <a:endParaRPr lang="it-IT" sz="1600" b="0" kern="1200" dirty="0">
            <a:latin typeface="+mj-lt"/>
          </a:endParaRPr>
        </a:p>
      </dsp:txBody>
      <dsp:txXfrm>
        <a:off x="36384" y="3069951"/>
        <a:ext cx="7238702" cy="672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BFE70-145D-4400-BA5D-7CC5C35466A6}">
      <dsp:nvSpPr>
        <dsp:cNvPr id="0" name=""/>
        <dsp:cNvSpPr/>
      </dsp:nvSpPr>
      <dsp:spPr>
        <a:xfrm>
          <a:off x="4161" y="148696"/>
          <a:ext cx="1595329" cy="63813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it-IT" sz="1400" b="0" i="0" kern="1200" baseline="0" dirty="0">
              <a:latin typeface="Garamond" panose="02020404030301010803" pitchFamily="18" charset="0"/>
            </a:rPr>
            <a:t>Codice Etico</a:t>
          </a:r>
          <a:endParaRPr lang="it-IT" sz="1400" kern="1200" dirty="0">
            <a:latin typeface="Garamond" panose="02020404030301010803" pitchFamily="18" charset="0"/>
          </a:endParaRPr>
        </a:p>
      </dsp:txBody>
      <dsp:txXfrm>
        <a:off x="4161" y="148696"/>
        <a:ext cx="1595329" cy="638131"/>
      </dsp:txXfrm>
    </dsp:sp>
    <dsp:sp modelId="{F3961DED-EC62-4154-B447-C2BB23F4DE89}">
      <dsp:nvSpPr>
        <dsp:cNvPr id="0" name=""/>
        <dsp:cNvSpPr/>
      </dsp:nvSpPr>
      <dsp:spPr>
        <a:xfrm>
          <a:off x="4161" y="786828"/>
          <a:ext cx="1595329" cy="303322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t-IT" sz="1400" b="0" i="0" kern="1200" baseline="0" dirty="0">
              <a:latin typeface="Garamond" panose="02020404030301010803" pitchFamily="18" charset="0"/>
            </a:rPr>
            <a:t>principi, politiche e valori aziendali</a:t>
          </a:r>
          <a:endParaRPr lang="it-IT" sz="1400" kern="1200" dirty="0">
            <a:latin typeface="Garamond" panose="02020404030301010803" pitchFamily="18" charset="0"/>
          </a:endParaRPr>
        </a:p>
        <a:p>
          <a:pPr marL="114300" lvl="1" indent="-114300" algn="l" defTabSz="622300">
            <a:lnSpc>
              <a:spcPct val="90000"/>
            </a:lnSpc>
            <a:spcBef>
              <a:spcPct val="0"/>
            </a:spcBef>
            <a:spcAft>
              <a:spcPct val="15000"/>
            </a:spcAft>
            <a:buChar char="•"/>
          </a:pPr>
          <a:r>
            <a:rPr lang="it-IT" sz="1400" b="0" i="0" kern="1200" baseline="0" dirty="0">
              <a:latin typeface="Garamond" panose="02020404030301010803" pitchFamily="18" charset="0"/>
            </a:rPr>
            <a:t>regole di comportamento per tutti i soggetti della società</a:t>
          </a:r>
          <a:endParaRPr lang="it-IT" sz="1400" kern="1200" dirty="0">
            <a:latin typeface="Garamond" panose="02020404030301010803" pitchFamily="18" charset="0"/>
          </a:endParaRPr>
        </a:p>
      </dsp:txBody>
      <dsp:txXfrm>
        <a:off x="4161" y="786828"/>
        <a:ext cx="1595329" cy="3033224"/>
      </dsp:txXfrm>
    </dsp:sp>
    <dsp:sp modelId="{CC1F3066-4F99-41CB-A7BF-49D81CBD7B4E}">
      <dsp:nvSpPr>
        <dsp:cNvPr id="0" name=""/>
        <dsp:cNvSpPr/>
      </dsp:nvSpPr>
      <dsp:spPr>
        <a:xfrm>
          <a:off x="1822837" y="148696"/>
          <a:ext cx="1595329" cy="63813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Garamond" panose="02020404030301010803" pitchFamily="18" charset="0"/>
            </a:rPr>
            <a:t>Parte Generale</a:t>
          </a:r>
        </a:p>
      </dsp:txBody>
      <dsp:txXfrm>
        <a:off x="1822837" y="148696"/>
        <a:ext cx="1595329" cy="638131"/>
      </dsp:txXfrm>
    </dsp:sp>
    <dsp:sp modelId="{A4527839-A04B-4E69-8395-C8CC244C96C7}">
      <dsp:nvSpPr>
        <dsp:cNvPr id="0" name=""/>
        <dsp:cNvSpPr/>
      </dsp:nvSpPr>
      <dsp:spPr>
        <a:xfrm>
          <a:off x="1822837" y="786828"/>
          <a:ext cx="1595329" cy="303322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t-IT" sz="1400" kern="1200" dirty="0">
              <a:latin typeface="Garamond" panose="02020404030301010803" pitchFamily="18" charset="0"/>
            </a:rPr>
            <a:t>Descrizione della società</a:t>
          </a:r>
        </a:p>
        <a:p>
          <a:pPr marL="114300" lvl="1" indent="-114300" algn="l" defTabSz="622300">
            <a:lnSpc>
              <a:spcPct val="90000"/>
            </a:lnSpc>
            <a:spcBef>
              <a:spcPct val="0"/>
            </a:spcBef>
            <a:spcAft>
              <a:spcPct val="15000"/>
            </a:spcAft>
            <a:buChar char="•"/>
          </a:pPr>
          <a:r>
            <a:rPr lang="it-IT" sz="1400" kern="1200" dirty="0">
              <a:latin typeface="Garamond" panose="02020404030301010803" pitchFamily="18" charset="0"/>
            </a:rPr>
            <a:t>Descrizione in termini chiari della disciplina ex </a:t>
          </a:r>
          <a:r>
            <a:rPr lang="it-IT" sz="1400" kern="1200" dirty="0" err="1">
              <a:latin typeface="Garamond" panose="02020404030301010803" pitchFamily="18" charset="0"/>
            </a:rPr>
            <a:t>d.lgs</a:t>
          </a:r>
          <a:r>
            <a:rPr lang="it-IT" sz="1400" kern="1200" dirty="0">
              <a:latin typeface="Garamond" panose="02020404030301010803" pitchFamily="18" charset="0"/>
            </a:rPr>
            <a:t> 231/2001 e delle norme applicabili all’ente</a:t>
          </a:r>
        </a:p>
        <a:p>
          <a:pPr marL="114300" lvl="1" indent="-114300" algn="l" defTabSz="622300">
            <a:lnSpc>
              <a:spcPct val="90000"/>
            </a:lnSpc>
            <a:spcBef>
              <a:spcPct val="0"/>
            </a:spcBef>
            <a:spcAft>
              <a:spcPct val="15000"/>
            </a:spcAft>
            <a:buChar char="•"/>
          </a:pPr>
          <a:r>
            <a:rPr lang="it-IT" sz="1400" kern="1200" dirty="0">
              <a:latin typeface="Garamond" panose="02020404030301010803" pitchFamily="18" charset="0"/>
            </a:rPr>
            <a:t>Regole di funzionamento del sistema</a:t>
          </a:r>
        </a:p>
      </dsp:txBody>
      <dsp:txXfrm>
        <a:off x="1822837" y="786828"/>
        <a:ext cx="1595329" cy="3033224"/>
      </dsp:txXfrm>
    </dsp:sp>
    <dsp:sp modelId="{86194782-F2DE-438A-8A23-B798D6A96B63}">
      <dsp:nvSpPr>
        <dsp:cNvPr id="0" name=""/>
        <dsp:cNvSpPr/>
      </dsp:nvSpPr>
      <dsp:spPr>
        <a:xfrm>
          <a:off x="3641513" y="148696"/>
          <a:ext cx="1595329" cy="63813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Garamond" panose="02020404030301010803" pitchFamily="18" charset="0"/>
            </a:rPr>
            <a:t>Parte Speciale</a:t>
          </a:r>
        </a:p>
      </dsp:txBody>
      <dsp:txXfrm>
        <a:off x="3641513" y="148696"/>
        <a:ext cx="1595329" cy="638131"/>
      </dsp:txXfrm>
    </dsp:sp>
    <dsp:sp modelId="{6620F676-8BDB-45B2-9E36-2ECC8A61C915}">
      <dsp:nvSpPr>
        <dsp:cNvPr id="0" name=""/>
        <dsp:cNvSpPr/>
      </dsp:nvSpPr>
      <dsp:spPr>
        <a:xfrm>
          <a:off x="3641513" y="786828"/>
          <a:ext cx="1595329" cy="303322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t-IT" sz="1400" kern="1200" dirty="0">
              <a:latin typeface="Garamond" panose="02020404030301010803" pitchFamily="18" charset="0"/>
            </a:rPr>
            <a:t>individuazione e valutazione dei rischi</a:t>
          </a:r>
        </a:p>
        <a:p>
          <a:pPr marL="114300" lvl="1" indent="-114300" algn="l" defTabSz="622300">
            <a:lnSpc>
              <a:spcPct val="90000"/>
            </a:lnSpc>
            <a:spcBef>
              <a:spcPct val="0"/>
            </a:spcBef>
            <a:spcAft>
              <a:spcPct val="15000"/>
            </a:spcAft>
            <a:buChar char="•"/>
          </a:pPr>
          <a:r>
            <a:rPr lang="it-IT" sz="1400" kern="1200" dirty="0">
              <a:latin typeface="Garamond" panose="02020404030301010803" pitchFamily="18" charset="0"/>
            </a:rPr>
            <a:t>Presidi di controllo</a:t>
          </a:r>
        </a:p>
        <a:p>
          <a:pPr marL="114300" lvl="1" indent="-114300" algn="l" defTabSz="622300">
            <a:lnSpc>
              <a:spcPct val="90000"/>
            </a:lnSpc>
            <a:spcBef>
              <a:spcPct val="0"/>
            </a:spcBef>
            <a:spcAft>
              <a:spcPct val="15000"/>
            </a:spcAft>
            <a:buChar char="•"/>
          </a:pPr>
          <a:r>
            <a:rPr lang="it-IT" sz="1400" b="1" kern="1200" dirty="0">
              <a:latin typeface="Garamond" panose="02020404030301010803" pitchFamily="18" charset="0"/>
            </a:rPr>
            <a:t>PROCEDURE AZIENDALI</a:t>
          </a:r>
        </a:p>
        <a:p>
          <a:pPr marL="114300" lvl="1" indent="-114300" algn="l" defTabSz="622300">
            <a:lnSpc>
              <a:spcPct val="90000"/>
            </a:lnSpc>
            <a:spcBef>
              <a:spcPct val="0"/>
            </a:spcBef>
            <a:spcAft>
              <a:spcPct val="15000"/>
            </a:spcAft>
            <a:buChar char="•"/>
          </a:pPr>
          <a:endParaRPr lang="it-IT" sz="1400" b="1" kern="1200" dirty="0">
            <a:latin typeface="Garamond" panose="02020404030301010803" pitchFamily="18" charset="0"/>
          </a:endParaRPr>
        </a:p>
        <a:p>
          <a:pPr marL="114300" lvl="1" indent="-114300" algn="l" defTabSz="622300">
            <a:lnSpc>
              <a:spcPct val="90000"/>
            </a:lnSpc>
            <a:spcBef>
              <a:spcPct val="0"/>
            </a:spcBef>
            <a:spcAft>
              <a:spcPct val="15000"/>
            </a:spcAft>
            <a:buChar char="•"/>
          </a:pPr>
          <a:r>
            <a:rPr lang="it-IT" sz="1400" b="1" kern="1200" dirty="0">
              <a:latin typeface="Garamond" panose="02020404030301010803" pitchFamily="18" charset="0"/>
            </a:rPr>
            <a:t>Per poter implementare la parte speciale del modello è necessari un RISK ASSESSMENT</a:t>
          </a:r>
        </a:p>
      </dsp:txBody>
      <dsp:txXfrm>
        <a:off x="3641513" y="786828"/>
        <a:ext cx="1595329" cy="3033224"/>
      </dsp:txXfrm>
    </dsp:sp>
    <dsp:sp modelId="{1E9BD48C-BB0D-446A-A764-F1C52C4A738E}">
      <dsp:nvSpPr>
        <dsp:cNvPr id="0" name=""/>
        <dsp:cNvSpPr/>
      </dsp:nvSpPr>
      <dsp:spPr>
        <a:xfrm>
          <a:off x="5460189" y="148696"/>
          <a:ext cx="1595329" cy="638131"/>
        </a:xfrm>
        <a:prstGeom prst="rect">
          <a:avLst/>
        </a:prstGeom>
        <a:solidFill>
          <a:schemeClr val="bg2">
            <a:lumMod val="60000"/>
            <a:lumOff val="4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Garamond" panose="02020404030301010803" pitchFamily="18" charset="0"/>
            </a:rPr>
            <a:t>Organismo di Vigilanza</a:t>
          </a:r>
        </a:p>
      </dsp:txBody>
      <dsp:txXfrm>
        <a:off x="5460189" y="148696"/>
        <a:ext cx="1595329" cy="638131"/>
      </dsp:txXfrm>
    </dsp:sp>
    <dsp:sp modelId="{741357AB-0145-4A57-A119-B465CD858479}">
      <dsp:nvSpPr>
        <dsp:cNvPr id="0" name=""/>
        <dsp:cNvSpPr/>
      </dsp:nvSpPr>
      <dsp:spPr>
        <a:xfrm>
          <a:off x="5460189" y="786828"/>
          <a:ext cx="1595329" cy="3033224"/>
        </a:xfrm>
        <a:prstGeom prst="rect">
          <a:avLst/>
        </a:prstGeom>
        <a:solidFill>
          <a:schemeClr val="accent1">
            <a:lumMod val="20000"/>
            <a:lumOff val="80000"/>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t-IT" sz="1400" kern="1200" dirty="0">
              <a:latin typeface="Garamond" panose="02020404030301010803" pitchFamily="18" charset="0"/>
            </a:rPr>
            <a:t>Organismo idoneo, nel caso concreto, a vigilare sull’osservanza del modello e a curarne l’effettività e l’aggiornamento</a:t>
          </a:r>
        </a:p>
      </dsp:txBody>
      <dsp:txXfrm>
        <a:off x="5460189" y="786828"/>
        <a:ext cx="1595329" cy="3033224"/>
      </dsp:txXfrm>
    </dsp:sp>
    <dsp:sp modelId="{E7BA90E1-232A-4606-B02D-F2BF2586033A}">
      <dsp:nvSpPr>
        <dsp:cNvPr id="0" name=""/>
        <dsp:cNvSpPr/>
      </dsp:nvSpPr>
      <dsp:spPr>
        <a:xfrm>
          <a:off x="7278865" y="148696"/>
          <a:ext cx="1595329" cy="638131"/>
        </a:xfrm>
        <a:prstGeom prst="rect">
          <a:avLst/>
        </a:prstGeom>
        <a:solidFill>
          <a:srgbClr val="00B050"/>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Garamond" panose="02020404030301010803" pitchFamily="18" charset="0"/>
            </a:rPr>
            <a:t>Sistema sanzionatorio</a:t>
          </a:r>
        </a:p>
      </dsp:txBody>
      <dsp:txXfrm>
        <a:off x="7278865" y="148696"/>
        <a:ext cx="1595329" cy="638131"/>
      </dsp:txXfrm>
    </dsp:sp>
    <dsp:sp modelId="{1764BBE4-7B50-48C1-8CC4-59CA27C0C380}">
      <dsp:nvSpPr>
        <dsp:cNvPr id="0" name=""/>
        <dsp:cNvSpPr/>
      </dsp:nvSpPr>
      <dsp:spPr>
        <a:xfrm>
          <a:off x="7278865" y="786828"/>
          <a:ext cx="1595329" cy="3033224"/>
        </a:xfrm>
        <a:prstGeom prst="rect">
          <a:avLst/>
        </a:prstGeom>
        <a:solidFill>
          <a:srgbClr val="92D050">
            <a:alpha val="90000"/>
          </a:srgb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it-IT" sz="1400" kern="1200" dirty="0">
              <a:latin typeface="Garamond" panose="02020404030301010803" pitchFamily="18" charset="0"/>
            </a:rPr>
            <a:t>Sistema disciplinare e sanzioni specifiche per tutti i soggetti (sia in posizione apicale che «subordinati»)  riferibili all’ente in caso di violazione del modello</a:t>
          </a:r>
        </a:p>
      </dsp:txBody>
      <dsp:txXfrm>
        <a:off x="7278865" y="786828"/>
        <a:ext cx="1595329" cy="3033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E03B5-58E3-404A-B61D-4B116DE8996D}">
      <dsp:nvSpPr>
        <dsp:cNvPr id="0" name=""/>
        <dsp:cNvSpPr/>
      </dsp:nvSpPr>
      <dsp:spPr>
        <a:xfrm>
          <a:off x="0" y="10585"/>
          <a:ext cx="8464549" cy="131273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Garamond" panose="02020404030301010803" pitchFamily="18" charset="0"/>
            </a:rPr>
            <a:t>È un documento ufficiale dell’ente non è previsto dal D lgs 231 2001 ma «integra» (spesso nella parte generale) e/o «precede» tale modello </a:t>
          </a:r>
        </a:p>
      </dsp:txBody>
      <dsp:txXfrm>
        <a:off x="64083" y="74668"/>
        <a:ext cx="8336383" cy="1184573"/>
      </dsp:txXfrm>
    </dsp:sp>
    <dsp:sp modelId="{50FA7061-FE13-480A-9F98-AA7F9BD1BC7B}">
      <dsp:nvSpPr>
        <dsp:cNvPr id="0" name=""/>
        <dsp:cNvSpPr/>
      </dsp:nvSpPr>
      <dsp:spPr>
        <a:xfrm>
          <a:off x="0" y="1470205"/>
          <a:ext cx="8464549" cy="131273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Garamond" panose="02020404030301010803" pitchFamily="18" charset="0"/>
            </a:rPr>
            <a:t>Indica i diritti e i doveri dell’ente nei confronti di tutti gli Stakeholders: ad es, soci, fornitori, PA, consulenti, clienti – (profili di eticità)</a:t>
          </a:r>
        </a:p>
      </dsp:txBody>
      <dsp:txXfrm>
        <a:off x="64083" y="1534288"/>
        <a:ext cx="8336383" cy="1184573"/>
      </dsp:txXfrm>
    </dsp:sp>
    <dsp:sp modelId="{647BA1CC-75FC-45D1-804C-59D29DA485F9}">
      <dsp:nvSpPr>
        <dsp:cNvPr id="0" name=""/>
        <dsp:cNvSpPr/>
      </dsp:nvSpPr>
      <dsp:spPr>
        <a:xfrm>
          <a:off x="0" y="2929825"/>
          <a:ext cx="8464549" cy="1312739"/>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Garamond" panose="02020404030301010803" pitchFamily="18" charset="0"/>
            </a:rPr>
            <a:t>Principi di comportamento di tutti i soggetti della società (amministratori, dipendenti, chiunque agisca in nome e per conto della società) all’interno dell’ente, i quali devono ricevere adeguata formazione e informazione e devono attenersi alle prescrizioni di tale codice etico ( conseguenze disciplinari)</a:t>
          </a:r>
        </a:p>
      </dsp:txBody>
      <dsp:txXfrm>
        <a:off x="64083" y="2993908"/>
        <a:ext cx="8336383" cy="11845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4B614-2622-4748-9A95-7AB9AA850468}">
      <dsp:nvSpPr>
        <dsp:cNvPr id="0" name=""/>
        <dsp:cNvSpPr/>
      </dsp:nvSpPr>
      <dsp:spPr>
        <a:xfrm>
          <a:off x="3590" y="1385"/>
          <a:ext cx="3081885" cy="15751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it-IT" sz="2800" i="1" kern="1200" dirty="0"/>
            <a:t>Test of desi</a:t>
          </a:r>
          <a:r>
            <a:rPr lang="it-IT" sz="2800" kern="1200" dirty="0"/>
            <a:t>g</a:t>
          </a:r>
          <a:r>
            <a:rPr lang="it-IT" sz="2800" i="1" kern="1200" dirty="0"/>
            <a:t>n</a:t>
          </a:r>
          <a:endParaRPr lang="it-IT" sz="2800" kern="1200" dirty="0"/>
        </a:p>
      </dsp:txBody>
      <dsp:txXfrm>
        <a:off x="3590" y="1385"/>
        <a:ext cx="3081885" cy="1050077"/>
      </dsp:txXfrm>
    </dsp:sp>
    <dsp:sp modelId="{0AE6CAC0-369B-4D0A-936D-AC2C935592EF}">
      <dsp:nvSpPr>
        <dsp:cNvPr id="0" name=""/>
        <dsp:cNvSpPr/>
      </dsp:nvSpPr>
      <dsp:spPr>
        <a:xfrm>
          <a:off x="634819" y="1051463"/>
          <a:ext cx="3081885" cy="20880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endParaRPr lang="it-IT" sz="1000" kern="1200" dirty="0"/>
        </a:p>
        <a:p>
          <a:pPr marL="57150" lvl="1" indent="-57150" algn="l" defTabSz="444500">
            <a:lnSpc>
              <a:spcPct val="90000"/>
            </a:lnSpc>
            <a:spcBef>
              <a:spcPct val="0"/>
            </a:spcBef>
            <a:spcAft>
              <a:spcPct val="15000"/>
            </a:spcAft>
            <a:buChar char="•"/>
          </a:pPr>
          <a:r>
            <a:rPr lang="it-IT" sz="1000" b="1" kern="1200" dirty="0"/>
            <a:t>Con il </a:t>
          </a:r>
          <a:r>
            <a:rPr lang="it-IT" sz="1000" b="1" i="1" kern="1200" dirty="0"/>
            <a:t>test of design</a:t>
          </a:r>
          <a:r>
            <a:rPr lang="it-IT" sz="1000" b="1" kern="1200" dirty="0"/>
            <a:t> l’ODV dovrà valutare se il controllo di primo livello sia stato disegnato in maniera adeguata a prevenire operazioni che potrebbero determinare violazioni di norme tributarie accertandosi che lo stesso copra effettivamente il rischio per cui è stato disegnato, che sia già implementato e operativo e che ci sia evidenza del controllo in apposita documentazione.</a:t>
          </a:r>
          <a:endParaRPr lang="it-IT" sz="1000" i="1" kern="1200" dirty="0"/>
        </a:p>
        <a:p>
          <a:pPr marL="57150" lvl="1" indent="-57150" algn="l" defTabSz="444500">
            <a:lnSpc>
              <a:spcPct val="90000"/>
            </a:lnSpc>
            <a:spcBef>
              <a:spcPct val="0"/>
            </a:spcBef>
            <a:spcAft>
              <a:spcPct val="15000"/>
            </a:spcAft>
            <a:buChar char="•"/>
          </a:pPr>
          <a:endParaRPr lang="it-IT" sz="1000" i="1" kern="1200" dirty="0"/>
        </a:p>
        <a:p>
          <a:pPr marL="57150" lvl="1" indent="-57150" algn="l" defTabSz="444500">
            <a:lnSpc>
              <a:spcPct val="90000"/>
            </a:lnSpc>
            <a:spcBef>
              <a:spcPct val="0"/>
            </a:spcBef>
            <a:spcAft>
              <a:spcPct val="15000"/>
            </a:spcAft>
            <a:buSzPts val="1200"/>
            <a:buFont typeface="Wingdings" panose="05000000000000000000" pitchFamily="2" charset="2"/>
            <a:buChar char="Ø"/>
          </a:pPr>
          <a:r>
            <a:rPr lang="it-IT" sz="1000" i="1" kern="1200" dirty="0">
              <a:latin typeface="Times New Roman" panose="02020603050405020304" pitchFamily="18" charset="0"/>
              <a:ea typeface="Calibri" panose="020F0502020204030204" pitchFamily="34" charset="0"/>
              <a:cs typeface="Arial" panose="020B0604020202020204" pitchFamily="34" charset="0"/>
            </a:rPr>
            <a:t>Il controllo copre effettivamente il rischio per cui è stato disegnato?</a:t>
          </a:r>
          <a:endParaRPr lang="it-IT" sz="1000" i="1" kern="1200" dirty="0"/>
        </a:p>
      </dsp:txBody>
      <dsp:txXfrm>
        <a:off x="695974" y="1112618"/>
        <a:ext cx="2959575" cy="1965690"/>
      </dsp:txXfrm>
    </dsp:sp>
    <dsp:sp modelId="{47336958-0FAC-427E-AC10-0F07595FDFCC}">
      <dsp:nvSpPr>
        <dsp:cNvPr id="0" name=""/>
        <dsp:cNvSpPr/>
      </dsp:nvSpPr>
      <dsp:spPr>
        <a:xfrm>
          <a:off x="3552678" y="142774"/>
          <a:ext cx="990469" cy="76730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3552678" y="296234"/>
        <a:ext cx="760279" cy="460380"/>
      </dsp:txXfrm>
    </dsp:sp>
    <dsp:sp modelId="{3D1D27DB-20E3-4C5A-9611-469749565073}">
      <dsp:nvSpPr>
        <dsp:cNvPr id="0" name=""/>
        <dsp:cNvSpPr/>
      </dsp:nvSpPr>
      <dsp:spPr>
        <a:xfrm>
          <a:off x="4954286" y="1385"/>
          <a:ext cx="3081885" cy="157511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it-IT" sz="2800" i="1" kern="1200" dirty="0"/>
            <a:t>Test of effectiveness</a:t>
          </a:r>
          <a:endParaRPr lang="it-IT" sz="2800" kern="1200" dirty="0"/>
        </a:p>
      </dsp:txBody>
      <dsp:txXfrm>
        <a:off x="4954286" y="1385"/>
        <a:ext cx="3081885" cy="1050077"/>
      </dsp:txXfrm>
    </dsp:sp>
    <dsp:sp modelId="{39D4F692-D46D-4FF8-9CAD-F92FFCEA9832}">
      <dsp:nvSpPr>
        <dsp:cNvPr id="0" name=""/>
        <dsp:cNvSpPr/>
      </dsp:nvSpPr>
      <dsp:spPr>
        <a:xfrm>
          <a:off x="5585515" y="1051463"/>
          <a:ext cx="3081885" cy="20880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0" algn="l" defTabSz="355600">
            <a:lnSpc>
              <a:spcPct val="90000"/>
            </a:lnSpc>
            <a:spcBef>
              <a:spcPct val="0"/>
            </a:spcBef>
            <a:spcAft>
              <a:spcPct val="15000"/>
            </a:spcAft>
            <a:buChar char="•"/>
          </a:pPr>
          <a:endParaRPr lang="it-IT" sz="1000" kern="1200" dirty="0"/>
        </a:p>
        <a:p>
          <a:pPr marL="57150" lvl="1" indent="0" algn="l" defTabSz="355600">
            <a:lnSpc>
              <a:spcPct val="90000"/>
            </a:lnSpc>
            <a:spcBef>
              <a:spcPct val="0"/>
            </a:spcBef>
            <a:spcAft>
              <a:spcPct val="15000"/>
            </a:spcAft>
            <a:buChar char="•"/>
          </a:pPr>
          <a:r>
            <a:rPr lang="it-IT" sz="1000" b="1" kern="1200" dirty="0"/>
            <a:t>Con il </a:t>
          </a:r>
          <a:r>
            <a:rPr lang="it-IT" sz="1000" b="1" i="1" kern="1200" dirty="0"/>
            <a:t>test of effectiveness</a:t>
          </a:r>
          <a:r>
            <a:rPr lang="it-IT" sz="1000" b="1" kern="1200" dirty="0"/>
            <a:t>, invece, l’ODV dovrà verificare che il controllo sia stato operativo nel continuo e che abbia mitigato il rischio per il quale era stato creato</a:t>
          </a:r>
          <a:endParaRPr lang="it-IT" sz="1000" kern="1200" dirty="0"/>
        </a:p>
        <a:p>
          <a:pPr marL="57150" lvl="1" indent="0" algn="l" defTabSz="355600">
            <a:lnSpc>
              <a:spcPct val="90000"/>
            </a:lnSpc>
            <a:spcBef>
              <a:spcPct val="0"/>
            </a:spcBef>
            <a:spcAft>
              <a:spcPct val="15000"/>
            </a:spcAft>
            <a:buChar char="•"/>
          </a:pPr>
          <a:endParaRPr lang="it-IT" sz="1000" kern="1200" dirty="0"/>
        </a:p>
        <a:p>
          <a:pPr marL="57150" lvl="1" indent="-57150" algn="l" defTabSz="355600">
            <a:lnSpc>
              <a:spcPct val="90000"/>
            </a:lnSpc>
            <a:spcBef>
              <a:spcPct val="0"/>
            </a:spcBef>
            <a:spcAft>
              <a:spcPct val="15000"/>
            </a:spcAft>
            <a:buSzPts val="1200"/>
            <a:buFont typeface="Wingdings" panose="05000000000000000000" pitchFamily="2" charset="2"/>
            <a:buChar char="Ø"/>
          </a:pPr>
          <a:r>
            <a:rPr lang="it-IT" sz="1000" i="1" kern="1200" dirty="0">
              <a:solidFill>
                <a:prstClr val="black">
                  <a:hueOff val="0"/>
                  <a:satOff val="0"/>
                  <a:lumOff val="0"/>
                  <a:alphaOff val="0"/>
                </a:prstClr>
              </a:solidFill>
              <a:latin typeface="Trebuchet ms"/>
              <a:ea typeface="+mn-ea"/>
              <a:cs typeface="+mn-cs"/>
            </a:rPr>
            <a:t>Il controllo è ed è stato operativo nel continuo?</a:t>
          </a:r>
        </a:p>
        <a:p>
          <a:pPr marL="57150" lvl="1" indent="-57150" algn="l" defTabSz="355600">
            <a:lnSpc>
              <a:spcPct val="90000"/>
            </a:lnSpc>
            <a:spcBef>
              <a:spcPct val="0"/>
            </a:spcBef>
            <a:spcAft>
              <a:spcPct val="15000"/>
            </a:spcAft>
            <a:buSzPts val="1200"/>
            <a:buFont typeface="Wingdings" panose="05000000000000000000" pitchFamily="2" charset="2"/>
            <a:buChar char="Ø"/>
          </a:pPr>
          <a:r>
            <a:rPr lang="it-IT" sz="1000" i="1" kern="1200" dirty="0">
              <a:solidFill>
                <a:prstClr val="black">
                  <a:hueOff val="0"/>
                  <a:satOff val="0"/>
                  <a:lumOff val="0"/>
                  <a:alphaOff val="0"/>
                </a:prstClr>
              </a:solidFill>
              <a:latin typeface="Trebuchet ms"/>
              <a:ea typeface="+mn-ea"/>
              <a:cs typeface="+mn-cs"/>
            </a:rPr>
            <a:t>Il controllo opera ed ha operato come disegnato?</a:t>
          </a:r>
        </a:p>
        <a:p>
          <a:pPr marL="57150" lvl="1" indent="-57150" algn="l" defTabSz="355600">
            <a:lnSpc>
              <a:spcPct val="90000"/>
            </a:lnSpc>
            <a:spcBef>
              <a:spcPct val="0"/>
            </a:spcBef>
            <a:spcAft>
              <a:spcPct val="15000"/>
            </a:spcAft>
            <a:buSzPts val="1200"/>
            <a:buFont typeface="Wingdings" panose="05000000000000000000" pitchFamily="2" charset="2"/>
            <a:buChar char="Ø"/>
          </a:pPr>
          <a:r>
            <a:rPr lang="it-IT" sz="1000" i="1" kern="1200" dirty="0">
              <a:solidFill>
                <a:prstClr val="black">
                  <a:hueOff val="0"/>
                  <a:satOff val="0"/>
                  <a:lumOff val="0"/>
                  <a:alphaOff val="0"/>
                </a:prstClr>
              </a:solidFill>
              <a:latin typeface="Trebuchet ms"/>
              <a:ea typeface="+mn-ea"/>
              <a:cs typeface="+mn-cs"/>
            </a:rPr>
            <a:t>Il controllo è riuscito a mitigare il rischio che doveva mitigare?</a:t>
          </a:r>
        </a:p>
      </dsp:txBody>
      <dsp:txXfrm>
        <a:off x="5646670" y="1112618"/>
        <a:ext cx="2959575" cy="19656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09FB2-2FFC-45D7-A810-AD05A7AA3926}">
      <dsp:nvSpPr>
        <dsp:cNvPr id="0" name=""/>
        <dsp:cNvSpPr/>
      </dsp:nvSpPr>
      <dsp:spPr>
        <a:xfrm>
          <a:off x="0" y="0"/>
          <a:ext cx="3352450" cy="56490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it-IT" sz="900" b="0" kern="1200" dirty="0"/>
            <a:t>Adeguatezza del processo ad evitare il rischio fiscale </a:t>
          </a:r>
        </a:p>
      </dsp:txBody>
      <dsp:txXfrm>
        <a:off x="726980" y="0"/>
        <a:ext cx="2625469" cy="564907"/>
      </dsp:txXfrm>
    </dsp:sp>
    <dsp:sp modelId="{DDDB752A-0525-4759-B0CA-6B4FE8C0DFE0}">
      <dsp:nvSpPr>
        <dsp:cNvPr id="0" name=""/>
        <dsp:cNvSpPr/>
      </dsp:nvSpPr>
      <dsp:spPr>
        <a:xfrm>
          <a:off x="140114" y="140664"/>
          <a:ext cx="503242" cy="28357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C823EB-085D-41C6-9114-8F672B1F888C}">
      <dsp:nvSpPr>
        <dsp:cNvPr id="0" name=""/>
        <dsp:cNvSpPr/>
      </dsp:nvSpPr>
      <dsp:spPr>
        <a:xfrm>
          <a:off x="0" y="621398"/>
          <a:ext cx="3352450" cy="56490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Font typeface="Calibri" panose="020F0502020204030204" pitchFamily="34" charset="0"/>
            <a:buNone/>
          </a:pPr>
          <a:r>
            <a:rPr lang="it-IT" sz="900" kern="1200" dirty="0"/>
            <a:t>Formalizzazione del processo in apposita procedura</a:t>
          </a:r>
        </a:p>
      </dsp:txBody>
      <dsp:txXfrm>
        <a:off x="726980" y="621398"/>
        <a:ext cx="2625469" cy="564907"/>
      </dsp:txXfrm>
    </dsp:sp>
    <dsp:sp modelId="{06AED419-F2C9-4C72-A26C-E8949F1B0E4D}">
      <dsp:nvSpPr>
        <dsp:cNvPr id="0" name=""/>
        <dsp:cNvSpPr/>
      </dsp:nvSpPr>
      <dsp:spPr>
        <a:xfrm>
          <a:off x="156014" y="721637"/>
          <a:ext cx="471441" cy="36442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0.26487</cdr:x>
      <cdr:y>0.34822</cdr:y>
    </cdr:from>
    <cdr:to>
      <cdr:x>0.73681</cdr:x>
      <cdr:y>0.86365</cdr:y>
    </cdr:to>
    <cdr:grpSp>
      <cdr:nvGrpSpPr>
        <cdr:cNvPr id="5" name="Gruppo 4">
          <a:extLst xmlns:a="http://schemas.openxmlformats.org/drawingml/2006/main">
            <a:ext uri="{FF2B5EF4-FFF2-40B4-BE49-F238E27FC236}">
              <a16:creationId xmlns:a16="http://schemas.microsoft.com/office/drawing/2014/main" id="{D6437955-3860-4326-A668-48C303CF48D4}"/>
            </a:ext>
          </a:extLst>
        </cdr:cNvPr>
        <cdr:cNvGrpSpPr/>
      </cdr:nvGrpSpPr>
      <cdr:grpSpPr>
        <a:xfrm xmlns:a="http://schemas.openxmlformats.org/drawingml/2006/main">
          <a:off x="1315874" y="1191714"/>
          <a:ext cx="2344598" cy="1763956"/>
          <a:chOff x="1635764" y="1481457"/>
          <a:chExt cx="2914614" cy="2192771"/>
        </a:xfrm>
      </cdr:grpSpPr>
      <cdr:sp macro="" textlink="">
        <cdr:nvSpPr>
          <cdr:cNvPr id="2" name="Triangolo isoscele 1">
            <a:extLst xmlns:a="http://schemas.openxmlformats.org/drawingml/2006/main">
              <a:ext uri="{FF2B5EF4-FFF2-40B4-BE49-F238E27FC236}">
                <a16:creationId xmlns:a16="http://schemas.microsoft.com/office/drawing/2014/main" id="{3FF154DA-DE80-4C83-816F-A66D36C28B39}"/>
              </a:ext>
            </a:extLst>
          </cdr:cNvPr>
          <cdr:cNvSpPr/>
        </cdr:nvSpPr>
        <cdr:spPr>
          <a:xfrm xmlns:a="http://schemas.openxmlformats.org/drawingml/2006/main" rot="6479555">
            <a:off x="1617784" y="1499437"/>
            <a:ext cx="415637" cy="379677"/>
          </a:xfrm>
          <a:prstGeom xmlns:a="http://schemas.openxmlformats.org/drawingml/2006/main" prst="triangle">
            <a:avLst/>
          </a:prstGeom>
          <a:solidFill xmlns:a="http://schemas.openxmlformats.org/drawingml/2006/main">
            <a:srgbClr val="98002E"/>
          </a:solidFill>
          <a:ln xmlns:a="http://schemas.openxmlformats.org/drawingml/2006/main" w="63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72000" tIns="72000" rIns="72000" bIns="72000" rtlCol="0" anchor="ctr"/>
          <a:lstStyle xmlns:a="http://schemas.openxmlformats.org/drawingml/2006/main"/>
          <a:p xmlns:a="http://schemas.openxmlformats.org/drawingml/2006/main">
            <a:endParaRPr lang="it-IT" dirty="0"/>
          </a:p>
        </cdr:txBody>
      </cdr:sp>
      <cdr:sp macro="" textlink="">
        <cdr:nvSpPr>
          <cdr:cNvPr id="3" name="Triangolo isoscele 2">
            <a:extLst xmlns:a="http://schemas.openxmlformats.org/drawingml/2006/main">
              <a:ext uri="{FF2B5EF4-FFF2-40B4-BE49-F238E27FC236}">
                <a16:creationId xmlns:a16="http://schemas.microsoft.com/office/drawing/2014/main" id="{CD3C8804-B9FB-4460-B2B1-6282E5597E2E}"/>
              </a:ext>
            </a:extLst>
          </cdr:cNvPr>
          <cdr:cNvSpPr/>
        </cdr:nvSpPr>
        <cdr:spPr>
          <a:xfrm xmlns:a="http://schemas.openxmlformats.org/drawingml/2006/main">
            <a:off x="2938127" y="3294551"/>
            <a:ext cx="415637" cy="379677"/>
          </a:xfrm>
          <a:prstGeom xmlns:a="http://schemas.openxmlformats.org/drawingml/2006/main" prst="triangle">
            <a:avLst/>
          </a:prstGeom>
          <a:solidFill xmlns:a="http://schemas.openxmlformats.org/drawingml/2006/main">
            <a:srgbClr val="DF8639"/>
          </a:solidFill>
          <a:ln xmlns:a="http://schemas.openxmlformats.org/drawingml/2006/main" w="63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72000" rIns="72000" bIns="72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dirty="0"/>
          </a:p>
        </cdr:txBody>
      </cdr:sp>
      <cdr:sp macro="" textlink="">
        <cdr:nvSpPr>
          <cdr:cNvPr id="4" name="Triangolo isoscele 3">
            <a:extLst xmlns:a="http://schemas.openxmlformats.org/drawingml/2006/main">
              <a:ext uri="{FF2B5EF4-FFF2-40B4-BE49-F238E27FC236}">
                <a16:creationId xmlns:a16="http://schemas.microsoft.com/office/drawing/2014/main" id="{CD3C8804-B9FB-4460-B2B1-6282E5597E2E}"/>
              </a:ext>
            </a:extLst>
          </cdr:cNvPr>
          <cdr:cNvSpPr/>
        </cdr:nvSpPr>
        <cdr:spPr>
          <a:xfrm xmlns:a="http://schemas.openxmlformats.org/drawingml/2006/main" rot="15260715">
            <a:off x="4152721" y="1508579"/>
            <a:ext cx="415637" cy="379677"/>
          </a:xfrm>
          <a:prstGeom xmlns:a="http://schemas.openxmlformats.org/drawingml/2006/main" prst="triangle">
            <a:avLst/>
          </a:prstGeom>
          <a:solidFill xmlns:a="http://schemas.openxmlformats.org/drawingml/2006/main">
            <a:schemeClr val="accent1"/>
          </a:solidFill>
          <a:ln xmlns:a="http://schemas.openxmlformats.org/drawingml/2006/main" w="6350">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72000" tIns="72000" rIns="72000" bIns="7200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it-IT" dirty="0"/>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70672C4-FDF8-476C-877C-A20B63142C0D}"/>
              </a:ext>
            </a:extLst>
          </p:cNvPr>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it-IT" dirty="0"/>
          </a:p>
        </p:txBody>
      </p:sp>
      <p:sp>
        <p:nvSpPr>
          <p:cNvPr id="3" name="Segnaposto data 2">
            <a:extLst>
              <a:ext uri="{FF2B5EF4-FFF2-40B4-BE49-F238E27FC236}">
                <a16:creationId xmlns:a16="http://schemas.microsoft.com/office/drawing/2014/main" id="{BF249581-E2CF-4AE6-A86B-7CD11D6AAB56}"/>
              </a:ext>
            </a:extLst>
          </p:cNvPr>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5C3F90AE-23AE-4BDB-8463-A8EAB9C0C773}" type="datetimeFigureOut">
              <a:rPr lang="it-IT" smtClean="0"/>
              <a:t>24/02/2022</a:t>
            </a:fld>
            <a:endParaRPr lang="it-IT" dirty="0"/>
          </a:p>
        </p:txBody>
      </p:sp>
      <p:sp>
        <p:nvSpPr>
          <p:cNvPr id="4" name="Segnaposto piè di pagina 3">
            <a:extLst>
              <a:ext uri="{FF2B5EF4-FFF2-40B4-BE49-F238E27FC236}">
                <a16:creationId xmlns:a16="http://schemas.microsoft.com/office/drawing/2014/main" id="{FF040DC1-2E04-4EB2-A37F-24AC3ED6A6D5}"/>
              </a:ext>
            </a:extLst>
          </p:cNvPr>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a:extLst>
              <a:ext uri="{FF2B5EF4-FFF2-40B4-BE49-F238E27FC236}">
                <a16:creationId xmlns:a16="http://schemas.microsoft.com/office/drawing/2014/main" id="{C837881A-91B9-4A3C-854C-9671EDFACFC9}"/>
              </a:ext>
            </a:extLst>
          </p:cNvPr>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CF7BFD17-DF08-4E81-86B8-E17292EB449F}" type="slidenum">
              <a:rPr lang="it-IT" smtClean="0"/>
              <a:t>‹N›</a:t>
            </a:fld>
            <a:endParaRPr lang="it-IT" dirty="0"/>
          </a:p>
        </p:txBody>
      </p:sp>
    </p:spTree>
    <p:extLst>
      <p:ext uri="{BB962C8B-B14F-4D97-AF65-F5344CB8AC3E}">
        <p14:creationId xmlns:p14="http://schemas.microsoft.com/office/powerpoint/2010/main" val="1149524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fld id="{82F66688-F5DD-4D0B-B231-BC899B22E828}" type="datetimeFigureOut">
              <a:rPr lang="it-IT" smtClean="0"/>
              <a:t>24/02/2022</a:t>
            </a:fld>
            <a:endParaRPr lang="it-IT" dirty="0"/>
          </a:p>
        </p:txBody>
      </p:sp>
      <p:sp>
        <p:nvSpPr>
          <p:cNvPr id="4" name="Segnaposto immagine diapositiva 3"/>
          <p:cNvSpPr>
            <a:spLocks noGrp="1" noRot="1" noChangeAspect="1"/>
          </p:cNvSpPr>
          <p:nvPr>
            <p:ph type="sldImg" idx="2"/>
          </p:nvPr>
        </p:nvSpPr>
        <p:spPr>
          <a:xfrm>
            <a:off x="3435350" y="850900"/>
            <a:ext cx="3055938" cy="229235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0543AAE8-C191-4D92-A930-AA8BFD334410}" type="slidenum">
              <a:rPr lang="it-IT" smtClean="0"/>
              <a:t>‹N›</a:t>
            </a:fld>
            <a:endParaRPr lang="it-IT" dirty="0"/>
          </a:p>
        </p:txBody>
      </p:sp>
    </p:spTree>
    <p:extLst>
      <p:ext uri="{BB962C8B-B14F-4D97-AF65-F5344CB8AC3E}">
        <p14:creationId xmlns:p14="http://schemas.microsoft.com/office/powerpoint/2010/main" val="372212796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c4cda8a43_2_294:notes"/>
          <p:cNvSpPr txBox="1">
            <a:spLocks noGrp="1"/>
          </p:cNvSpPr>
          <p:nvPr>
            <p:ph type="body" idx="1"/>
          </p:nvPr>
        </p:nvSpPr>
        <p:spPr>
          <a:xfrm>
            <a:off x="992665" y="3228896"/>
            <a:ext cx="7941310" cy="30589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g1c4cda8a43_2_29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675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c4cda8a43_2_294:notes"/>
          <p:cNvSpPr txBox="1">
            <a:spLocks noGrp="1"/>
          </p:cNvSpPr>
          <p:nvPr>
            <p:ph type="body" idx="1"/>
          </p:nvPr>
        </p:nvSpPr>
        <p:spPr>
          <a:xfrm>
            <a:off x="992665" y="3228896"/>
            <a:ext cx="7941310" cy="305895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g1c4cda8a43_2_294:notes"/>
          <p:cNvSpPr>
            <a:spLocks noGrp="1" noRot="1" noChangeAspect="1"/>
          </p:cNvSpPr>
          <p:nvPr>
            <p:ph type="sldImg" idx="2"/>
          </p:nvPr>
        </p:nvSpPr>
        <p:spPr>
          <a:xfrm>
            <a:off x="3263900" y="509588"/>
            <a:ext cx="3398838"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297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2" y="2057660"/>
            <a:ext cx="8460149" cy="207877"/>
          </a:xfrm>
          <a:prstGeom prst="rect">
            <a:avLst/>
          </a:prstGeom>
        </p:spPr>
        <p:txBody>
          <a:bodyPr wrap="square" lIns="0" tIns="0" rIns="0" bIns="0" anchor="t">
            <a:spAutoFit/>
          </a:bodyPr>
          <a:lstStyle>
            <a:lvl1pPr marL="0" indent="0" algn="l">
              <a:buNone/>
              <a:defRPr sz="1351" b="0">
                <a:solidFill>
                  <a:schemeClr val="bg1"/>
                </a:solidFill>
              </a:defRPr>
            </a:lvl1pPr>
            <a:lvl2pPr marL="342782" indent="0" algn="ctr">
              <a:buNone/>
              <a:defRPr>
                <a:solidFill>
                  <a:schemeClr val="tx1">
                    <a:tint val="75000"/>
                  </a:schemeClr>
                </a:solidFill>
              </a:defRPr>
            </a:lvl2pPr>
            <a:lvl3pPr marL="685567" indent="0" algn="ctr">
              <a:buNone/>
              <a:defRPr>
                <a:solidFill>
                  <a:schemeClr val="tx1">
                    <a:tint val="75000"/>
                  </a:schemeClr>
                </a:solidFill>
              </a:defRPr>
            </a:lvl3pPr>
            <a:lvl4pPr marL="1028350" indent="0" algn="ctr">
              <a:buNone/>
              <a:defRPr>
                <a:solidFill>
                  <a:schemeClr val="tx1">
                    <a:tint val="75000"/>
                  </a:schemeClr>
                </a:solidFill>
              </a:defRPr>
            </a:lvl4pPr>
            <a:lvl5pPr marL="1371132" indent="0" algn="ctr">
              <a:buNone/>
              <a:defRPr>
                <a:solidFill>
                  <a:schemeClr val="tx1">
                    <a:tint val="75000"/>
                  </a:schemeClr>
                </a:solidFill>
              </a:defRPr>
            </a:lvl5pPr>
            <a:lvl6pPr marL="1713916" indent="0" algn="ctr">
              <a:buNone/>
              <a:defRPr>
                <a:solidFill>
                  <a:schemeClr val="tx1">
                    <a:tint val="75000"/>
                  </a:schemeClr>
                </a:solidFill>
              </a:defRPr>
            </a:lvl6pPr>
            <a:lvl7pPr marL="2056699" indent="0" algn="ctr">
              <a:buNone/>
              <a:defRPr>
                <a:solidFill>
                  <a:schemeClr val="tx1">
                    <a:tint val="75000"/>
                  </a:schemeClr>
                </a:solidFill>
              </a:defRPr>
            </a:lvl7pPr>
            <a:lvl8pPr marL="2399483" indent="0" algn="ctr">
              <a:buNone/>
              <a:defRPr>
                <a:solidFill>
                  <a:schemeClr val="tx1">
                    <a:tint val="75000"/>
                  </a:schemeClr>
                </a:solidFill>
              </a:defRPr>
            </a:lvl8pPr>
            <a:lvl9pPr marL="2742266"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3" y="1663700"/>
            <a:ext cx="8460149" cy="240194"/>
          </a:xfrm>
          <a:prstGeom prst="rect">
            <a:avLst/>
          </a:prstGeom>
        </p:spPr>
        <p:txBody>
          <a:bodyPr wrap="square" lIns="0" tIns="0" rIns="0" bIns="0" anchor="t">
            <a:spAutoFit/>
          </a:bodyPr>
          <a:lstStyle>
            <a:lvl1pPr algn="l">
              <a:defRPr sz="1951">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6"/>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211223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solidFill>
          <a:schemeClr val="lt1"/>
        </a:solidFill>
        <a:effectLst/>
      </p:bgPr>
    </p:bg>
    <p:spTree>
      <p:nvGrpSpPr>
        <p:cNvPr id="1" name="Shape 38"/>
        <p:cNvGrpSpPr/>
        <p:nvPr/>
      </p:nvGrpSpPr>
      <p:grpSpPr>
        <a:xfrm>
          <a:off x="0" y="0"/>
          <a:ext cx="0" cy="0"/>
          <a:chOff x="0" y="0"/>
          <a:chExt cx="0" cy="0"/>
        </a:xfrm>
      </p:grpSpPr>
      <p:sp>
        <p:nvSpPr>
          <p:cNvPr id="40" name="Google Shape;40;p10"/>
          <p:cNvSpPr/>
          <p:nvPr/>
        </p:nvSpPr>
        <p:spPr>
          <a:xfrm flipH="1">
            <a:off x="4860032" y="1508787"/>
            <a:ext cx="4283968" cy="3840427"/>
          </a:xfrm>
          <a:prstGeom prst="rect">
            <a:avLst/>
          </a:prstGeom>
          <a:solidFill>
            <a:srgbClr val="0070C0">
              <a:alpha val="8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1" name="Google Shape;41;p10"/>
          <p:cNvSpPr>
            <a:spLocks noGrp="1"/>
          </p:cNvSpPr>
          <p:nvPr>
            <p:ph type="pic" idx="2"/>
          </p:nvPr>
        </p:nvSpPr>
        <p:spPr>
          <a:xfrm>
            <a:off x="5332704" y="0"/>
            <a:ext cx="3338624" cy="6858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81290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AU" dirty="0"/>
          </a:p>
        </p:txBody>
      </p:sp>
      <p:sp>
        <p:nvSpPr>
          <p:cNvPr id="8" name="Content Placeholder 3">
            <a:extLst>
              <a:ext uri="{FF2B5EF4-FFF2-40B4-BE49-F238E27FC236}">
                <a16:creationId xmlns:a16="http://schemas.microsoft.com/office/drawing/2014/main" id="{0318DA71-BC3F-4573-9A13-4FEC9C298354}"/>
              </a:ext>
            </a:extLst>
          </p:cNvPr>
          <p:cNvSpPr>
            <a:spLocks noGrp="1"/>
          </p:cNvSpPr>
          <p:nvPr>
            <p:ph sz="quarter" idx="11"/>
          </p:nvPr>
        </p:nvSpPr>
        <p:spPr>
          <a:xfrm>
            <a:off x="324000" y="1824001"/>
            <a:ext cx="8496150" cy="4032000"/>
          </a:xfrm>
        </p:spPr>
        <p:txBody>
          <a:bodyPr>
            <a:normAutofit/>
          </a:bodyPr>
          <a:lstStyle>
            <a:lvl1pPr>
              <a:defRPr lang="en-US" sz="1800"/>
            </a:lvl1pPr>
            <a:lvl2pPr>
              <a:defRPr lang="en-US" sz="1800" dirty="0"/>
            </a:lvl2pPr>
            <a:lvl3pPr>
              <a:defRPr lang="en-US" sz="1800" dirty="0"/>
            </a:lvl3pPr>
            <a:lvl4pPr>
              <a:defRPr lang="en-US" sz="1800" dirty="0"/>
            </a:lvl4pPr>
            <a:lvl5pPr>
              <a:defRPr lang="en-AU" sz="18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Date Placeholder 1">
            <a:extLst>
              <a:ext uri="{FF2B5EF4-FFF2-40B4-BE49-F238E27FC236}">
                <a16:creationId xmlns:a16="http://schemas.microsoft.com/office/drawing/2014/main" id="{9C4DA0FB-3BD2-4A9C-8A0E-60873BC004E9}"/>
              </a:ext>
            </a:extLst>
          </p:cNvPr>
          <p:cNvSpPr>
            <a:spLocks noGrp="1"/>
          </p:cNvSpPr>
          <p:nvPr>
            <p:ph type="dt" sz="half" idx="13"/>
          </p:nvPr>
        </p:nvSpPr>
        <p:spPr/>
        <p:txBody>
          <a:bodyPr/>
          <a:lstStyle/>
          <a:p>
            <a:endParaRPr lang="en-AU"/>
          </a:p>
        </p:txBody>
      </p:sp>
      <p:sp>
        <p:nvSpPr>
          <p:cNvPr id="3" name="Footer Placeholder 2">
            <a:extLst>
              <a:ext uri="{FF2B5EF4-FFF2-40B4-BE49-F238E27FC236}">
                <a16:creationId xmlns:a16="http://schemas.microsoft.com/office/drawing/2014/main" id="{C3D5EB20-DD28-4A8A-975E-B808889BEF35}"/>
              </a:ext>
            </a:extLst>
          </p:cNvPr>
          <p:cNvSpPr>
            <a:spLocks noGrp="1"/>
          </p:cNvSpPr>
          <p:nvPr>
            <p:ph type="ftr" sz="quarter" idx="14"/>
          </p:nvPr>
        </p:nvSpPr>
        <p:spPr/>
        <p:txBody>
          <a:bodyPr/>
          <a:lstStyle/>
          <a:p>
            <a:r>
              <a:rPr lang="en-AU"/>
              <a:t>To change the footer, follow the instructions on slide 9.</a:t>
            </a:r>
          </a:p>
        </p:txBody>
      </p:sp>
      <p:sp>
        <p:nvSpPr>
          <p:cNvPr id="4" name="Slide Number Placeholder 3">
            <a:extLst>
              <a:ext uri="{FF2B5EF4-FFF2-40B4-BE49-F238E27FC236}">
                <a16:creationId xmlns:a16="http://schemas.microsoft.com/office/drawing/2014/main" id="{86C05A01-9EEF-4266-AF38-2A55F4E269DF}"/>
              </a:ext>
            </a:extLst>
          </p:cNvPr>
          <p:cNvSpPr>
            <a:spLocks noGrp="1"/>
          </p:cNvSpPr>
          <p:nvPr>
            <p:ph type="sldNum" sz="quarter" idx="15"/>
          </p:nvPr>
        </p:nvSpPr>
        <p:spPr/>
        <p:txBody>
          <a:bodyPr/>
          <a:lstStyle/>
          <a:p>
            <a:fld id="{07B8B748-81E3-485E-B4BA-BFF310596BA7}" type="slidenum">
              <a:rPr lang="en-AU" smtClean="0"/>
              <a:pPr/>
              <a:t>‹N›</a:t>
            </a:fld>
            <a:endParaRPr lang="en-AU"/>
          </a:p>
        </p:txBody>
      </p:sp>
    </p:spTree>
    <p:extLst>
      <p:ext uri="{BB962C8B-B14F-4D97-AF65-F5344CB8AC3E}">
        <p14:creationId xmlns:p14="http://schemas.microsoft.com/office/powerpoint/2010/main" val="131214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648414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_Ocean">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131370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_Emera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597821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_Gold ">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Picture 2" descr="G:\Office97\_GRAPHICS\hb@BDO\Library\09_Logos\BDO logo white.pn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6700" y="6269458"/>
            <a:ext cx="731700" cy="3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1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_Burgundy">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Immagin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2792919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_Slat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Picture 2" descr="G:\Office97\_GRAPHICS\hb@BDO\Library\09_Logos\BDO logo white.pn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6700" y="6269458"/>
            <a:ext cx="731700" cy="3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33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_Plain">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8"/>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tx2"/>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GB" noProof="0" dirty="0"/>
              <a:t>CLICK TO EDIT MASTER SUBTITLE STYLE</a:t>
            </a:r>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tx2"/>
                </a:solidFill>
              </a:defRPr>
            </a:lvl1pPr>
          </a:lstStyle>
          <a:p>
            <a:r>
              <a:rPr lang="en-GB" noProof="0" dirty="0"/>
              <a:t>Click to edit Master title style</a:t>
            </a:r>
          </a:p>
        </p:txBody>
      </p:sp>
      <p:grpSp>
        <p:nvGrpSpPr>
          <p:cNvPr id="4" name="Group 3"/>
          <p:cNvGrpSpPr/>
          <p:nvPr userDrawn="1"/>
        </p:nvGrpSpPr>
        <p:grpSpPr>
          <a:xfrm>
            <a:off x="565174" y="6238328"/>
            <a:ext cx="162000" cy="615600"/>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62000" cy="554400"/>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5949" y="6238875"/>
            <a:ext cx="872452" cy="336330"/>
          </a:xfrm>
          <a:prstGeom prst="rect">
            <a:avLst/>
          </a:prstGeom>
        </p:spPr>
      </p:pic>
    </p:spTree>
    <p:extLst>
      <p:ext uri="{BB962C8B-B14F-4D97-AF65-F5344CB8AC3E}">
        <p14:creationId xmlns:p14="http://schemas.microsoft.com/office/powerpoint/2010/main" val="718730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262030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cean">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2" y="2057660"/>
            <a:ext cx="8460149" cy="207877"/>
          </a:xfrm>
          <a:prstGeom prst="rect">
            <a:avLst/>
          </a:prstGeom>
        </p:spPr>
        <p:txBody>
          <a:bodyPr wrap="square" lIns="0" tIns="0" rIns="0" bIns="0" anchor="t">
            <a:spAutoFit/>
          </a:bodyPr>
          <a:lstStyle>
            <a:lvl1pPr marL="0" indent="0" algn="l">
              <a:buNone/>
              <a:defRPr sz="1351" b="0">
                <a:solidFill>
                  <a:schemeClr val="bg1"/>
                </a:solidFill>
              </a:defRPr>
            </a:lvl1pPr>
            <a:lvl2pPr marL="342782" indent="0" algn="ctr">
              <a:buNone/>
              <a:defRPr>
                <a:solidFill>
                  <a:schemeClr val="tx1">
                    <a:tint val="75000"/>
                  </a:schemeClr>
                </a:solidFill>
              </a:defRPr>
            </a:lvl2pPr>
            <a:lvl3pPr marL="685567" indent="0" algn="ctr">
              <a:buNone/>
              <a:defRPr>
                <a:solidFill>
                  <a:schemeClr val="tx1">
                    <a:tint val="75000"/>
                  </a:schemeClr>
                </a:solidFill>
              </a:defRPr>
            </a:lvl3pPr>
            <a:lvl4pPr marL="1028350" indent="0" algn="ctr">
              <a:buNone/>
              <a:defRPr>
                <a:solidFill>
                  <a:schemeClr val="tx1">
                    <a:tint val="75000"/>
                  </a:schemeClr>
                </a:solidFill>
              </a:defRPr>
            </a:lvl4pPr>
            <a:lvl5pPr marL="1371132" indent="0" algn="ctr">
              <a:buNone/>
              <a:defRPr>
                <a:solidFill>
                  <a:schemeClr val="tx1">
                    <a:tint val="75000"/>
                  </a:schemeClr>
                </a:solidFill>
              </a:defRPr>
            </a:lvl5pPr>
            <a:lvl6pPr marL="1713916" indent="0" algn="ctr">
              <a:buNone/>
              <a:defRPr>
                <a:solidFill>
                  <a:schemeClr val="tx1">
                    <a:tint val="75000"/>
                  </a:schemeClr>
                </a:solidFill>
              </a:defRPr>
            </a:lvl6pPr>
            <a:lvl7pPr marL="2056699" indent="0" algn="ctr">
              <a:buNone/>
              <a:defRPr>
                <a:solidFill>
                  <a:schemeClr val="tx1">
                    <a:tint val="75000"/>
                  </a:schemeClr>
                </a:solidFill>
              </a:defRPr>
            </a:lvl7pPr>
            <a:lvl8pPr marL="2399483" indent="0" algn="ctr">
              <a:buNone/>
              <a:defRPr>
                <a:solidFill>
                  <a:schemeClr val="tx1">
                    <a:tint val="75000"/>
                  </a:schemeClr>
                </a:solidFill>
              </a:defRPr>
            </a:lvl8pPr>
            <a:lvl9pPr marL="2742266"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3" y="1663700"/>
            <a:ext cx="8460149" cy="240194"/>
          </a:xfrm>
          <a:prstGeom prst="rect">
            <a:avLst/>
          </a:prstGeom>
        </p:spPr>
        <p:txBody>
          <a:bodyPr wrap="square" lIns="0" tIns="0" rIns="0" bIns="0" anchor="t">
            <a:spAutoFit/>
          </a:bodyPr>
          <a:lstStyle>
            <a:lvl1pPr algn="l">
              <a:defRPr sz="1951">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6"/>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1741874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_Ocean">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2903406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_Emera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1871653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_Gold ">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Picture 2" descr="G:\Office97\_GRAPHICS\hb@BDO\Library\09_Logos\BDO logo white.pn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6700" y="6269458"/>
            <a:ext cx="731700" cy="3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408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_Burgundy">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Immagin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244507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_Slat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Picture 2" descr="G:\Office97\_GRAPHICS\hb@BDO\Library\09_Logos\BDO logo white.pn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6700" y="6269458"/>
            <a:ext cx="731700" cy="3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461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_Plain">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8"/>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tx2"/>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GB" noProof="0" dirty="0"/>
              <a:t>CLICK TO EDIT MASTER SUBTITLE STYLE</a:t>
            </a:r>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tx2"/>
                </a:solidFill>
              </a:defRPr>
            </a:lvl1pPr>
          </a:lstStyle>
          <a:p>
            <a:r>
              <a:rPr lang="en-GB" noProof="0" dirty="0"/>
              <a:t>Click to edit Master title style</a:t>
            </a:r>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5949" y="6238875"/>
            <a:ext cx="872452" cy="336330"/>
          </a:xfrm>
          <a:prstGeom prst="rect">
            <a:avLst/>
          </a:prstGeom>
        </p:spPr>
      </p:pic>
    </p:spTree>
    <p:extLst>
      <p:ext uri="{BB962C8B-B14F-4D97-AF65-F5344CB8AC3E}">
        <p14:creationId xmlns:p14="http://schemas.microsoft.com/office/powerpoint/2010/main" val="100421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Charcoal">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1967817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_Ocean">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1121456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_Emera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4183034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Gold ">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Picture 2" descr="G:\Office97\_GRAPHICS\hb@BDO\Library\09_Logos\BDO logo white.pn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6700" y="6269458"/>
            <a:ext cx="731700" cy="3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0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Emerald">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2" y="2057660"/>
            <a:ext cx="8460149" cy="207877"/>
          </a:xfrm>
          <a:prstGeom prst="rect">
            <a:avLst/>
          </a:prstGeom>
        </p:spPr>
        <p:txBody>
          <a:bodyPr wrap="square" lIns="0" tIns="0" rIns="0" bIns="0" anchor="t">
            <a:spAutoFit/>
          </a:bodyPr>
          <a:lstStyle>
            <a:lvl1pPr marL="0" indent="0" algn="l">
              <a:buNone/>
              <a:defRPr sz="1351" b="0">
                <a:solidFill>
                  <a:schemeClr val="bg1"/>
                </a:solidFill>
              </a:defRPr>
            </a:lvl1pPr>
            <a:lvl2pPr marL="342782" indent="0" algn="ctr">
              <a:buNone/>
              <a:defRPr>
                <a:solidFill>
                  <a:schemeClr val="tx1">
                    <a:tint val="75000"/>
                  </a:schemeClr>
                </a:solidFill>
              </a:defRPr>
            </a:lvl2pPr>
            <a:lvl3pPr marL="685567" indent="0" algn="ctr">
              <a:buNone/>
              <a:defRPr>
                <a:solidFill>
                  <a:schemeClr val="tx1">
                    <a:tint val="75000"/>
                  </a:schemeClr>
                </a:solidFill>
              </a:defRPr>
            </a:lvl3pPr>
            <a:lvl4pPr marL="1028350" indent="0" algn="ctr">
              <a:buNone/>
              <a:defRPr>
                <a:solidFill>
                  <a:schemeClr val="tx1">
                    <a:tint val="75000"/>
                  </a:schemeClr>
                </a:solidFill>
              </a:defRPr>
            </a:lvl4pPr>
            <a:lvl5pPr marL="1371132" indent="0" algn="ctr">
              <a:buNone/>
              <a:defRPr>
                <a:solidFill>
                  <a:schemeClr val="tx1">
                    <a:tint val="75000"/>
                  </a:schemeClr>
                </a:solidFill>
              </a:defRPr>
            </a:lvl5pPr>
            <a:lvl6pPr marL="1713916" indent="0" algn="ctr">
              <a:buNone/>
              <a:defRPr>
                <a:solidFill>
                  <a:schemeClr val="tx1">
                    <a:tint val="75000"/>
                  </a:schemeClr>
                </a:solidFill>
              </a:defRPr>
            </a:lvl6pPr>
            <a:lvl7pPr marL="2056699" indent="0" algn="ctr">
              <a:buNone/>
              <a:defRPr>
                <a:solidFill>
                  <a:schemeClr val="tx1">
                    <a:tint val="75000"/>
                  </a:schemeClr>
                </a:solidFill>
              </a:defRPr>
            </a:lvl7pPr>
            <a:lvl8pPr marL="2399483" indent="0" algn="ctr">
              <a:buNone/>
              <a:defRPr>
                <a:solidFill>
                  <a:schemeClr val="tx1">
                    <a:tint val="75000"/>
                  </a:schemeClr>
                </a:solidFill>
              </a:defRPr>
            </a:lvl8pPr>
            <a:lvl9pPr marL="2742266"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3" y="1663700"/>
            <a:ext cx="8460149" cy="240194"/>
          </a:xfrm>
          <a:prstGeom prst="rect">
            <a:avLst/>
          </a:prstGeom>
        </p:spPr>
        <p:txBody>
          <a:bodyPr wrap="square" lIns="0" tIns="0" rIns="0" bIns="0" anchor="t">
            <a:spAutoFit/>
          </a:bodyPr>
          <a:lstStyle>
            <a:lvl1pPr algn="l">
              <a:defRPr sz="1951">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6"/>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spTree>
    <p:extLst>
      <p:ext uri="{BB962C8B-B14F-4D97-AF65-F5344CB8AC3E}">
        <p14:creationId xmlns:p14="http://schemas.microsoft.com/office/powerpoint/2010/main" val="2768725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_Burgundy">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Immagin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3942606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Slat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Picture 2" descr="G:\Office97\_GRAPHICS\hb@BDO\Library\09_Logos\BDO logo white.pn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6700" y="6269458"/>
            <a:ext cx="731700" cy="3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061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Plain">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68"/>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tx2"/>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GB" noProof="0" dirty="0"/>
              <a:t>CLICK TO EDIT MASTER SUBTITLE STYLE</a:t>
            </a:r>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tx2"/>
                </a:solidFill>
              </a:defRPr>
            </a:lvl1pPr>
          </a:lstStyle>
          <a:p>
            <a:r>
              <a:rPr lang="en-GB" noProof="0" dirty="0"/>
              <a:t>Click to edit Master title style</a:t>
            </a:r>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5949" y="6238875"/>
            <a:ext cx="872452" cy="336330"/>
          </a:xfrm>
          <a:prstGeom prst="rect">
            <a:avLst/>
          </a:prstGeom>
        </p:spPr>
      </p:pic>
    </p:spTree>
    <p:extLst>
      <p:ext uri="{BB962C8B-B14F-4D97-AF65-F5344CB8AC3E}">
        <p14:creationId xmlns:p14="http://schemas.microsoft.com/office/powerpoint/2010/main" val="1533087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2" y="752475"/>
            <a:ext cx="8464549" cy="240066"/>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2" y="1664464"/>
            <a:ext cx="8464549" cy="4172400"/>
          </a:xfrm>
          <a:prstGeom prst="rect">
            <a:avLst/>
          </a:prstGeom>
        </p:spPr>
        <p:txBody>
          <a:bodyPr lIns="0" tIns="0" rIns="0" bIns="0"/>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vl6pPr>
              <a:spcBef>
                <a:spcPts val="0"/>
              </a:spcBef>
              <a:spcAft>
                <a:spcPts val="450"/>
              </a:spcAft>
              <a:defRPr/>
            </a:lvl6pPr>
            <a:lvl7pPr>
              <a:spcBef>
                <a:spcPts val="0"/>
              </a:spcBef>
              <a:spcAft>
                <a:spcPts val="450"/>
              </a:spcAft>
              <a:defRPr/>
            </a:lvl7pPr>
            <a:lvl8pPr>
              <a:spcBef>
                <a:spcPts val="0"/>
              </a:spcBef>
              <a:spcAft>
                <a:spcPts val="450"/>
              </a:spcAft>
              <a:defRPr/>
            </a:lvl8pPr>
            <a:lvl9pPr>
              <a:spcBef>
                <a:spcPts val="0"/>
              </a:spcBef>
              <a:spcAft>
                <a:spcPts val="45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p:cNvSpPr>
            <a:spLocks noGrp="1"/>
          </p:cNvSpPr>
          <p:nvPr>
            <p:ph type="body" sz="quarter" idx="14" hasCustomPrompt="1"/>
          </p:nvPr>
        </p:nvSpPr>
        <p:spPr bwMode="gray">
          <a:xfrm>
            <a:off x="323852" y="1104346"/>
            <a:ext cx="8464549" cy="166199"/>
          </a:xfrm>
          <a:prstGeom prst="rect">
            <a:avLst/>
          </a:prstGeom>
        </p:spPr>
        <p:txBody>
          <a:bodyPr lIns="0" tIns="0" rIns="0" bIns="0">
            <a:spAutoFit/>
          </a:bodyPr>
          <a:lstStyle>
            <a:lvl1pPr algn="l">
              <a:lnSpc>
                <a:spcPct val="80000"/>
              </a:lnSpc>
              <a:spcBef>
                <a:spcPts val="0"/>
              </a:spcBef>
              <a:spcAft>
                <a:spcPts val="0"/>
              </a:spcAft>
              <a:defRPr sz="1350" b="0">
                <a:solidFill>
                  <a:schemeClr val="tx1"/>
                </a:solidFill>
              </a:defRPr>
            </a:lvl1pPr>
          </a:lstStyle>
          <a:p>
            <a:pPr lvl="0"/>
            <a:r>
              <a:rPr lang="en-US" dirty="0"/>
              <a:t>[SUBTITLE]</a:t>
            </a:r>
          </a:p>
        </p:txBody>
      </p:sp>
    </p:spTree>
    <p:extLst>
      <p:ext uri="{BB962C8B-B14F-4D97-AF65-F5344CB8AC3E}">
        <p14:creationId xmlns:p14="http://schemas.microsoft.com/office/powerpoint/2010/main" val="1989045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2" y="752475"/>
            <a:ext cx="8464549" cy="240066"/>
          </a:xfrm>
        </p:spPr>
        <p:txBody>
          <a:bodyPr/>
          <a:lstStyle>
            <a:lvl1pPr>
              <a:lnSpc>
                <a:spcPct val="80000"/>
              </a:lnSpc>
              <a:defRPr/>
            </a:lvl1pPr>
          </a:lstStyle>
          <a:p>
            <a:r>
              <a:rPr lang="en-US" noProof="0"/>
              <a:t>Click to edit Master title style</a:t>
            </a:r>
            <a:endParaRPr lang="en-GB" noProof="0" dirty="0"/>
          </a:p>
        </p:txBody>
      </p:sp>
      <p:sp>
        <p:nvSpPr>
          <p:cNvPr id="7" name="Text Placeholder 6"/>
          <p:cNvSpPr>
            <a:spLocks noGrp="1"/>
          </p:cNvSpPr>
          <p:nvPr>
            <p:ph type="body" sz="quarter" idx="13"/>
          </p:nvPr>
        </p:nvSpPr>
        <p:spPr bwMode="gray">
          <a:xfrm>
            <a:off x="323851" y="1664464"/>
            <a:ext cx="4104000" cy="4172400"/>
          </a:xfrm>
          <a:prstGeom prst="rect">
            <a:avLst/>
          </a:prstGeom>
        </p:spPr>
        <p:txBody>
          <a:bodyPr lIns="0" tIns="0" rIns="0" bIns="0"/>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vl6pPr>
              <a:spcBef>
                <a:spcPts val="0"/>
              </a:spcBef>
              <a:spcAft>
                <a:spcPts val="450"/>
              </a:spcAft>
              <a:defRPr/>
            </a:lvl6pPr>
            <a:lvl7pPr>
              <a:spcBef>
                <a:spcPts val="0"/>
              </a:spcBef>
              <a:spcAft>
                <a:spcPts val="450"/>
              </a:spcAft>
              <a:defRPr/>
            </a:lvl7pPr>
            <a:lvl8pPr>
              <a:spcBef>
                <a:spcPts val="0"/>
              </a:spcBef>
              <a:spcAft>
                <a:spcPts val="450"/>
              </a:spcAft>
              <a:defRPr/>
            </a:lvl8pPr>
            <a:lvl9pPr>
              <a:spcBef>
                <a:spcPts val="0"/>
              </a:spcBef>
              <a:spcAft>
                <a:spcPts val="45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p:cNvSpPr>
            <a:spLocks noGrp="1"/>
          </p:cNvSpPr>
          <p:nvPr>
            <p:ph type="body" sz="quarter" idx="14" hasCustomPrompt="1"/>
          </p:nvPr>
        </p:nvSpPr>
        <p:spPr bwMode="gray">
          <a:xfrm>
            <a:off x="323852" y="1104346"/>
            <a:ext cx="8464549" cy="166199"/>
          </a:xfrm>
          <a:prstGeom prst="rect">
            <a:avLst/>
          </a:prstGeom>
        </p:spPr>
        <p:txBody>
          <a:bodyPr lIns="0" tIns="0" rIns="0" bIns="0">
            <a:spAutoFit/>
          </a:bodyPr>
          <a:lstStyle>
            <a:lvl1pPr algn="l">
              <a:lnSpc>
                <a:spcPct val="80000"/>
              </a:lnSpc>
              <a:spcBef>
                <a:spcPts val="0"/>
              </a:spcBef>
              <a:spcAft>
                <a:spcPts val="0"/>
              </a:spcAft>
              <a:defRPr sz="1350" b="0">
                <a:solidFill>
                  <a:schemeClr val="tx1"/>
                </a:solidFill>
              </a:defRPr>
            </a:lvl1pPr>
          </a:lstStyle>
          <a:p>
            <a:pPr lvl="0"/>
            <a:r>
              <a:rPr lang="en-GB" noProof="0" dirty="0"/>
              <a:t>[SUBTITLE]</a:t>
            </a:r>
          </a:p>
        </p:txBody>
      </p:sp>
      <p:sp>
        <p:nvSpPr>
          <p:cNvPr id="4" name="Text Placeholder 3"/>
          <p:cNvSpPr>
            <a:spLocks noGrp="1"/>
          </p:cNvSpPr>
          <p:nvPr>
            <p:ph type="body" sz="quarter" idx="15"/>
          </p:nvPr>
        </p:nvSpPr>
        <p:spPr>
          <a:xfrm>
            <a:off x="4684400" y="1671638"/>
            <a:ext cx="4104000" cy="41656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181268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2" y="752475"/>
            <a:ext cx="8464549" cy="240066"/>
          </a:xfrm>
        </p:spPr>
        <p:txBody>
          <a:bodyPr/>
          <a:lstStyle>
            <a:lvl1pPr>
              <a:lnSpc>
                <a:spcPct val="80000"/>
              </a:lnSpc>
              <a:defRPr/>
            </a:lvl1pPr>
          </a:lstStyle>
          <a:p>
            <a:r>
              <a:rPr lang="en-US" noProof="0"/>
              <a:t>Click to edit Master title style</a:t>
            </a:r>
            <a:endParaRPr lang="en-GB" noProof="0" dirty="0"/>
          </a:p>
        </p:txBody>
      </p:sp>
      <p:sp>
        <p:nvSpPr>
          <p:cNvPr id="7" name="Text Placeholder 6"/>
          <p:cNvSpPr>
            <a:spLocks noGrp="1"/>
          </p:cNvSpPr>
          <p:nvPr>
            <p:ph type="body" sz="quarter" idx="13" hasCustomPrompt="1"/>
          </p:nvPr>
        </p:nvSpPr>
        <p:spPr bwMode="gray">
          <a:xfrm>
            <a:off x="323852" y="1664464"/>
            <a:ext cx="2633662" cy="4172400"/>
          </a:xfrm>
          <a:prstGeom prst="rect">
            <a:avLst/>
          </a:prstGeom>
        </p:spPr>
        <p:txBody>
          <a:bodyPr lIns="0" tIns="0" rIns="0" bIns="0"/>
          <a:lstStyle>
            <a:lvl1pPr>
              <a:lnSpc>
                <a:spcPct val="100000"/>
              </a:lnSpc>
              <a:spcBef>
                <a:spcPts val="0"/>
              </a:spcBef>
              <a:spcAft>
                <a:spcPts val="450"/>
              </a:spcAft>
              <a:defRPr sz="1200"/>
            </a:lvl1pPr>
            <a:lvl2pPr>
              <a:lnSpc>
                <a:spcPct val="100000"/>
              </a:lnSpc>
              <a:spcBef>
                <a:spcPts val="0"/>
              </a:spcBef>
              <a:spcAft>
                <a:spcPts val="450"/>
              </a:spcAft>
              <a:defRPr sz="1200"/>
            </a:lvl2pPr>
            <a:lvl3pPr>
              <a:lnSpc>
                <a:spcPct val="100000"/>
              </a:lnSpc>
              <a:spcBef>
                <a:spcPts val="0"/>
              </a:spcBef>
              <a:spcAft>
                <a:spcPts val="450"/>
              </a:spcAft>
              <a:defRPr sz="1200"/>
            </a:lvl3pPr>
            <a:lvl4pPr>
              <a:lnSpc>
                <a:spcPct val="100000"/>
              </a:lnSpc>
              <a:spcBef>
                <a:spcPts val="0"/>
              </a:spcBef>
              <a:spcAft>
                <a:spcPts val="450"/>
              </a:spcAft>
              <a:defRPr sz="1200"/>
            </a:lvl4pPr>
            <a:lvl5pPr>
              <a:lnSpc>
                <a:spcPct val="100000"/>
              </a:lnSpc>
              <a:spcBef>
                <a:spcPts val="0"/>
              </a:spcBef>
              <a:spcAft>
                <a:spcPts val="450"/>
              </a:spcAft>
              <a:defRPr sz="1200"/>
            </a:lvl5pPr>
            <a:lvl6pPr>
              <a:spcBef>
                <a:spcPts val="0"/>
              </a:spcBef>
              <a:spcAft>
                <a:spcPts val="450"/>
              </a:spcAft>
              <a:defRPr/>
            </a:lvl6pPr>
            <a:lvl7pPr>
              <a:spcBef>
                <a:spcPts val="0"/>
              </a:spcBef>
              <a:spcAft>
                <a:spcPts val="450"/>
              </a:spcAft>
              <a:defRPr/>
            </a:lvl7pPr>
            <a:lvl8pPr>
              <a:spcBef>
                <a:spcPts val="0"/>
              </a:spcBef>
              <a:spcAft>
                <a:spcPts val="450"/>
              </a:spcAft>
              <a:defRPr/>
            </a:lvl8pPr>
            <a:lvl9pPr>
              <a:spcBef>
                <a:spcPts val="0"/>
              </a:spcBef>
              <a:spcAft>
                <a:spcPts val="450"/>
              </a:spcAft>
              <a:defRPr/>
            </a:lvl9pPr>
          </a:lstStyle>
          <a:p>
            <a:pPr lvl="0"/>
            <a:r>
              <a:rPr lang="en-GB" noProof="0" dirty="0"/>
              <a:t>Click to edit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8"/>
          <p:cNvSpPr>
            <a:spLocks noGrp="1"/>
          </p:cNvSpPr>
          <p:nvPr>
            <p:ph type="body" sz="quarter" idx="14" hasCustomPrompt="1"/>
          </p:nvPr>
        </p:nvSpPr>
        <p:spPr bwMode="gray">
          <a:xfrm>
            <a:off x="323852" y="1104346"/>
            <a:ext cx="8464549" cy="166199"/>
          </a:xfrm>
          <a:prstGeom prst="rect">
            <a:avLst/>
          </a:prstGeom>
        </p:spPr>
        <p:txBody>
          <a:bodyPr lIns="0" tIns="0" rIns="0" bIns="0">
            <a:spAutoFit/>
          </a:bodyPr>
          <a:lstStyle>
            <a:lvl1pPr algn="l">
              <a:lnSpc>
                <a:spcPct val="80000"/>
              </a:lnSpc>
              <a:spcBef>
                <a:spcPts val="0"/>
              </a:spcBef>
              <a:spcAft>
                <a:spcPts val="0"/>
              </a:spcAft>
              <a:defRPr sz="1350" b="0">
                <a:solidFill>
                  <a:schemeClr val="tx1"/>
                </a:solidFill>
              </a:defRPr>
            </a:lvl1pPr>
          </a:lstStyle>
          <a:p>
            <a:pPr lvl="0"/>
            <a:r>
              <a:rPr lang="en-GB" noProof="0" dirty="0"/>
              <a:t>[SUBTITLE]</a:t>
            </a:r>
          </a:p>
        </p:txBody>
      </p:sp>
      <p:sp>
        <p:nvSpPr>
          <p:cNvPr id="4" name="Text Placeholder 3"/>
          <p:cNvSpPr>
            <a:spLocks noGrp="1"/>
          </p:cNvSpPr>
          <p:nvPr>
            <p:ph type="body" sz="quarter" idx="15" hasCustomPrompt="1"/>
          </p:nvPr>
        </p:nvSpPr>
        <p:spPr>
          <a:xfrm>
            <a:off x="3235326" y="1671638"/>
            <a:ext cx="2633663" cy="4165600"/>
          </a:xfrm>
        </p:spPr>
        <p:txBody>
          <a:bodyPr/>
          <a:lstStyle>
            <a:lvl1pPr>
              <a:defRPr sz="1200"/>
            </a:lvl1pPr>
            <a:lvl2pPr>
              <a:defRPr sz="1200"/>
            </a:lvl2pPr>
            <a:lvl3pPr>
              <a:defRPr sz="1200"/>
            </a:lvl3pPr>
            <a:lvl4pPr>
              <a:defRPr sz="1200"/>
            </a:lvl4pPr>
            <a:lvl5pPr>
              <a:defRPr sz="1200"/>
            </a:lvl5pPr>
          </a:lstStyle>
          <a:p>
            <a:pPr lvl="0"/>
            <a:r>
              <a:rPr lang="en-GB" noProof="0" dirty="0"/>
              <a:t>Click to edit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5"/>
          <p:cNvSpPr>
            <a:spLocks noGrp="1"/>
          </p:cNvSpPr>
          <p:nvPr>
            <p:ph type="body" sz="quarter" idx="16"/>
          </p:nvPr>
        </p:nvSpPr>
        <p:spPr>
          <a:xfrm>
            <a:off x="6157913" y="1671638"/>
            <a:ext cx="2630487" cy="4171950"/>
          </a:xfrm>
        </p:spPr>
        <p:txBody>
          <a:bodyPr/>
          <a:lstStyle>
            <a:lvl1pPr>
              <a:defRPr sz="1200"/>
            </a:lvl1pPr>
            <a:lvl2pPr>
              <a:defRPr sz="1200"/>
            </a:lvl2pPr>
            <a:lvl3pPr>
              <a:defRPr sz="1200"/>
            </a:lvl3pPr>
            <a:lvl4pPr>
              <a:defRPr sz="1200"/>
            </a:lvl4pPr>
            <a:lvl5pP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781781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2" y="752475"/>
            <a:ext cx="8464549" cy="240066"/>
          </a:xfrm>
        </p:spPr>
        <p:txBody>
          <a:bodyPr/>
          <a:lstStyle>
            <a:lvl1pPr>
              <a:lnSpc>
                <a:spcPct val="80000"/>
              </a:lnSpc>
              <a:defRPr/>
            </a:lvl1pPr>
          </a:lstStyle>
          <a:p>
            <a:r>
              <a:rPr lang="en-US" noProof="0"/>
              <a:t>Click to edit Master title style</a:t>
            </a:r>
            <a:endParaRPr lang="en-GB" noProof="0" dirty="0"/>
          </a:p>
        </p:txBody>
      </p:sp>
      <p:sp>
        <p:nvSpPr>
          <p:cNvPr id="9" name="Text Placeholder 8"/>
          <p:cNvSpPr>
            <a:spLocks noGrp="1"/>
          </p:cNvSpPr>
          <p:nvPr>
            <p:ph type="body" sz="quarter" idx="14" hasCustomPrompt="1"/>
          </p:nvPr>
        </p:nvSpPr>
        <p:spPr bwMode="gray">
          <a:xfrm>
            <a:off x="323852" y="1104346"/>
            <a:ext cx="8464549" cy="166199"/>
          </a:xfrm>
          <a:prstGeom prst="rect">
            <a:avLst/>
          </a:prstGeom>
        </p:spPr>
        <p:txBody>
          <a:bodyPr lIns="0" tIns="0" rIns="0" bIns="0">
            <a:spAutoFit/>
          </a:bodyPr>
          <a:lstStyle>
            <a:lvl1pPr algn="l">
              <a:lnSpc>
                <a:spcPct val="80000"/>
              </a:lnSpc>
              <a:spcBef>
                <a:spcPts val="0"/>
              </a:spcBef>
              <a:spcAft>
                <a:spcPts val="0"/>
              </a:spcAft>
              <a:defRPr sz="1350" b="0">
                <a:solidFill>
                  <a:schemeClr val="tx1"/>
                </a:solidFill>
              </a:defRPr>
            </a:lvl1pPr>
          </a:lstStyle>
          <a:p>
            <a:pPr lvl="0"/>
            <a:r>
              <a:rPr lang="en-GB" noProof="0" dirty="0"/>
              <a:t>[SUBTITLE]</a:t>
            </a:r>
          </a:p>
        </p:txBody>
      </p:sp>
    </p:spTree>
    <p:extLst>
      <p:ext uri="{BB962C8B-B14F-4D97-AF65-F5344CB8AC3E}">
        <p14:creationId xmlns:p14="http://schemas.microsoft.com/office/powerpoint/2010/main" val="3017076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068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DIVIDER_Ocean">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0" y="2057656"/>
            <a:ext cx="8460149" cy="207749"/>
          </a:xfrm>
          <a:prstGeom prst="rect">
            <a:avLst/>
          </a:prstGeom>
        </p:spPr>
        <p:txBody>
          <a:bodyPr wrap="square" lIns="0" tIns="0" rIns="0" bIns="0" anchor="t">
            <a:spAutoFit/>
          </a:bodyPr>
          <a:lstStyle>
            <a:lvl1pPr marL="0" indent="0" algn="l">
              <a:buNone/>
              <a:defRPr sz="1350" b="0">
                <a:solidFill>
                  <a:schemeClr val="bg1"/>
                </a:solidFill>
              </a:defRPr>
            </a:lvl1pPr>
            <a:lvl2pPr marL="342791" indent="0" algn="ctr">
              <a:buNone/>
              <a:defRPr>
                <a:solidFill>
                  <a:schemeClr val="tx1">
                    <a:tint val="75000"/>
                  </a:schemeClr>
                </a:solidFill>
              </a:defRPr>
            </a:lvl2pPr>
            <a:lvl3pPr marL="685584" indent="0" algn="ctr">
              <a:buNone/>
              <a:defRPr>
                <a:solidFill>
                  <a:schemeClr val="tx1">
                    <a:tint val="75000"/>
                  </a:schemeClr>
                </a:solidFill>
              </a:defRPr>
            </a:lvl3pPr>
            <a:lvl4pPr marL="1028376" indent="0" algn="ctr">
              <a:buNone/>
              <a:defRPr>
                <a:solidFill>
                  <a:schemeClr val="tx1">
                    <a:tint val="75000"/>
                  </a:schemeClr>
                </a:solidFill>
              </a:defRPr>
            </a:lvl4pPr>
            <a:lvl5pPr marL="1371167" indent="0" algn="ctr">
              <a:buNone/>
              <a:defRPr>
                <a:solidFill>
                  <a:schemeClr val="tx1">
                    <a:tint val="75000"/>
                  </a:schemeClr>
                </a:solidFill>
              </a:defRPr>
            </a:lvl5pPr>
            <a:lvl6pPr marL="1713959" indent="0" algn="ctr">
              <a:buNone/>
              <a:defRPr>
                <a:solidFill>
                  <a:schemeClr val="tx1">
                    <a:tint val="75000"/>
                  </a:schemeClr>
                </a:solidFill>
              </a:defRPr>
            </a:lvl6pPr>
            <a:lvl7pPr marL="2056751" indent="0" algn="ctr">
              <a:buNone/>
              <a:defRPr>
                <a:solidFill>
                  <a:schemeClr val="tx1">
                    <a:tint val="75000"/>
                  </a:schemeClr>
                </a:solidFill>
              </a:defRPr>
            </a:lvl7pPr>
            <a:lvl8pPr marL="2399543" indent="0" algn="ctr">
              <a:buNone/>
              <a:defRPr>
                <a:solidFill>
                  <a:schemeClr val="tx1">
                    <a:tint val="75000"/>
                  </a:schemeClr>
                </a:solidFill>
              </a:defRPr>
            </a:lvl8pPr>
            <a:lvl9pPr marL="2742335"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1" y="1663700"/>
            <a:ext cx="8460149" cy="240066"/>
          </a:xfrm>
          <a:prstGeom prst="rect">
            <a:avLst/>
          </a:prstGeom>
        </p:spPr>
        <p:txBody>
          <a:bodyPr wrap="square" lIns="0" tIns="0" rIns="0" bIns="0" anchor="t">
            <a:spAutoFit/>
          </a:bodyPr>
          <a:lstStyle>
            <a:lvl1pPr algn="l">
              <a:defRPr sz="1950">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2"/>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1" y="6266581"/>
            <a:ext cx="963681" cy="393930"/>
          </a:xfrm>
          <a:prstGeom prst="rect">
            <a:avLst/>
          </a:prstGeom>
        </p:spPr>
      </p:pic>
    </p:spTree>
    <p:extLst>
      <p:ext uri="{BB962C8B-B14F-4D97-AF65-F5344CB8AC3E}">
        <p14:creationId xmlns:p14="http://schemas.microsoft.com/office/powerpoint/2010/main" val="811000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10"/>
        <p:cNvGrpSpPr/>
        <p:nvPr/>
      </p:nvGrpSpPr>
      <p:grpSpPr>
        <a:xfrm>
          <a:off x="0" y="0"/>
          <a:ext cx="0" cy="0"/>
          <a:chOff x="0" y="0"/>
          <a:chExt cx="0" cy="0"/>
        </a:xfrm>
      </p:grpSpPr>
      <p:sp>
        <p:nvSpPr>
          <p:cNvPr id="11" name="Google Shape;11;p3"/>
          <p:cNvSpPr/>
          <p:nvPr/>
        </p:nvSpPr>
        <p:spPr>
          <a:xfrm>
            <a:off x="-2604" y="0"/>
            <a:ext cx="1584176" cy="6858000"/>
          </a:xfrm>
          <a:prstGeom prst="rect">
            <a:avLst/>
          </a:prstGeom>
          <a:solidFill>
            <a:srgbClr val="0084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82504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Gold ">
    <p:bg>
      <p:bgPr>
        <a:solidFill>
          <a:schemeClr val="accent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2" y="2057660"/>
            <a:ext cx="8460149" cy="207877"/>
          </a:xfrm>
          <a:prstGeom prst="rect">
            <a:avLst/>
          </a:prstGeom>
        </p:spPr>
        <p:txBody>
          <a:bodyPr wrap="square" lIns="0" tIns="0" rIns="0" bIns="0" anchor="t">
            <a:spAutoFit/>
          </a:bodyPr>
          <a:lstStyle>
            <a:lvl1pPr marL="0" indent="0" algn="l">
              <a:buNone/>
              <a:defRPr sz="1351" b="0">
                <a:solidFill>
                  <a:schemeClr val="bg1"/>
                </a:solidFill>
              </a:defRPr>
            </a:lvl1pPr>
            <a:lvl2pPr marL="342782" indent="0" algn="ctr">
              <a:buNone/>
              <a:defRPr>
                <a:solidFill>
                  <a:schemeClr val="tx1">
                    <a:tint val="75000"/>
                  </a:schemeClr>
                </a:solidFill>
              </a:defRPr>
            </a:lvl2pPr>
            <a:lvl3pPr marL="685567" indent="0" algn="ctr">
              <a:buNone/>
              <a:defRPr>
                <a:solidFill>
                  <a:schemeClr val="tx1">
                    <a:tint val="75000"/>
                  </a:schemeClr>
                </a:solidFill>
              </a:defRPr>
            </a:lvl3pPr>
            <a:lvl4pPr marL="1028350" indent="0" algn="ctr">
              <a:buNone/>
              <a:defRPr>
                <a:solidFill>
                  <a:schemeClr val="tx1">
                    <a:tint val="75000"/>
                  </a:schemeClr>
                </a:solidFill>
              </a:defRPr>
            </a:lvl4pPr>
            <a:lvl5pPr marL="1371132" indent="0" algn="ctr">
              <a:buNone/>
              <a:defRPr>
                <a:solidFill>
                  <a:schemeClr val="tx1">
                    <a:tint val="75000"/>
                  </a:schemeClr>
                </a:solidFill>
              </a:defRPr>
            </a:lvl5pPr>
            <a:lvl6pPr marL="1713916" indent="0" algn="ctr">
              <a:buNone/>
              <a:defRPr>
                <a:solidFill>
                  <a:schemeClr val="tx1">
                    <a:tint val="75000"/>
                  </a:schemeClr>
                </a:solidFill>
              </a:defRPr>
            </a:lvl6pPr>
            <a:lvl7pPr marL="2056699" indent="0" algn="ctr">
              <a:buNone/>
              <a:defRPr>
                <a:solidFill>
                  <a:schemeClr val="tx1">
                    <a:tint val="75000"/>
                  </a:schemeClr>
                </a:solidFill>
              </a:defRPr>
            </a:lvl7pPr>
            <a:lvl8pPr marL="2399483" indent="0" algn="ctr">
              <a:buNone/>
              <a:defRPr>
                <a:solidFill>
                  <a:schemeClr val="tx1">
                    <a:tint val="75000"/>
                  </a:schemeClr>
                </a:solidFill>
              </a:defRPr>
            </a:lvl8pPr>
            <a:lvl9pPr marL="2742266"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3" y="1663700"/>
            <a:ext cx="8460149" cy="240194"/>
          </a:xfrm>
          <a:prstGeom prst="rect">
            <a:avLst/>
          </a:prstGeom>
        </p:spPr>
        <p:txBody>
          <a:bodyPr wrap="square" lIns="0" tIns="0" rIns="0" bIns="0" anchor="t">
            <a:spAutoFit/>
          </a:bodyPr>
          <a:lstStyle>
            <a:lvl1pPr algn="l">
              <a:defRPr sz="1951">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6"/>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Picture 2" descr="G:\Office97\_GRAPHICS\hb@BDO\Library\09_Logos\BDO logo white.pn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6700" y="6269462"/>
            <a:ext cx="731700" cy="3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53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13"/>
        <p:cNvGrpSpPr/>
        <p:nvPr/>
      </p:nvGrpSpPr>
      <p:grpSpPr>
        <a:xfrm>
          <a:off x="0" y="0"/>
          <a:ext cx="0" cy="0"/>
          <a:chOff x="0" y="0"/>
          <a:chExt cx="0" cy="0"/>
        </a:xfrm>
      </p:grpSpPr>
      <p:sp>
        <p:nvSpPr>
          <p:cNvPr id="14" name="Google Shape;14;p4"/>
          <p:cNvSpPr/>
          <p:nvPr/>
        </p:nvSpPr>
        <p:spPr>
          <a:xfrm>
            <a:off x="-2604" y="0"/>
            <a:ext cx="1584176" cy="6858000"/>
          </a:xfrm>
          <a:prstGeom prst="rect">
            <a:avLst/>
          </a:prstGeom>
          <a:solidFill>
            <a:srgbClr val="0084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15" name="Google Shape;15;p4" descr="E:\002-KIMS BUSINESS\007-02-Fullslidesppt-Contents\20161228\02-edu\bulb-item2.png"/>
          <p:cNvPicPr preferRelativeResize="0"/>
          <p:nvPr/>
        </p:nvPicPr>
        <p:blipFill rotWithShape="1">
          <a:blip r:embed="rId2">
            <a:alphaModFix/>
          </a:blip>
          <a:srcRect/>
          <a:stretch/>
        </p:blipFill>
        <p:spPr>
          <a:xfrm>
            <a:off x="526241" y="1250975"/>
            <a:ext cx="2106116" cy="4687944"/>
          </a:xfrm>
          <a:prstGeom prst="rect">
            <a:avLst/>
          </a:prstGeom>
          <a:noFill/>
          <a:ln>
            <a:noFill/>
          </a:ln>
        </p:spPr>
      </p:pic>
      <p:pic>
        <p:nvPicPr>
          <p:cNvPr id="16" name="Google Shape;16;p4" descr="E:\002-KIMS BUSINESS\007-02-Fullslidesppt-Contents\20161228\02-edu\bulb-item.png"/>
          <p:cNvPicPr preferRelativeResize="0"/>
          <p:nvPr/>
        </p:nvPicPr>
        <p:blipFill rotWithShape="1">
          <a:blip r:embed="rId3">
            <a:alphaModFix/>
          </a:blip>
          <a:srcRect r="50000"/>
          <a:stretch/>
        </p:blipFill>
        <p:spPr>
          <a:xfrm>
            <a:off x="526241" y="1250975"/>
            <a:ext cx="1053058" cy="4687944"/>
          </a:xfrm>
          <a:prstGeom prst="rect">
            <a:avLst/>
          </a:prstGeom>
          <a:noFill/>
          <a:ln>
            <a:noFill/>
          </a:ln>
        </p:spPr>
      </p:pic>
    </p:spTree>
    <p:extLst>
      <p:ext uri="{BB962C8B-B14F-4D97-AF65-F5344CB8AC3E}">
        <p14:creationId xmlns:p14="http://schemas.microsoft.com/office/powerpoint/2010/main" val="3853255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4766C6-A337-465B-8BF4-E984FCCE3AE9}"/>
              </a:ext>
            </a:extLst>
          </p:cNvPr>
          <p:cNvSpPr>
            <a:spLocks noGrp="1"/>
          </p:cNvSpPr>
          <p:nvPr>
            <p:ph type="title"/>
          </p:nvPr>
        </p:nvSpPr>
        <p:spPr>
          <a:xfrm>
            <a:off x="628650" y="365125"/>
            <a:ext cx="7886700" cy="1325563"/>
          </a:xfrm>
          <a:prstGeom prst="rect">
            <a:avLst/>
          </a:prstGeom>
        </p:spPr>
        <p:txBody>
          <a:bodyPr/>
          <a:lstStyle/>
          <a:p>
            <a:r>
              <a:rPr lang="it-IT"/>
              <a:t>Fare clic per modificare lo stile del titolo dello schema</a:t>
            </a:r>
          </a:p>
        </p:txBody>
      </p:sp>
    </p:spTree>
    <p:extLst>
      <p:ext uri="{BB962C8B-B14F-4D97-AF65-F5344CB8AC3E}">
        <p14:creationId xmlns:p14="http://schemas.microsoft.com/office/powerpoint/2010/main" val="522422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17"/>
        <p:cNvGrpSpPr/>
        <p:nvPr/>
      </p:nvGrpSpPr>
      <p:grpSpPr>
        <a:xfrm>
          <a:off x="0" y="0"/>
          <a:ext cx="0" cy="0"/>
          <a:chOff x="0" y="0"/>
          <a:chExt cx="0" cy="0"/>
        </a:xfrm>
      </p:grpSpPr>
      <p:sp>
        <p:nvSpPr>
          <p:cNvPr id="18" name="Google Shape;18;p5"/>
          <p:cNvSpPr/>
          <p:nvPr/>
        </p:nvSpPr>
        <p:spPr>
          <a:xfrm>
            <a:off x="0" y="3429000"/>
            <a:ext cx="9144000" cy="3429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9" name="Google Shape;19;p5"/>
          <p:cNvSpPr/>
          <p:nvPr/>
        </p:nvSpPr>
        <p:spPr>
          <a:xfrm>
            <a:off x="2116108" y="1124744"/>
            <a:ext cx="4896544" cy="4608512"/>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0" name="Google Shape;20;p5"/>
          <p:cNvSpPr/>
          <p:nvPr/>
        </p:nvSpPr>
        <p:spPr>
          <a:xfrm>
            <a:off x="2116108" y="0"/>
            <a:ext cx="4896544" cy="260648"/>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1" name="Google Shape;21;p5"/>
          <p:cNvSpPr/>
          <p:nvPr/>
        </p:nvSpPr>
        <p:spPr>
          <a:xfrm>
            <a:off x="2116108" y="6597352"/>
            <a:ext cx="4896544" cy="260648"/>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22" name="Google Shape;22;p5" descr="E:\002-KIMS BUSINESS\007-02-Fullslidesppt-Contents\20161228\02-edu\bulb-item.png"/>
          <p:cNvPicPr preferRelativeResize="0"/>
          <p:nvPr/>
        </p:nvPicPr>
        <p:blipFill rotWithShape="1">
          <a:blip r:embed="rId2">
            <a:alphaModFix/>
          </a:blip>
          <a:srcRect/>
          <a:stretch/>
        </p:blipFill>
        <p:spPr>
          <a:xfrm flipH="1">
            <a:off x="4155985" y="1541767"/>
            <a:ext cx="816788" cy="2417069"/>
          </a:xfrm>
          <a:prstGeom prst="rect">
            <a:avLst/>
          </a:prstGeom>
          <a:noFill/>
          <a:ln>
            <a:noFill/>
          </a:ln>
        </p:spPr>
      </p:pic>
    </p:spTree>
    <p:extLst>
      <p:ext uri="{BB962C8B-B14F-4D97-AF65-F5344CB8AC3E}">
        <p14:creationId xmlns:p14="http://schemas.microsoft.com/office/powerpoint/2010/main" val="3063095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7"/>
        <p:cNvGrpSpPr/>
        <p:nvPr/>
      </p:nvGrpSpPr>
      <p:grpSpPr>
        <a:xfrm>
          <a:off x="0" y="0"/>
          <a:ext cx="0" cy="0"/>
          <a:chOff x="0" y="0"/>
          <a:chExt cx="0" cy="0"/>
        </a:xfrm>
      </p:grpSpPr>
      <p:sp>
        <p:nvSpPr>
          <p:cNvPr id="28" name="Google Shape;28;p7"/>
          <p:cNvSpPr/>
          <p:nvPr/>
        </p:nvSpPr>
        <p:spPr>
          <a:xfrm>
            <a:off x="0" y="6618000"/>
            <a:ext cx="9144000" cy="240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9" name="Google Shape;29;p7"/>
          <p:cNvSpPr/>
          <p:nvPr/>
        </p:nvSpPr>
        <p:spPr>
          <a:xfrm>
            <a:off x="0" y="0"/>
            <a:ext cx="9144000" cy="96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0" name="Google Shape;30;p7"/>
          <p:cNvSpPr txBox="1">
            <a:spLocks noGrp="1"/>
          </p:cNvSpPr>
          <p:nvPr>
            <p:ph type="title"/>
          </p:nvPr>
        </p:nvSpPr>
        <p:spPr>
          <a:xfrm>
            <a:off x="14325" y="191100"/>
            <a:ext cx="9144000" cy="802400"/>
          </a:xfrm>
          <a:prstGeom prst="rect">
            <a:avLst/>
          </a:prstGeom>
          <a:noFill/>
          <a:ln>
            <a:noFill/>
          </a:ln>
        </p:spPr>
        <p:txBody>
          <a:bodyPr spcFirstLastPara="1" wrap="square" lIns="91425" tIns="91425" rIns="91425" bIns="91425" anchor="ctr" anchorCtr="0"/>
          <a:lstStyle>
            <a:lvl1pPr lvl="0" algn="ctr">
              <a:spcBef>
                <a:spcPts val="0"/>
              </a:spcBef>
              <a:spcAft>
                <a:spcPts val="0"/>
              </a:spcAft>
              <a:buNone/>
              <a:defRPr sz="3600"/>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31" name="Google Shape;31;p7"/>
          <p:cNvSpPr txBox="1">
            <a:spLocks noGrp="1"/>
          </p:cNvSpPr>
          <p:nvPr>
            <p:ph type="subTitle" idx="1"/>
          </p:nvPr>
        </p:nvSpPr>
        <p:spPr>
          <a:xfrm>
            <a:off x="7175" y="984157"/>
            <a:ext cx="9108000" cy="372800"/>
          </a:xfrm>
          <a:prstGeom prst="rect">
            <a:avLst/>
          </a:prstGeom>
          <a:noFill/>
          <a:ln>
            <a:noFill/>
          </a:ln>
        </p:spPr>
        <p:txBody>
          <a:bodyPr spcFirstLastPara="1" wrap="square" lIns="91425" tIns="91425" rIns="91425" bIns="91425" anchor="ctr" anchorCtr="0"/>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Tree>
    <p:extLst>
      <p:ext uri="{BB962C8B-B14F-4D97-AF65-F5344CB8AC3E}">
        <p14:creationId xmlns:p14="http://schemas.microsoft.com/office/powerpoint/2010/main" val="850698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32"/>
        <p:cNvGrpSpPr/>
        <p:nvPr/>
      </p:nvGrpSpPr>
      <p:grpSpPr>
        <a:xfrm>
          <a:off x="0" y="0"/>
          <a:ext cx="0" cy="0"/>
          <a:chOff x="0" y="0"/>
          <a:chExt cx="0" cy="0"/>
        </a:xfrm>
      </p:grpSpPr>
      <p:sp>
        <p:nvSpPr>
          <p:cNvPr id="33" name="Google Shape;33;p8"/>
          <p:cNvSpPr/>
          <p:nvPr/>
        </p:nvSpPr>
        <p:spPr>
          <a:xfrm>
            <a:off x="143508" y="123479"/>
            <a:ext cx="8856984" cy="6611044"/>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4" name="Google Shape;34;p8"/>
          <p:cNvSpPr>
            <a:spLocks noGrp="1"/>
          </p:cNvSpPr>
          <p:nvPr>
            <p:ph type="pic" idx="2"/>
          </p:nvPr>
        </p:nvSpPr>
        <p:spPr>
          <a:xfrm>
            <a:off x="0" y="1797032"/>
            <a:ext cx="2160240" cy="2496064"/>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35" name="Google Shape;35;p8"/>
          <p:cNvSpPr>
            <a:spLocks noGrp="1"/>
          </p:cNvSpPr>
          <p:nvPr>
            <p:ph type="pic" idx="3"/>
          </p:nvPr>
        </p:nvSpPr>
        <p:spPr>
          <a:xfrm>
            <a:off x="2327920" y="1797032"/>
            <a:ext cx="2160240" cy="2496064"/>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36" name="Google Shape;36;p8"/>
          <p:cNvSpPr>
            <a:spLocks noGrp="1"/>
          </p:cNvSpPr>
          <p:nvPr>
            <p:ph type="pic" idx="4"/>
          </p:nvPr>
        </p:nvSpPr>
        <p:spPr>
          <a:xfrm>
            <a:off x="4655840" y="1797032"/>
            <a:ext cx="2160240" cy="2496064"/>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37" name="Google Shape;37;p8"/>
          <p:cNvSpPr>
            <a:spLocks noGrp="1"/>
          </p:cNvSpPr>
          <p:nvPr>
            <p:ph type="pic" idx="5"/>
          </p:nvPr>
        </p:nvSpPr>
        <p:spPr>
          <a:xfrm>
            <a:off x="6983760" y="1797032"/>
            <a:ext cx="2160240" cy="2496064"/>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38" name="Google Shape;38;p8"/>
          <p:cNvSpPr/>
          <p:nvPr/>
        </p:nvSpPr>
        <p:spPr>
          <a:xfrm>
            <a:off x="0" y="4293096"/>
            <a:ext cx="216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9" name="Google Shape;39;p8"/>
          <p:cNvSpPr/>
          <p:nvPr/>
        </p:nvSpPr>
        <p:spPr>
          <a:xfrm>
            <a:off x="2328000" y="4293096"/>
            <a:ext cx="216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0" name="Google Shape;40;p8"/>
          <p:cNvSpPr/>
          <p:nvPr/>
        </p:nvSpPr>
        <p:spPr>
          <a:xfrm>
            <a:off x="4656000" y="4293096"/>
            <a:ext cx="216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1" name="Google Shape;41;p8"/>
          <p:cNvSpPr/>
          <p:nvPr/>
        </p:nvSpPr>
        <p:spPr>
          <a:xfrm>
            <a:off x="6984000" y="4293096"/>
            <a:ext cx="216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2" name="Google Shape;42;p8"/>
          <p:cNvSpPr txBox="1">
            <a:spLocks noGrp="1"/>
          </p:cNvSpPr>
          <p:nvPr>
            <p:ph type="title"/>
          </p:nvPr>
        </p:nvSpPr>
        <p:spPr>
          <a:xfrm>
            <a:off x="14325" y="191100"/>
            <a:ext cx="9144000" cy="802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3600">
                <a:solidFill>
                  <a:schemeClr val="lt1"/>
                </a:solidFill>
              </a:defRPr>
            </a:lvl1pPr>
            <a:lvl2pPr lvl="1" algn="ctr" rtl="0">
              <a:spcBef>
                <a:spcPts val="0"/>
              </a:spcBef>
              <a:spcAft>
                <a:spcPts val="0"/>
              </a:spcAft>
              <a:buNone/>
              <a:defRPr>
                <a:solidFill>
                  <a:schemeClr val="lt1"/>
                </a:solidFill>
              </a:defRPr>
            </a:lvl2pPr>
            <a:lvl3pPr lvl="2" algn="ctr" rtl="0">
              <a:spcBef>
                <a:spcPts val="0"/>
              </a:spcBef>
              <a:spcAft>
                <a:spcPts val="0"/>
              </a:spcAft>
              <a:buNone/>
              <a:defRPr>
                <a:solidFill>
                  <a:schemeClr val="lt1"/>
                </a:solidFill>
              </a:defRPr>
            </a:lvl3pPr>
            <a:lvl4pPr lvl="3" algn="ctr" rtl="0">
              <a:spcBef>
                <a:spcPts val="0"/>
              </a:spcBef>
              <a:spcAft>
                <a:spcPts val="0"/>
              </a:spcAft>
              <a:buNone/>
              <a:defRPr>
                <a:solidFill>
                  <a:schemeClr val="lt1"/>
                </a:solidFill>
              </a:defRPr>
            </a:lvl4pPr>
            <a:lvl5pPr lvl="4" algn="ctr" rtl="0">
              <a:spcBef>
                <a:spcPts val="0"/>
              </a:spcBef>
              <a:spcAft>
                <a:spcPts val="0"/>
              </a:spcAft>
              <a:buNone/>
              <a:defRPr>
                <a:solidFill>
                  <a:schemeClr val="lt1"/>
                </a:solidFill>
              </a:defRPr>
            </a:lvl5pPr>
            <a:lvl6pPr lvl="5" algn="ctr" rtl="0">
              <a:spcBef>
                <a:spcPts val="0"/>
              </a:spcBef>
              <a:spcAft>
                <a:spcPts val="0"/>
              </a:spcAft>
              <a:buNone/>
              <a:defRPr>
                <a:solidFill>
                  <a:schemeClr val="lt1"/>
                </a:solidFill>
              </a:defRPr>
            </a:lvl6pPr>
            <a:lvl7pPr lvl="6" algn="ctr" rtl="0">
              <a:spcBef>
                <a:spcPts val="0"/>
              </a:spcBef>
              <a:spcAft>
                <a:spcPts val="0"/>
              </a:spcAft>
              <a:buNone/>
              <a:defRPr>
                <a:solidFill>
                  <a:schemeClr val="lt1"/>
                </a:solidFill>
              </a:defRPr>
            </a:lvl7pPr>
            <a:lvl8pPr lvl="7" algn="ctr" rtl="0">
              <a:spcBef>
                <a:spcPts val="0"/>
              </a:spcBef>
              <a:spcAft>
                <a:spcPts val="0"/>
              </a:spcAft>
              <a:buNone/>
              <a:defRPr>
                <a:solidFill>
                  <a:schemeClr val="lt1"/>
                </a:solidFill>
              </a:defRPr>
            </a:lvl8pPr>
            <a:lvl9pPr lvl="8" algn="ctr" rtl="0">
              <a:spcBef>
                <a:spcPts val="0"/>
              </a:spcBef>
              <a:spcAft>
                <a:spcPts val="0"/>
              </a:spcAft>
              <a:buNone/>
              <a:defRPr>
                <a:solidFill>
                  <a:schemeClr val="lt1"/>
                </a:solidFill>
              </a:defRPr>
            </a:lvl9pPr>
          </a:lstStyle>
          <a:p>
            <a:endParaRPr/>
          </a:p>
        </p:txBody>
      </p:sp>
      <p:sp>
        <p:nvSpPr>
          <p:cNvPr id="43" name="Google Shape;43;p8"/>
          <p:cNvSpPr txBox="1">
            <a:spLocks noGrp="1"/>
          </p:cNvSpPr>
          <p:nvPr>
            <p:ph type="subTitle" idx="1"/>
          </p:nvPr>
        </p:nvSpPr>
        <p:spPr>
          <a:xfrm>
            <a:off x="7175" y="984157"/>
            <a:ext cx="9108000" cy="372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defRPr>
            </a:lvl2pPr>
            <a:lvl3pPr lvl="2" algn="ctr" rtl="0">
              <a:spcBef>
                <a:spcPts val="0"/>
              </a:spcBef>
              <a:spcAft>
                <a:spcPts val="0"/>
              </a:spcAft>
              <a:buNone/>
              <a:defRPr>
                <a:solidFill>
                  <a:schemeClr val="lt1"/>
                </a:solidFill>
              </a:defRPr>
            </a:lvl3pPr>
            <a:lvl4pPr lvl="3" algn="ctr" rtl="0">
              <a:spcBef>
                <a:spcPts val="0"/>
              </a:spcBef>
              <a:spcAft>
                <a:spcPts val="0"/>
              </a:spcAft>
              <a:buNone/>
              <a:defRPr>
                <a:solidFill>
                  <a:schemeClr val="lt1"/>
                </a:solidFill>
              </a:defRPr>
            </a:lvl4pPr>
            <a:lvl5pPr lvl="4" algn="ctr" rtl="0">
              <a:spcBef>
                <a:spcPts val="0"/>
              </a:spcBef>
              <a:spcAft>
                <a:spcPts val="0"/>
              </a:spcAft>
              <a:buNone/>
              <a:defRPr>
                <a:solidFill>
                  <a:schemeClr val="lt1"/>
                </a:solidFill>
              </a:defRPr>
            </a:lvl5pPr>
            <a:lvl6pPr lvl="5" algn="ctr" rtl="0">
              <a:spcBef>
                <a:spcPts val="0"/>
              </a:spcBef>
              <a:spcAft>
                <a:spcPts val="0"/>
              </a:spcAft>
              <a:buNone/>
              <a:defRPr>
                <a:solidFill>
                  <a:schemeClr val="lt1"/>
                </a:solidFill>
              </a:defRPr>
            </a:lvl6pPr>
            <a:lvl7pPr lvl="6" algn="ctr" rtl="0">
              <a:spcBef>
                <a:spcPts val="0"/>
              </a:spcBef>
              <a:spcAft>
                <a:spcPts val="0"/>
              </a:spcAft>
              <a:buNone/>
              <a:defRPr>
                <a:solidFill>
                  <a:schemeClr val="lt1"/>
                </a:solidFill>
              </a:defRPr>
            </a:lvl7pPr>
            <a:lvl8pPr lvl="7" algn="ctr" rtl="0">
              <a:spcBef>
                <a:spcPts val="0"/>
              </a:spcBef>
              <a:spcAft>
                <a:spcPts val="0"/>
              </a:spcAft>
              <a:buNone/>
              <a:defRPr>
                <a:solidFill>
                  <a:schemeClr val="lt1"/>
                </a:solidFill>
              </a:defRPr>
            </a:lvl8pPr>
            <a:lvl9pPr lvl="8" algn="ctr" rtl="0">
              <a:spcBef>
                <a:spcPts val="0"/>
              </a:spcBef>
              <a:spcAft>
                <a:spcPts val="0"/>
              </a:spcAft>
              <a:buNone/>
              <a:defRPr>
                <a:solidFill>
                  <a:schemeClr val="lt1"/>
                </a:solidFill>
              </a:defRPr>
            </a:lvl9pPr>
          </a:lstStyle>
          <a:p>
            <a:endParaRPr/>
          </a:p>
        </p:txBody>
      </p:sp>
    </p:spTree>
    <p:extLst>
      <p:ext uri="{BB962C8B-B14F-4D97-AF65-F5344CB8AC3E}">
        <p14:creationId xmlns:p14="http://schemas.microsoft.com/office/powerpoint/2010/main" val="1358556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44"/>
        <p:cNvGrpSpPr/>
        <p:nvPr/>
      </p:nvGrpSpPr>
      <p:grpSpPr>
        <a:xfrm>
          <a:off x="0" y="0"/>
          <a:ext cx="0" cy="0"/>
          <a:chOff x="0" y="0"/>
          <a:chExt cx="0" cy="0"/>
        </a:xfrm>
      </p:grpSpPr>
      <p:sp>
        <p:nvSpPr>
          <p:cNvPr id="45" name="Google Shape;45;p9"/>
          <p:cNvSpPr/>
          <p:nvPr/>
        </p:nvSpPr>
        <p:spPr>
          <a:xfrm>
            <a:off x="0" y="548680"/>
            <a:ext cx="6444208" cy="576064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6" name="Google Shape;46;p9"/>
          <p:cNvSpPr>
            <a:spLocks noGrp="1"/>
          </p:cNvSpPr>
          <p:nvPr>
            <p:ph type="pic" idx="2"/>
          </p:nvPr>
        </p:nvSpPr>
        <p:spPr>
          <a:xfrm>
            <a:off x="135622" y="260650"/>
            <a:ext cx="1944216" cy="6336701"/>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47" name="Google Shape;47;p9"/>
          <p:cNvSpPr>
            <a:spLocks noGrp="1"/>
          </p:cNvSpPr>
          <p:nvPr>
            <p:ph type="pic" idx="3"/>
          </p:nvPr>
        </p:nvSpPr>
        <p:spPr>
          <a:xfrm>
            <a:off x="2223854" y="260650"/>
            <a:ext cx="1944216" cy="6336701"/>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48" name="Google Shape;48;p9"/>
          <p:cNvSpPr>
            <a:spLocks noGrp="1"/>
          </p:cNvSpPr>
          <p:nvPr>
            <p:ph type="pic" idx="4"/>
          </p:nvPr>
        </p:nvSpPr>
        <p:spPr>
          <a:xfrm>
            <a:off x="4312086" y="260650"/>
            <a:ext cx="1944216" cy="6336701"/>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291540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49"/>
        <p:cNvGrpSpPr/>
        <p:nvPr/>
      </p:nvGrpSpPr>
      <p:grpSpPr>
        <a:xfrm>
          <a:off x="0" y="0"/>
          <a:ext cx="0" cy="0"/>
          <a:chOff x="0" y="0"/>
          <a:chExt cx="0" cy="0"/>
        </a:xfrm>
      </p:grpSpPr>
      <p:sp>
        <p:nvSpPr>
          <p:cNvPr id="50" name="Google Shape;50;p10"/>
          <p:cNvSpPr/>
          <p:nvPr/>
        </p:nvSpPr>
        <p:spPr>
          <a:xfrm>
            <a:off x="0" y="3909485"/>
            <a:ext cx="9144000" cy="2948516"/>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51" name="Google Shape;51;p10" descr="D:\Fullppt\005-PNG이미지\노트북.png"/>
          <p:cNvPicPr preferRelativeResize="0"/>
          <p:nvPr/>
        </p:nvPicPr>
        <p:blipFill rotWithShape="1">
          <a:blip r:embed="rId2">
            <a:alphaModFix/>
          </a:blip>
          <a:srcRect/>
          <a:stretch/>
        </p:blipFill>
        <p:spPr>
          <a:xfrm>
            <a:off x="2555776" y="1508787"/>
            <a:ext cx="7230270" cy="4903243"/>
          </a:xfrm>
          <a:prstGeom prst="rect">
            <a:avLst/>
          </a:prstGeom>
          <a:noFill/>
          <a:ln>
            <a:noFill/>
          </a:ln>
        </p:spPr>
      </p:pic>
      <p:sp>
        <p:nvSpPr>
          <p:cNvPr id="52" name="Google Shape;52;p10"/>
          <p:cNvSpPr>
            <a:spLocks noGrp="1"/>
          </p:cNvSpPr>
          <p:nvPr>
            <p:ph type="pic" idx="2"/>
          </p:nvPr>
        </p:nvSpPr>
        <p:spPr>
          <a:xfrm>
            <a:off x="4513481" y="2168343"/>
            <a:ext cx="3465217" cy="3416807"/>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3" name="Google Shape;53;p10"/>
          <p:cNvSpPr/>
          <p:nvPr/>
        </p:nvSpPr>
        <p:spPr>
          <a:xfrm>
            <a:off x="467544" y="4485118"/>
            <a:ext cx="3024336" cy="1344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54" name="Google Shape;54;p10"/>
          <p:cNvSpPr txBox="1">
            <a:spLocks noGrp="1"/>
          </p:cNvSpPr>
          <p:nvPr>
            <p:ph type="title"/>
          </p:nvPr>
        </p:nvSpPr>
        <p:spPr>
          <a:xfrm>
            <a:off x="14325" y="191100"/>
            <a:ext cx="9144000" cy="802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36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5" name="Google Shape;55;p10"/>
          <p:cNvSpPr txBox="1">
            <a:spLocks noGrp="1"/>
          </p:cNvSpPr>
          <p:nvPr>
            <p:ph type="subTitle" idx="1"/>
          </p:nvPr>
        </p:nvSpPr>
        <p:spPr>
          <a:xfrm>
            <a:off x="7175" y="984157"/>
            <a:ext cx="9108000" cy="372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1777781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56"/>
        <p:cNvGrpSpPr/>
        <p:nvPr/>
      </p:nvGrpSpPr>
      <p:grpSpPr>
        <a:xfrm>
          <a:off x="0" y="0"/>
          <a:ext cx="0" cy="0"/>
          <a:chOff x="0" y="0"/>
          <a:chExt cx="0" cy="0"/>
        </a:xfrm>
      </p:grpSpPr>
      <p:sp>
        <p:nvSpPr>
          <p:cNvPr id="57" name="Google Shape;57;p11"/>
          <p:cNvSpPr>
            <a:spLocks noGrp="1"/>
          </p:cNvSpPr>
          <p:nvPr>
            <p:ph type="pic" idx="2"/>
          </p:nvPr>
        </p:nvSpPr>
        <p:spPr>
          <a:xfrm>
            <a:off x="0" y="-1"/>
            <a:ext cx="3059832" cy="6858001"/>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8" name="Google Shape;58;p11"/>
          <p:cNvSpPr>
            <a:spLocks noGrp="1"/>
          </p:cNvSpPr>
          <p:nvPr>
            <p:ph type="pic" idx="3"/>
          </p:nvPr>
        </p:nvSpPr>
        <p:spPr>
          <a:xfrm>
            <a:off x="3146470" y="1508787"/>
            <a:ext cx="3059832" cy="5349213"/>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4368327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59"/>
        <p:cNvGrpSpPr/>
        <p:nvPr/>
      </p:nvGrpSpPr>
      <p:grpSpPr>
        <a:xfrm>
          <a:off x="0" y="0"/>
          <a:ext cx="0" cy="0"/>
          <a:chOff x="0" y="0"/>
          <a:chExt cx="0" cy="0"/>
        </a:xfrm>
      </p:grpSpPr>
      <p:sp>
        <p:nvSpPr>
          <p:cNvPr id="60" name="Google Shape;60;p12"/>
          <p:cNvSpPr>
            <a:spLocks noGrp="1"/>
          </p:cNvSpPr>
          <p:nvPr>
            <p:ph type="pic" idx="2"/>
          </p:nvPr>
        </p:nvSpPr>
        <p:spPr>
          <a:xfrm>
            <a:off x="0" y="-1"/>
            <a:ext cx="3059832" cy="6858001"/>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61" name="Google Shape;61;p12"/>
          <p:cNvSpPr/>
          <p:nvPr/>
        </p:nvSpPr>
        <p:spPr>
          <a:xfrm>
            <a:off x="4860032" y="0"/>
            <a:ext cx="36000" cy="6858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62" name="Google Shape;62;p12"/>
          <p:cNvSpPr/>
          <p:nvPr/>
        </p:nvSpPr>
        <p:spPr>
          <a:xfrm>
            <a:off x="4896032" y="1749000"/>
            <a:ext cx="180000" cy="3360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877901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276176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Burgundy">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2" y="2057660"/>
            <a:ext cx="8460149" cy="207877"/>
          </a:xfrm>
          <a:prstGeom prst="rect">
            <a:avLst/>
          </a:prstGeom>
        </p:spPr>
        <p:txBody>
          <a:bodyPr wrap="square" lIns="0" tIns="0" rIns="0" bIns="0" anchor="t">
            <a:spAutoFit/>
          </a:bodyPr>
          <a:lstStyle>
            <a:lvl1pPr marL="0" indent="0" algn="l">
              <a:buNone/>
              <a:defRPr sz="1351" b="0">
                <a:solidFill>
                  <a:schemeClr val="bg1"/>
                </a:solidFill>
              </a:defRPr>
            </a:lvl1pPr>
            <a:lvl2pPr marL="342782" indent="0" algn="ctr">
              <a:buNone/>
              <a:defRPr>
                <a:solidFill>
                  <a:schemeClr val="tx1">
                    <a:tint val="75000"/>
                  </a:schemeClr>
                </a:solidFill>
              </a:defRPr>
            </a:lvl2pPr>
            <a:lvl3pPr marL="685567" indent="0" algn="ctr">
              <a:buNone/>
              <a:defRPr>
                <a:solidFill>
                  <a:schemeClr val="tx1">
                    <a:tint val="75000"/>
                  </a:schemeClr>
                </a:solidFill>
              </a:defRPr>
            </a:lvl3pPr>
            <a:lvl4pPr marL="1028350" indent="0" algn="ctr">
              <a:buNone/>
              <a:defRPr>
                <a:solidFill>
                  <a:schemeClr val="tx1">
                    <a:tint val="75000"/>
                  </a:schemeClr>
                </a:solidFill>
              </a:defRPr>
            </a:lvl4pPr>
            <a:lvl5pPr marL="1371132" indent="0" algn="ctr">
              <a:buNone/>
              <a:defRPr>
                <a:solidFill>
                  <a:schemeClr val="tx1">
                    <a:tint val="75000"/>
                  </a:schemeClr>
                </a:solidFill>
              </a:defRPr>
            </a:lvl5pPr>
            <a:lvl6pPr marL="1713916" indent="0" algn="ctr">
              <a:buNone/>
              <a:defRPr>
                <a:solidFill>
                  <a:schemeClr val="tx1">
                    <a:tint val="75000"/>
                  </a:schemeClr>
                </a:solidFill>
              </a:defRPr>
            </a:lvl6pPr>
            <a:lvl7pPr marL="2056699" indent="0" algn="ctr">
              <a:buNone/>
              <a:defRPr>
                <a:solidFill>
                  <a:schemeClr val="tx1">
                    <a:tint val="75000"/>
                  </a:schemeClr>
                </a:solidFill>
              </a:defRPr>
            </a:lvl7pPr>
            <a:lvl8pPr marL="2399483" indent="0" algn="ctr">
              <a:buNone/>
              <a:defRPr>
                <a:solidFill>
                  <a:schemeClr val="tx1">
                    <a:tint val="75000"/>
                  </a:schemeClr>
                </a:solidFill>
              </a:defRPr>
            </a:lvl8pPr>
            <a:lvl9pPr marL="2742266"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3" y="1663700"/>
            <a:ext cx="8460149" cy="240194"/>
          </a:xfrm>
          <a:prstGeom prst="rect">
            <a:avLst/>
          </a:prstGeom>
        </p:spPr>
        <p:txBody>
          <a:bodyPr wrap="square" lIns="0" tIns="0" rIns="0" bIns="0" anchor="t">
            <a:spAutoFit/>
          </a:bodyPr>
          <a:lstStyle>
            <a:lvl1pPr algn="l">
              <a:defRPr sz="1951">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6"/>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Immagin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71792" y="6266581"/>
            <a:ext cx="963681" cy="393930"/>
          </a:xfrm>
          <a:prstGeom prst="rect">
            <a:avLst/>
          </a:prstGeom>
        </p:spPr>
      </p:pic>
    </p:spTree>
    <p:extLst>
      <p:ext uri="{BB962C8B-B14F-4D97-AF65-F5344CB8AC3E}">
        <p14:creationId xmlns:p14="http://schemas.microsoft.com/office/powerpoint/2010/main" val="34830586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rgbClr val="32AEB8"/>
        </a:solidFill>
        <a:effectLst/>
      </p:bgPr>
    </p:bg>
    <p:spTree>
      <p:nvGrpSpPr>
        <p:cNvPr id="1" name="Shape 64"/>
        <p:cNvGrpSpPr/>
        <p:nvPr/>
      </p:nvGrpSpPr>
      <p:grpSpPr>
        <a:xfrm>
          <a:off x="0" y="0"/>
          <a:ext cx="0" cy="0"/>
          <a:chOff x="0" y="0"/>
          <a:chExt cx="0" cy="0"/>
        </a:xfrm>
      </p:grpSpPr>
      <p:sp>
        <p:nvSpPr>
          <p:cNvPr id="65" name="Google Shape;65;p14"/>
          <p:cNvSpPr>
            <a:spLocks noGrp="1"/>
          </p:cNvSpPr>
          <p:nvPr>
            <p:ph type="pic" idx="2"/>
          </p:nvPr>
        </p:nvSpPr>
        <p:spPr>
          <a:xfrm>
            <a:off x="0" y="-1"/>
            <a:ext cx="9144000" cy="41021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37265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66"/>
        <p:cNvGrpSpPr/>
        <p:nvPr/>
      </p:nvGrpSpPr>
      <p:grpSpPr>
        <a:xfrm>
          <a:off x="0" y="0"/>
          <a:ext cx="0" cy="0"/>
          <a:chOff x="0" y="0"/>
          <a:chExt cx="0" cy="0"/>
        </a:xfrm>
      </p:grpSpPr>
      <p:sp>
        <p:nvSpPr>
          <p:cNvPr id="67" name="Google Shape;67;p15"/>
          <p:cNvSpPr/>
          <p:nvPr/>
        </p:nvSpPr>
        <p:spPr>
          <a:xfrm>
            <a:off x="0" y="2346339"/>
            <a:ext cx="9144000" cy="2948516"/>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68" name="Google Shape;68;p15" descr="D:\Fullppt\PNG이미지\핸드폰2.png"/>
          <p:cNvPicPr preferRelativeResize="0"/>
          <p:nvPr/>
        </p:nvPicPr>
        <p:blipFill rotWithShape="1">
          <a:blip r:embed="rId2">
            <a:alphaModFix/>
          </a:blip>
          <a:srcRect/>
          <a:stretch/>
        </p:blipFill>
        <p:spPr>
          <a:xfrm>
            <a:off x="6023208" y="1389641"/>
            <a:ext cx="2869272" cy="4632841"/>
          </a:xfrm>
          <a:prstGeom prst="rect">
            <a:avLst/>
          </a:prstGeom>
          <a:noFill/>
          <a:ln>
            <a:noFill/>
          </a:ln>
        </p:spPr>
      </p:pic>
      <p:sp>
        <p:nvSpPr>
          <p:cNvPr id="69" name="Google Shape;69;p15"/>
          <p:cNvSpPr>
            <a:spLocks noGrp="1"/>
          </p:cNvSpPr>
          <p:nvPr>
            <p:ph type="pic" idx="2"/>
          </p:nvPr>
        </p:nvSpPr>
        <p:spPr>
          <a:xfrm>
            <a:off x="7380312" y="1566977"/>
            <a:ext cx="1008112" cy="3408139"/>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0" name="Google Shape;70;p15"/>
          <p:cNvSpPr>
            <a:spLocks noGrp="1"/>
          </p:cNvSpPr>
          <p:nvPr>
            <p:ph type="pic" idx="3"/>
          </p:nvPr>
        </p:nvSpPr>
        <p:spPr>
          <a:xfrm>
            <a:off x="5643269" y="1681512"/>
            <a:ext cx="1654766" cy="3408139"/>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1" name="Google Shape;71;p15"/>
          <p:cNvSpPr txBox="1">
            <a:spLocks noGrp="1"/>
          </p:cNvSpPr>
          <p:nvPr>
            <p:ph type="title"/>
          </p:nvPr>
        </p:nvSpPr>
        <p:spPr>
          <a:xfrm>
            <a:off x="14325" y="191100"/>
            <a:ext cx="9144000" cy="802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36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2" name="Google Shape;72;p15"/>
          <p:cNvSpPr txBox="1">
            <a:spLocks noGrp="1"/>
          </p:cNvSpPr>
          <p:nvPr>
            <p:ph type="subTitle" idx="1"/>
          </p:nvPr>
        </p:nvSpPr>
        <p:spPr>
          <a:xfrm>
            <a:off x="7175" y="984157"/>
            <a:ext cx="9108000" cy="372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23175584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73"/>
        <p:cNvGrpSpPr/>
        <p:nvPr/>
      </p:nvGrpSpPr>
      <p:grpSpPr>
        <a:xfrm>
          <a:off x="0" y="0"/>
          <a:ext cx="0" cy="0"/>
          <a:chOff x="0" y="0"/>
          <a:chExt cx="0" cy="0"/>
        </a:xfrm>
      </p:grpSpPr>
      <p:sp>
        <p:nvSpPr>
          <p:cNvPr id="74" name="Google Shape;74;p16"/>
          <p:cNvSpPr/>
          <p:nvPr/>
        </p:nvSpPr>
        <p:spPr>
          <a:xfrm>
            <a:off x="0" y="6618000"/>
            <a:ext cx="9144000" cy="240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5" name="Google Shape;75;p16"/>
          <p:cNvSpPr/>
          <p:nvPr/>
        </p:nvSpPr>
        <p:spPr>
          <a:xfrm>
            <a:off x="0" y="0"/>
            <a:ext cx="9144000" cy="96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6" name="Google Shape;76;p16"/>
          <p:cNvSpPr>
            <a:spLocks noGrp="1"/>
          </p:cNvSpPr>
          <p:nvPr>
            <p:ph type="pic" idx="2"/>
          </p:nvPr>
        </p:nvSpPr>
        <p:spPr>
          <a:xfrm>
            <a:off x="467544" y="452669"/>
            <a:ext cx="3312128" cy="3744096"/>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7" name="Google Shape;77;p16"/>
          <p:cNvSpPr>
            <a:spLocks noGrp="1"/>
          </p:cNvSpPr>
          <p:nvPr>
            <p:ph type="pic" idx="3"/>
          </p:nvPr>
        </p:nvSpPr>
        <p:spPr>
          <a:xfrm>
            <a:off x="3995936" y="452669"/>
            <a:ext cx="4680520" cy="1776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8" name="Google Shape;78;p16"/>
          <p:cNvSpPr>
            <a:spLocks noGrp="1"/>
          </p:cNvSpPr>
          <p:nvPr>
            <p:ph type="pic" idx="4"/>
          </p:nvPr>
        </p:nvSpPr>
        <p:spPr>
          <a:xfrm>
            <a:off x="3995936" y="2420765"/>
            <a:ext cx="1440000" cy="1776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9" name="Google Shape;79;p16"/>
          <p:cNvSpPr>
            <a:spLocks noGrp="1"/>
          </p:cNvSpPr>
          <p:nvPr>
            <p:ph type="pic" idx="5"/>
          </p:nvPr>
        </p:nvSpPr>
        <p:spPr>
          <a:xfrm>
            <a:off x="5616196" y="2420765"/>
            <a:ext cx="1440000" cy="1776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0" name="Google Shape;80;p16"/>
          <p:cNvSpPr>
            <a:spLocks noGrp="1"/>
          </p:cNvSpPr>
          <p:nvPr>
            <p:ph type="pic" idx="6"/>
          </p:nvPr>
        </p:nvSpPr>
        <p:spPr>
          <a:xfrm>
            <a:off x="7236456" y="2420765"/>
            <a:ext cx="1440000" cy="1776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1" name="Google Shape;81;p16"/>
          <p:cNvSpPr txBox="1">
            <a:spLocks noGrp="1"/>
          </p:cNvSpPr>
          <p:nvPr>
            <p:ph type="title"/>
          </p:nvPr>
        </p:nvSpPr>
        <p:spPr>
          <a:xfrm>
            <a:off x="436795" y="4356700"/>
            <a:ext cx="8721600" cy="802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3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2" name="Google Shape;82;p16"/>
          <p:cNvSpPr txBox="1">
            <a:spLocks noGrp="1"/>
          </p:cNvSpPr>
          <p:nvPr>
            <p:ph type="subTitle" idx="1"/>
          </p:nvPr>
        </p:nvSpPr>
        <p:spPr>
          <a:xfrm>
            <a:off x="429975" y="5149765"/>
            <a:ext cx="8687400" cy="3728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2261943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rgbClr val="32AEB8"/>
        </a:solidFill>
        <a:effectLst/>
      </p:bgPr>
    </p:bg>
    <p:spTree>
      <p:nvGrpSpPr>
        <p:cNvPr id="1" name="Shape 83"/>
        <p:cNvGrpSpPr/>
        <p:nvPr/>
      </p:nvGrpSpPr>
      <p:grpSpPr>
        <a:xfrm>
          <a:off x="0" y="0"/>
          <a:ext cx="0" cy="0"/>
          <a:chOff x="0" y="0"/>
          <a:chExt cx="0" cy="0"/>
        </a:xfrm>
      </p:grpSpPr>
      <p:sp>
        <p:nvSpPr>
          <p:cNvPr id="84" name="Google Shape;84;p17"/>
          <p:cNvSpPr>
            <a:spLocks noGrp="1"/>
          </p:cNvSpPr>
          <p:nvPr>
            <p:ph type="pic" idx="2"/>
          </p:nvPr>
        </p:nvSpPr>
        <p:spPr>
          <a:xfrm>
            <a:off x="6444208" y="356659"/>
            <a:ext cx="2160000" cy="2880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5" name="Google Shape;85;p17"/>
          <p:cNvSpPr>
            <a:spLocks noGrp="1"/>
          </p:cNvSpPr>
          <p:nvPr>
            <p:ph type="pic" idx="3"/>
          </p:nvPr>
        </p:nvSpPr>
        <p:spPr>
          <a:xfrm>
            <a:off x="6444208" y="3621021"/>
            <a:ext cx="2160000" cy="2880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6" name="Google Shape;86;p17"/>
          <p:cNvSpPr>
            <a:spLocks noGrp="1"/>
          </p:cNvSpPr>
          <p:nvPr>
            <p:ph type="pic" idx="4"/>
          </p:nvPr>
        </p:nvSpPr>
        <p:spPr>
          <a:xfrm>
            <a:off x="3986213" y="356659"/>
            <a:ext cx="2160000" cy="2880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7" name="Google Shape;87;p17"/>
          <p:cNvSpPr>
            <a:spLocks noGrp="1"/>
          </p:cNvSpPr>
          <p:nvPr>
            <p:ph type="pic" idx="5"/>
          </p:nvPr>
        </p:nvSpPr>
        <p:spPr>
          <a:xfrm>
            <a:off x="3986213" y="3621021"/>
            <a:ext cx="2160000" cy="2880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213680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88"/>
        <p:cNvGrpSpPr/>
        <p:nvPr/>
      </p:nvGrpSpPr>
      <p:grpSpPr>
        <a:xfrm>
          <a:off x="0" y="0"/>
          <a:ext cx="0" cy="0"/>
          <a:chOff x="0" y="0"/>
          <a:chExt cx="0" cy="0"/>
        </a:xfrm>
      </p:grpSpPr>
      <p:sp>
        <p:nvSpPr>
          <p:cNvPr id="89" name="Google Shape;89;p18"/>
          <p:cNvSpPr/>
          <p:nvPr/>
        </p:nvSpPr>
        <p:spPr>
          <a:xfrm>
            <a:off x="3311860" y="983523"/>
            <a:ext cx="2520280" cy="3360373"/>
          </a:xfrm>
          <a:prstGeom prst="ellipse">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90" name="Google Shape;90;p18" descr="E:\002-KIMS BUSINESS\007-02-Fullslidesppt-Contents\20161228\02-edu\bulb-item.png"/>
          <p:cNvPicPr preferRelativeResize="0"/>
          <p:nvPr/>
        </p:nvPicPr>
        <p:blipFill rotWithShape="1">
          <a:blip r:embed="rId2">
            <a:alphaModFix/>
          </a:blip>
          <a:srcRect/>
          <a:stretch/>
        </p:blipFill>
        <p:spPr>
          <a:xfrm>
            <a:off x="4162351" y="1518948"/>
            <a:ext cx="819298" cy="2424491"/>
          </a:xfrm>
          <a:prstGeom prst="rect">
            <a:avLst/>
          </a:prstGeom>
          <a:noFill/>
          <a:ln>
            <a:noFill/>
          </a:ln>
        </p:spPr>
      </p:pic>
      <p:sp>
        <p:nvSpPr>
          <p:cNvPr id="91" name="Google Shape;91;p18"/>
          <p:cNvSpPr txBox="1">
            <a:spLocks noGrp="1"/>
          </p:cNvSpPr>
          <p:nvPr>
            <p:ph type="title"/>
          </p:nvPr>
        </p:nvSpPr>
        <p:spPr>
          <a:xfrm>
            <a:off x="3575" y="4806067"/>
            <a:ext cx="9144000" cy="802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36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2" name="Google Shape;92;p18"/>
          <p:cNvSpPr txBox="1">
            <a:spLocks noGrp="1"/>
          </p:cNvSpPr>
          <p:nvPr>
            <p:ph type="subTitle" idx="1"/>
          </p:nvPr>
        </p:nvSpPr>
        <p:spPr>
          <a:xfrm>
            <a:off x="-3575" y="5599124"/>
            <a:ext cx="9108000" cy="372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11826527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3"/>
        <p:cNvGrpSpPr/>
        <p:nvPr/>
      </p:nvGrpSpPr>
      <p:grpSpPr>
        <a:xfrm>
          <a:off x="0" y="0"/>
          <a:ext cx="0" cy="0"/>
          <a:chOff x="0" y="0"/>
          <a:chExt cx="0" cy="0"/>
        </a:xfrm>
      </p:grpSpPr>
      <p:sp>
        <p:nvSpPr>
          <p:cNvPr id="94" name="Google Shape;94;p19"/>
          <p:cNvSpPr/>
          <p:nvPr/>
        </p:nvSpPr>
        <p:spPr>
          <a:xfrm>
            <a:off x="354008" y="1508786"/>
            <a:ext cx="2849840" cy="4865561"/>
          </a:xfrm>
          <a:prstGeom prst="roundRect">
            <a:avLst>
              <a:gd name="adj" fmla="val 3968"/>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5" name="Google Shape;95;p19"/>
          <p:cNvSpPr txBox="1"/>
          <p:nvPr/>
        </p:nvSpPr>
        <p:spPr>
          <a:xfrm>
            <a:off x="755576" y="1902838"/>
            <a:ext cx="2232248" cy="5974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lt1"/>
                </a:solidFill>
                <a:latin typeface="Arial"/>
                <a:ea typeface="Arial"/>
                <a:cs typeface="Arial"/>
                <a:sym typeface="Arial"/>
              </a:rPr>
              <a:t>You can Resize without losing quality</a:t>
            </a:r>
            <a:endParaRPr sz="1200" b="1" dirty="0">
              <a:solidFill>
                <a:schemeClr val="lt1"/>
              </a:solidFill>
              <a:latin typeface="Arial"/>
              <a:ea typeface="Arial"/>
              <a:cs typeface="Arial"/>
              <a:sym typeface="Arial"/>
            </a:endParaRPr>
          </a:p>
        </p:txBody>
      </p:sp>
      <p:sp>
        <p:nvSpPr>
          <p:cNvPr id="96" name="Google Shape;96;p19"/>
          <p:cNvSpPr txBox="1"/>
          <p:nvPr/>
        </p:nvSpPr>
        <p:spPr>
          <a:xfrm>
            <a:off x="755576" y="2585834"/>
            <a:ext cx="2232248" cy="5974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lt1"/>
                </a:solidFill>
                <a:latin typeface="Arial"/>
                <a:ea typeface="Arial"/>
                <a:cs typeface="Arial"/>
                <a:sym typeface="Arial"/>
              </a:rPr>
              <a:t>You can Change Fill Color &amp;</a:t>
            </a:r>
            <a:endParaRPr sz="1800" dirty="0"/>
          </a:p>
          <a:p>
            <a:pPr marL="0" marR="0" lvl="0" indent="0" algn="l" rtl="0">
              <a:spcBef>
                <a:spcPts val="0"/>
              </a:spcBef>
              <a:spcAft>
                <a:spcPts val="0"/>
              </a:spcAft>
              <a:buNone/>
            </a:pPr>
            <a:r>
              <a:rPr lang="en" sz="1200" b="1">
                <a:solidFill>
                  <a:schemeClr val="lt1"/>
                </a:solidFill>
                <a:latin typeface="Arial"/>
                <a:ea typeface="Arial"/>
                <a:cs typeface="Arial"/>
                <a:sym typeface="Arial"/>
              </a:rPr>
              <a:t>Line Color</a:t>
            </a:r>
            <a:endParaRPr sz="1200" b="1" dirty="0">
              <a:solidFill>
                <a:schemeClr val="lt1"/>
              </a:solidFill>
              <a:latin typeface="Arial"/>
              <a:ea typeface="Arial"/>
              <a:cs typeface="Arial"/>
              <a:sym typeface="Arial"/>
            </a:endParaRPr>
          </a:p>
        </p:txBody>
      </p:sp>
      <p:sp>
        <p:nvSpPr>
          <p:cNvPr id="97" name="Google Shape;97;p19"/>
          <p:cNvSpPr/>
          <p:nvPr/>
        </p:nvSpPr>
        <p:spPr>
          <a:xfrm>
            <a:off x="531932" y="1796667"/>
            <a:ext cx="108520" cy="4320631"/>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8" name="Google Shape;98;p19"/>
          <p:cNvSpPr/>
          <p:nvPr/>
        </p:nvSpPr>
        <p:spPr>
          <a:xfrm rot="5400000">
            <a:off x="2508921" y="1734657"/>
            <a:ext cx="669775"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nvGrpSpPr>
          <p:cNvPr id="99" name="Google Shape;99;p19"/>
          <p:cNvGrpSpPr/>
          <p:nvPr/>
        </p:nvGrpSpPr>
        <p:grpSpPr>
          <a:xfrm>
            <a:off x="755726" y="4083391"/>
            <a:ext cx="1872059" cy="2101644"/>
            <a:chOff x="102157" y="1419622"/>
            <a:chExt cx="1872059" cy="1576233"/>
          </a:xfrm>
        </p:grpSpPr>
        <p:sp>
          <p:nvSpPr>
            <p:cNvPr id="100" name="Google Shape;100;p19"/>
            <p:cNvSpPr txBox="1"/>
            <p:nvPr/>
          </p:nvSpPr>
          <p:spPr>
            <a:xfrm>
              <a:off x="127596" y="2749634"/>
              <a:ext cx="184662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a:solidFill>
                    <a:schemeClr val="lt1"/>
                  </a:solidFill>
                  <a:latin typeface="Arial"/>
                  <a:ea typeface="Arial"/>
                  <a:cs typeface="Arial"/>
                  <a:sym typeface="Arial"/>
                </a:rPr>
                <a:t>www.googleslidesppt.com</a:t>
              </a:r>
              <a:endParaRPr sz="1000" dirty="0">
                <a:solidFill>
                  <a:schemeClr val="lt1"/>
                </a:solidFill>
                <a:latin typeface="Arial"/>
                <a:ea typeface="Arial"/>
                <a:cs typeface="Arial"/>
                <a:sym typeface="Arial"/>
              </a:endParaRPr>
            </a:p>
          </p:txBody>
        </p:sp>
        <p:sp>
          <p:nvSpPr>
            <p:cNvPr id="101" name="Google Shape;101;p19"/>
            <p:cNvSpPr txBox="1"/>
            <p:nvPr/>
          </p:nvSpPr>
          <p:spPr>
            <a:xfrm>
              <a:off x="102157" y="1419622"/>
              <a:ext cx="1827644"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a:solidFill>
                    <a:schemeClr val="lt1"/>
                  </a:solidFill>
                  <a:latin typeface="Arial"/>
                  <a:ea typeface="Arial"/>
                  <a:cs typeface="Arial"/>
                  <a:sym typeface="Arial"/>
                </a:rPr>
                <a:t>Google</a:t>
              </a:r>
              <a:endParaRPr sz="1800" dirty="0"/>
            </a:p>
            <a:p>
              <a:pPr marL="0" marR="0" lvl="0" indent="0" algn="l" rtl="0">
                <a:spcBef>
                  <a:spcPts val="0"/>
                </a:spcBef>
                <a:spcAft>
                  <a:spcPts val="0"/>
                </a:spcAft>
                <a:buNone/>
              </a:pPr>
              <a:r>
                <a:rPr lang="en" sz="2800" b="1">
                  <a:solidFill>
                    <a:schemeClr val="lt1"/>
                  </a:solidFill>
                  <a:latin typeface="Arial"/>
                  <a:ea typeface="Arial"/>
                  <a:cs typeface="Arial"/>
                  <a:sym typeface="Arial"/>
                </a:rPr>
                <a:t>Slides</a:t>
              </a:r>
              <a:endParaRPr sz="1800" dirty="0"/>
            </a:p>
            <a:p>
              <a:pPr marL="0" marR="0" lvl="0" indent="0" algn="l" rtl="0">
                <a:spcBef>
                  <a:spcPts val="0"/>
                </a:spcBef>
                <a:spcAft>
                  <a:spcPts val="0"/>
                </a:spcAft>
                <a:buNone/>
              </a:pPr>
              <a:r>
                <a:rPr lang="en" sz="2800" b="1">
                  <a:solidFill>
                    <a:schemeClr val="lt1"/>
                  </a:solidFill>
                  <a:latin typeface="Arial"/>
                  <a:ea typeface="Arial"/>
                  <a:cs typeface="Arial"/>
                  <a:sym typeface="Arial"/>
                </a:rPr>
                <a:t>PPT</a:t>
              </a:r>
              <a:endParaRPr sz="2800" b="1"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8116437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lor Code Layout">
  <p:cSld name="Color Code Layout">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14325" y="191100"/>
            <a:ext cx="9144000" cy="802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36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39076001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4766C6-A337-465B-8BF4-E984FCCE3AE9}"/>
              </a:ext>
            </a:extLst>
          </p:cNvPr>
          <p:cNvSpPr>
            <a:spLocks noGrp="1"/>
          </p:cNvSpPr>
          <p:nvPr>
            <p:ph type="title"/>
          </p:nvPr>
        </p:nvSpPr>
        <p:spPr>
          <a:xfrm>
            <a:off x="628650" y="365125"/>
            <a:ext cx="7886700" cy="1325563"/>
          </a:xfrm>
          <a:prstGeom prst="rect">
            <a:avLst/>
          </a:prstGeom>
        </p:spPr>
        <p:txBody>
          <a:bodyPr/>
          <a:lstStyle/>
          <a:p>
            <a:r>
              <a:rPr lang="it-IT"/>
              <a:t>Fare clic per modificare lo stile del titolo dello schema</a:t>
            </a:r>
          </a:p>
        </p:txBody>
      </p:sp>
    </p:spTree>
    <p:extLst>
      <p:ext uri="{BB962C8B-B14F-4D97-AF65-F5344CB8AC3E}">
        <p14:creationId xmlns:p14="http://schemas.microsoft.com/office/powerpoint/2010/main" val="16392928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17"/>
        <p:cNvGrpSpPr/>
        <p:nvPr/>
      </p:nvGrpSpPr>
      <p:grpSpPr>
        <a:xfrm>
          <a:off x="0" y="0"/>
          <a:ext cx="0" cy="0"/>
          <a:chOff x="0" y="0"/>
          <a:chExt cx="0" cy="0"/>
        </a:xfrm>
      </p:grpSpPr>
      <p:sp>
        <p:nvSpPr>
          <p:cNvPr id="18" name="Google Shape;18;p5"/>
          <p:cNvSpPr/>
          <p:nvPr/>
        </p:nvSpPr>
        <p:spPr>
          <a:xfrm>
            <a:off x="0" y="3429000"/>
            <a:ext cx="9144000" cy="3429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9" name="Google Shape;19;p5"/>
          <p:cNvSpPr/>
          <p:nvPr/>
        </p:nvSpPr>
        <p:spPr>
          <a:xfrm>
            <a:off x="2116108" y="1124744"/>
            <a:ext cx="4896544" cy="4608512"/>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0" name="Google Shape;20;p5"/>
          <p:cNvSpPr/>
          <p:nvPr/>
        </p:nvSpPr>
        <p:spPr>
          <a:xfrm>
            <a:off x="2116108" y="0"/>
            <a:ext cx="4896544" cy="260648"/>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1" name="Google Shape;21;p5"/>
          <p:cNvSpPr/>
          <p:nvPr/>
        </p:nvSpPr>
        <p:spPr>
          <a:xfrm>
            <a:off x="2116108" y="6597352"/>
            <a:ext cx="4896544" cy="260648"/>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22" name="Google Shape;22;p5" descr="E:\002-KIMS BUSINESS\007-02-Fullslidesppt-Contents\20161228\02-edu\bulb-item.png"/>
          <p:cNvPicPr preferRelativeResize="0"/>
          <p:nvPr/>
        </p:nvPicPr>
        <p:blipFill rotWithShape="1">
          <a:blip r:embed="rId2">
            <a:alphaModFix/>
          </a:blip>
          <a:srcRect/>
          <a:stretch/>
        </p:blipFill>
        <p:spPr>
          <a:xfrm flipH="1">
            <a:off x="4155985" y="1541767"/>
            <a:ext cx="816788" cy="2417069"/>
          </a:xfrm>
          <a:prstGeom prst="rect">
            <a:avLst/>
          </a:prstGeom>
          <a:noFill/>
          <a:ln>
            <a:noFill/>
          </a:ln>
        </p:spPr>
      </p:pic>
    </p:spTree>
    <p:extLst>
      <p:ext uri="{BB962C8B-B14F-4D97-AF65-F5344CB8AC3E}">
        <p14:creationId xmlns:p14="http://schemas.microsoft.com/office/powerpoint/2010/main" val="460350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23"/>
        <p:cNvGrpSpPr/>
        <p:nvPr/>
      </p:nvGrpSpPr>
      <p:grpSpPr>
        <a:xfrm>
          <a:off x="0" y="0"/>
          <a:ext cx="0" cy="0"/>
          <a:chOff x="0" y="0"/>
          <a:chExt cx="0" cy="0"/>
        </a:xfrm>
      </p:grpSpPr>
      <p:sp>
        <p:nvSpPr>
          <p:cNvPr id="24" name="Google Shape;24;p6"/>
          <p:cNvSpPr/>
          <p:nvPr/>
        </p:nvSpPr>
        <p:spPr>
          <a:xfrm>
            <a:off x="0" y="4533123"/>
            <a:ext cx="9144000" cy="2324877"/>
          </a:xfrm>
          <a:prstGeom prst="rect">
            <a:avLst/>
          </a:prstGeom>
          <a:solidFill>
            <a:srgbClr val="0084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5" name="Google Shape;25;p6"/>
          <p:cNvSpPr/>
          <p:nvPr/>
        </p:nvSpPr>
        <p:spPr>
          <a:xfrm>
            <a:off x="4043561" y="3813043"/>
            <a:ext cx="1080120" cy="1440160"/>
          </a:xfrm>
          <a:prstGeom prst="ellipse">
            <a:avLst/>
          </a:prstGeom>
          <a:solidFill>
            <a:srgbClr val="008482"/>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26" name="Google Shape;26;p6" descr="E:\002-KIMS BUSINESS\007-02-Fullslidesppt-Contents\20161228\02-edu\bulb-item.png"/>
          <p:cNvPicPr preferRelativeResize="0"/>
          <p:nvPr/>
        </p:nvPicPr>
        <p:blipFill rotWithShape="1">
          <a:blip r:embed="rId2">
            <a:alphaModFix/>
          </a:blip>
          <a:srcRect/>
          <a:stretch/>
        </p:blipFill>
        <p:spPr>
          <a:xfrm>
            <a:off x="4321684" y="4013590"/>
            <a:ext cx="523875" cy="1039068"/>
          </a:xfrm>
          <a:prstGeom prst="rect">
            <a:avLst/>
          </a:prstGeom>
          <a:noFill/>
          <a:ln>
            <a:noFill/>
          </a:ln>
        </p:spPr>
      </p:pic>
    </p:spTree>
    <p:extLst>
      <p:ext uri="{BB962C8B-B14F-4D97-AF65-F5344CB8AC3E}">
        <p14:creationId xmlns:p14="http://schemas.microsoft.com/office/powerpoint/2010/main" val="135528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Slate">
    <p:bg>
      <p:bgPr>
        <a:solidFill>
          <a:schemeClr val="accent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23852" y="2057660"/>
            <a:ext cx="8460149" cy="207877"/>
          </a:xfrm>
          <a:prstGeom prst="rect">
            <a:avLst/>
          </a:prstGeom>
        </p:spPr>
        <p:txBody>
          <a:bodyPr wrap="square" lIns="0" tIns="0" rIns="0" bIns="0" anchor="t">
            <a:spAutoFit/>
          </a:bodyPr>
          <a:lstStyle>
            <a:lvl1pPr marL="0" indent="0" algn="l">
              <a:buNone/>
              <a:defRPr sz="1351" b="0">
                <a:solidFill>
                  <a:schemeClr val="bg1"/>
                </a:solidFill>
              </a:defRPr>
            </a:lvl1pPr>
            <a:lvl2pPr marL="342782" indent="0" algn="ctr">
              <a:buNone/>
              <a:defRPr>
                <a:solidFill>
                  <a:schemeClr val="tx1">
                    <a:tint val="75000"/>
                  </a:schemeClr>
                </a:solidFill>
              </a:defRPr>
            </a:lvl2pPr>
            <a:lvl3pPr marL="685567" indent="0" algn="ctr">
              <a:buNone/>
              <a:defRPr>
                <a:solidFill>
                  <a:schemeClr val="tx1">
                    <a:tint val="75000"/>
                  </a:schemeClr>
                </a:solidFill>
              </a:defRPr>
            </a:lvl3pPr>
            <a:lvl4pPr marL="1028350" indent="0" algn="ctr">
              <a:buNone/>
              <a:defRPr>
                <a:solidFill>
                  <a:schemeClr val="tx1">
                    <a:tint val="75000"/>
                  </a:schemeClr>
                </a:solidFill>
              </a:defRPr>
            </a:lvl4pPr>
            <a:lvl5pPr marL="1371132" indent="0" algn="ctr">
              <a:buNone/>
              <a:defRPr>
                <a:solidFill>
                  <a:schemeClr val="tx1">
                    <a:tint val="75000"/>
                  </a:schemeClr>
                </a:solidFill>
              </a:defRPr>
            </a:lvl5pPr>
            <a:lvl6pPr marL="1713916" indent="0" algn="ctr">
              <a:buNone/>
              <a:defRPr>
                <a:solidFill>
                  <a:schemeClr val="tx1">
                    <a:tint val="75000"/>
                  </a:schemeClr>
                </a:solidFill>
              </a:defRPr>
            </a:lvl6pPr>
            <a:lvl7pPr marL="2056699" indent="0" algn="ctr">
              <a:buNone/>
              <a:defRPr>
                <a:solidFill>
                  <a:schemeClr val="tx1">
                    <a:tint val="75000"/>
                  </a:schemeClr>
                </a:solidFill>
              </a:defRPr>
            </a:lvl7pPr>
            <a:lvl8pPr marL="2399483" indent="0" algn="ctr">
              <a:buNone/>
              <a:defRPr>
                <a:solidFill>
                  <a:schemeClr val="tx1">
                    <a:tint val="75000"/>
                  </a:schemeClr>
                </a:solidFill>
              </a:defRPr>
            </a:lvl8pPr>
            <a:lvl9pPr marL="2742266" indent="0" algn="ctr">
              <a:buNone/>
              <a:defRPr>
                <a:solidFill>
                  <a:schemeClr val="tx1">
                    <a:tint val="75000"/>
                  </a:schemeClr>
                </a:solidFill>
              </a:defRPr>
            </a:lvl9pPr>
          </a:lstStyle>
          <a:p>
            <a:r>
              <a:rPr lang="en-US" dirty="0"/>
              <a:t>CLICK TO EDIT MASTER SUBTITLE STYLE</a:t>
            </a:r>
            <a:endParaRPr lang="en-GB" dirty="0"/>
          </a:p>
        </p:txBody>
      </p:sp>
      <p:sp>
        <p:nvSpPr>
          <p:cNvPr id="2" name="Title 1"/>
          <p:cNvSpPr>
            <a:spLocks noGrp="1"/>
          </p:cNvSpPr>
          <p:nvPr>
            <p:ph type="ctrTitle"/>
          </p:nvPr>
        </p:nvSpPr>
        <p:spPr bwMode="gray">
          <a:xfrm>
            <a:off x="323853" y="1663700"/>
            <a:ext cx="8460149" cy="240194"/>
          </a:xfrm>
          <a:prstGeom prst="rect">
            <a:avLst/>
          </a:prstGeom>
        </p:spPr>
        <p:txBody>
          <a:bodyPr wrap="square" lIns="0" tIns="0" rIns="0" bIns="0" anchor="t">
            <a:spAutoFit/>
          </a:bodyPr>
          <a:lstStyle>
            <a:lvl1pPr algn="l">
              <a:defRPr sz="1951">
                <a:solidFill>
                  <a:schemeClr val="bg1"/>
                </a:solidFill>
              </a:defRPr>
            </a:lvl1pPr>
          </a:lstStyle>
          <a:p>
            <a:r>
              <a:rPr lang="en-US" dirty="0"/>
              <a:t>Click to edit Master title style</a:t>
            </a:r>
            <a:endParaRPr lang="en-GB" dirty="0"/>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6"/>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19" name="Picture 2" descr="G:\Office97\_GRAPHICS\hb@BDO\Library\09_Logos\BDO logo white.png"/>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6700" y="6269462"/>
            <a:ext cx="731700" cy="37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737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7"/>
        <p:cNvGrpSpPr/>
        <p:nvPr/>
      </p:nvGrpSpPr>
      <p:grpSpPr>
        <a:xfrm>
          <a:off x="0" y="0"/>
          <a:ext cx="0" cy="0"/>
          <a:chOff x="0" y="0"/>
          <a:chExt cx="0" cy="0"/>
        </a:xfrm>
      </p:grpSpPr>
      <p:sp>
        <p:nvSpPr>
          <p:cNvPr id="28" name="Google Shape;28;p7"/>
          <p:cNvSpPr/>
          <p:nvPr/>
        </p:nvSpPr>
        <p:spPr>
          <a:xfrm>
            <a:off x="0" y="6618000"/>
            <a:ext cx="9144000" cy="240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9" name="Google Shape;29;p7"/>
          <p:cNvSpPr/>
          <p:nvPr/>
        </p:nvSpPr>
        <p:spPr>
          <a:xfrm>
            <a:off x="0" y="0"/>
            <a:ext cx="9144000" cy="96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0" name="Google Shape;30;p7"/>
          <p:cNvSpPr txBox="1">
            <a:spLocks noGrp="1"/>
          </p:cNvSpPr>
          <p:nvPr>
            <p:ph type="title"/>
          </p:nvPr>
        </p:nvSpPr>
        <p:spPr>
          <a:xfrm>
            <a:off x="14325" y="191100"/>
            <a:ext cx="9144000" cy="802400"/>
          </a:xfrm>
          <a:prstGeom prst="rect">
            <a:avLst/>
          </a:prstGeom>
          <a:noFill/>
          <a:ln>
            <a:noFill/>
          </a:ln>
        </p:spPr>
        <p:txBody>
          <a:bodyPr spcFirstLastPara="1" wrap="square" lIns="91425" tIns="91425" rIns="91425" bIns="91425" anchor="ctr" anchorCtr="0"/>
          <a:lstStyle>
            <a:lvl1pPr lvl="0" algn="ctr">
              <a:spcBef>
                <a:spcPts val="0"/>
              </a:spcBef>
              <a:spcAft>
                <a:spcPts val="0"/>
              </a:spcAft>
              <a:buNone/>
              <a:defRPr sz="3600"/>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31" name="Google Shape;31;p7"/>
          <p:cNvSpPr txBox="1">
            <a:spLocks noGrp="1"/>
          </p:cNvSpPr>
          <p:nvPr>
            <p:ph type="subTitle" idx="1"/>
          </p:nvPr>
        </p:nvSpPr>
        <p:spPr>
          <a:xfrm>
            <a:off x="7175" y="984157"/>
            <a:ext cx="9108000" cy="372800"/>
          </a:xfrm>
          <a:prstGeom prst="rect">
            <a:avLst/>
          </a:prstGeom>
          <a:noFill/>
          <a:ln>
            <a:noFill/>
          </a:ln>
        </p:spPr>
        <p:txBody>
          <a:bodyPr spcFirstLastPara="1" wrap="square" lIns="91425" tIns="91425" rIns="91425" bIns="91425" anchor="ctr" anchorCtr="0"/>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Tree>
    <p:extLst>
      <p:ext uri="{BB962C8B-B14F-4D97-AF65-F5344CB8AC3E}">
        <p14:creationId xmlns:p14="http://schemas.microsoft.com/office/powerpoint/2010/main" val="4073197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32"/>
        <p:cNvGrpSpPr/>
        <p:nvPr/>
      </p:nvGrpSpPr>
      <p:grpSpPr>
        <a:xfrm>
          <a:off x="0" y="0"/>
          <a:ext cx="0" cy="0"/>
          <a:chOff x="0" y="0"/>
          <a:chExt cx="0" cy="0"/>
        </a:xfrm>
      </p:grpSpPr>
      <p:sp>
        <p:nvSpPr>
          <p:cNvPr id="33" name="Google Shape;33;p8"/>
          <p:cNvSpPr/>
          <p:nvPr/>
        </p:nvSpPr>
        <p:spPr>
          <a:xfrm>
            <a:off x="143508" y="123479"/>
            <a:ext cx="8856984" cy="6611044"/>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4" name="Google Shape;34;p8"/>
          <p:cNvSpPr>
            <a:spLocks noGrp="1"/>
          </p:cNvSpPr>
          <p:nvPr>
            <p:ph type="pic" idx="2"/>
          </p:nvPr>
        </p:nvSpPr>
        <p:spPr>
          <a:xfrm>
            <a:off x="0" y="1797032"/>
            <a:ext cx="2160240" cy="2496064"/>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35" name="Google Shape;35;p8"/>
          <p:cNvSpPr>
            <a:spLocks noGrp="1"/>
          </p:cNvSpPr>
          <p:nvPr>
            <p:ph type="pic" idx="3"/>
          </p:nvPr>
        </p:nvSpPr>
        <p:spPr>
          <a:xfrm>
            <a:off x="2327920" y="1797032"/>
            <a:ext cx="2160240" cy="2496064"/>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36" name="Google Shape;36;p8"/>
          <p:cNvSpPr>
            <a:spLocks noGrp="1"/>
          </p:cNvSpPr>
          <p:nvPr>
            <p:ph type="pic" idx="4"/>
          </p:nvPr>
        </p:nvSpPr>
        <p:spPr>
          <a:xfrm>
            <a:off x="4655840" y="1797032"/>
            <a:ext cx="2160240" cy="2496064"/>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37" name="Google Shape;37;p8"/>
          <p:cNvSpPr>
            <a:spLocks noGrp="1"/>
          </p:cNvSpPr>
          <p:nvPr>
            <p:ph type="pic" idx="5"/>
          </p:nvPr>
        </p:nvSpPr>
        <p:spPr>
          <a:xfrm>
            <a:off x="6983760" y="1797032"/>
            <a:ext cx="2160240" cy="2496064"/>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38" name="Google Shape;38;p8"/>
          <p:cNvSpPr/>
          <p:nvPr/>
        </p:nvSpPr>
        <p:spPr>
          <a:xfrm>
            <a:off x="0" y="4293096"/>
            <a:ext cx="216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9" name="Google Shape;39;p8"/>
          <p:cNvSpPr/>
          <p:nvPr/>
        </p:nvSpPr>
        <p:spPr>
          <a:xfrm>
            <a:off x="2328000" y="4293096"/>
            <a:ext cx="216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0" name="Google Shape;40;p8"/>
          <p:cNvSpPr/>
          <p:nvPr/>
        </p:nvSpPr>
        <p:spPr>
          <a:xfrm>
            <a:off x="4656000" y="4293096"/>
            <a:ext cx="216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1" name="Google Shape;41;p8"/>
          <p:cNvSpPr/>
          <p:nvPr/>
        </p:nvSpPr>
        <p:spPr>
          <a:xfrm>
            <a:off x="6984000" y="4293096"/>
            <a:ext cx="2160000" cy="21122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2" name="Google Shape;42;p8"/>
          <p:cNvSpPr txBox="1">
            <a:spLocks noGrp="1"/>
          </p:cNvSpPr>
          <p:nvPr>
            <p:ph type="title"/>
          </p:nvPr>
        </p:nvSpPr>
        <p:spPr>
          <a:xfrm>
            <a:off x="14325" y="191100"/>
            <a:ext cx="9144000" cy="802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3600">
                <a:solidFill>
                  <a:schemeClr val="lt1"/>
                </a:solidFill>
              </a:defRPr>
            </a:lvl1pPr>
            <a:lvl2pPr lvl="1" algn="ctr" rtl="0">
              <a:spcBef>
                <a:spcPts val="0"/>
              </a:spcBef>
              <a:spcAft>
                <a:spcPts val="0"/>
              </a:spcAft>
              <a:buNone/>
              <a:defRPr>
                <a:solidFill>
                  <a:schemeClr val="lt1"/>
                </a:solidFill>
              </a:defRPr>
            </a:lvl2pPr>
            <a:lvl3pPr lvl="2" algn="ctr" rtl="0">
              <a:spcBef>
                <a:spcPts val="0"/>
              </a:spcBef>
              <a:spcAft>
                <a:spcPts val="0"/>
              </a:spcAft>
              <a:buNone/>
              <a:defRPr>
                <a:solidFill>
                  <a:schemeClr val="lt1"/>
                </a:solidFill>
              </a:defRPr>
            </a:lvl3pPr>
            <a:lvl4pPr lvl="3" algn="ctr" rtl="0">
              <a:spcBef>
                <a:spcPts val="0"/>
              </a:spcBef>
              <a:spcAft>
                <a:spcPts val="0"/>
              </a:spcAft>
              <a:buNone/>
              <a:defRPr>
                <a:solidFill>
                  <a:schemeClr val="lt1"/>
                </a:solidFill>
              </a:defRPr>
            </a:lvl4pPr>
            <a:lvl5pPr lvl="4" algn="ctr" rtl="0">
              <a:spcBef>
                <a:spcPts val="0"/>
              </a:spcBef>
              <a:spcAft>
                <a:spcPts val="0"/>
              </a:spcAft>
              <a:buNone/>
              <a:defRPr>
                <a:solidFill>
                  <a:schemeClr val="lt1"/>
                </a:solidFill>
              </a:defRPr>
            </a:lvl5pPr>
            <a:lvl6pPr lvl="5" algn="ctr" rtl="0">
              <a:spcBef>
                <a:spcPts val="0"/>
              </a:spcBef>
              <a:spcAft>
                <a:spcPts val="0"/>
              </a:spcAft>
              <a:buNone/>
              <a:defRPr>
                <a:solidFill>
                  <a:schemeClr val="lt1"/>
                </a:solidFill>
              </a:defRPr>
            </a:lvl6pPr>
            <a:lvl7pPr lvl="6" algn="ctr" rtl="0">
              <a:spcBef>
                <a:spcPts val="0"/>
              </a:spcBef>
              <a:spcAft>
                <a:spcPts val="0"/>
              </a:spcAft>
              <a:buNone/>
              <a:defRPr>
                <a:solidFill>
                  <a:schemeClr val="lt1"/>
                </a:solidFill>
              </a:defRPr>
            </a:lvl7pPr>
            <a:lvl8pPr lvl="7" algn="ctr" rtl="0">
              <a:spcBef>
                <a:spcPts val="0"/>
              </a:spcBef>
              <a:spcAft>
                <a:spcPts val="0"/>
              </a:spcAft>
              <a:buNone/>
              <a:defRPr>
                <a:solidFill>
                  <a:schemeClr val="lt1"/>
                </a:solidFill>
              </a:defRPr>
            </a:lvl8pPr>
            <a:lvl9pPr lvl="8" algn="ctr" rtl="0">
              <a:spcBef>
                <a:spcPts val="0"/>
              </a:spcBef>
              <a:spcAft>
                <a:spcPts val="0"/>
              </a:spcAft>
              <a:buNone/>
              <a:defRPr>
                <a:solidFill>
                  <a:schemeClr val="lt1"/>
                </a:solidFill>
              </a:defRPr>
            </a:lvl9pPr>
          </a:lstStyle>
          <a:p>
            <a:endParaRPr/>
          </a:p>
        </p:txBody>
      </p:sp>
      <p:sp>
        <p:nvSpPr>
          <p:cNvPr id="43" name="Google Shape;43;p8"/>
          <p:cNvSpPr txBox="1">
            <a:spLocks noGrp="1"/>
          </p:cNvSpPr>
          <p:nvPr>
            <p:ph type="subTitle" idx="1"/>
          </p:nvPr>
        </p:nvSpPr>
        <p:spPr>
          <a:xfrm>
            <a:off x="7175" y="984157"/>
            <a:ext cx="9108000" cy="372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solidFill>
                  <a:schemeClr val="lt1"/>
                </a:solidFill>
              </a:defRPr>
            </a:lvl1pPr>
            <a:lvl2pPr lvl="1" algn="ctr" rtl="0">
              <a:spcBef>
                <a:spcPts val="0"/>
              </a:spcBef>
              <a:spcAft>
                <a:spcPts val="0"/>
              </a:spcAft>
              <a:buNone/>
              <a:defRPr>
                <a:solidFill>
                  <a:schemeClr val="lt1"/>
                </a:solidFill>
              </a:defRPr>
            </a:lvl2pPr>
            <a:lvl3pPr lvl="2" algn="ctr" rtl="0">
              <a:spcBef>
                <a:spcPts val="0"/>
              </a:spcBef>
              <a:spcAft>
                <a:spcPts val="0"/>
              </a:spcAft>
              <a:buNone/>
              <a:defRPr>
                <a:solidFill>
                  <a:schemeClr val="lt1"/>
                </a:solidFill>
              </a:defRPr>
            </a:lvl3pPr>
            <a:lvl4pPr lvl="3" algn="ctr" rtl="0">
              <a:spcBef>
                <a:spcPts val="0"/>
              </a:spcBef>
              <a:spcAft>
                <a:spcPts val="0"/>
              </a:spcAft>
              <a:buNone/>
              <a:defRPr>
                <a:solidFill>
                  <a:schemeClr val="lt1"/>
                </a:solidFill>
              </a:defRPr>
            </a:lvl4pPr>
            <a:lvl5pPr lvl="4" algn="ctr" rtl="0">
              <a:spcBef>
                <a:spcPts val="0"/>
              </a:spcBef>
              <a:spcAft>
                <a:spcPts val="0"/>
              </a:spcAft>
              <a:buNone/>
              <a:defRPr>
                <a:solidFill>
                  <a:schemeClr val="lt1"/>
                </a:solidFill>
              </a:defRPr>
            </a:lvl5pPr>
            <a:lvl6pPr lvl="5" algn="ctr" rtl="0">
              <a:spcBef>
                <a:spcPts val="0"/>
              </a:spcBef>
              <a:spcAft>
                <a:spcPts val="0"/>
              </a:spcAft>
              <a:buNone/>
              <a:defRPr>
                <a:solidFill>
                  <a:schemeClr val="lt1"/>
                </a:solidFill>
              </a:defRPr>
            </a:lvl6pPr>
            <a:lvl7pPr lvl="6" algn="ctr" rtl="0">
              <a:spcBef>
                <a:spcPts val="0"/>
              </a:spcBef>
              <a:spcAft>
                <a:spcPts val="0"/>
              </a:spcAft>
              <a:buNone/>
              <a:defRPr>
                <a:solidFill>
                  <a:schemeClr val="lt1"/>
                </a:solidFill>
              </a:defRPr>
            </a:lvl7pPr>
            <a:lvl8pPr lvl="7" algn="ctr" rtl="0">
              <a:spcBef>
                <a:spcPts val="0"/>
              </a:spcBef>
              <a:spcAft>
                <a:spcPts val="0"/>
              </a:spcAft>
              <a:buNone/>
              <a:defRPr>
                <a:solidFill>
                  <a:schemeClr val="lt1"/>
                </a:solidFill>
              </a:defRPr>
            </a:lvl8pPr>
            <a:lvl9pPr lvl="8" algn="ctr" rtl="0">
              <a:spcBef>
                <a:spcPts val="0"/>
              </a:spcBef>
              <a:spcAft>
                <a:spcPts val="0"/>
              </a:spcAft>
              <a:buNone/>
              <a:defRPr>
                <a:solidFill>
                  <a:schemeClr val="lt1"/>
                </a:solidFill>
              </a:defRPr>
            </a:lvl9pPr>
          </a:lstStyle>
          <a:p>
            <a:endParaRPr/>
          </a:p>
        </p:txBody>
      </p:sp>
    </p:spTree>
    <p:extLst>
      <p:ext uri="{BB962C8B-B14F-4D97-AF65-F5344CB8AC3E}">
        <p14:creationId xmlns:p14="http://schemas.microsoft.com/office/powerpoint/2010/main" val="3109294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44"/>
        <p:cNvGrpSpPr/>
        <p:nvPr/>
      </p:nvGrpSpPr>
      <p:grpSpPr>
        <a:xfrm>
          <a:off x="0" y="0"/>
          <a:ext cx="0" cy="0"/>
          <a:chOff x="0" y="0"/>
          <a:chExt cx="0" cy="0"/>
        </a:xfrm>
      </p:grpSpPr>
      <p:sp>
        <p:nvSpPr>
          <p:cNvPr id="45" name="Google Shape;45;p9"/>
          <p:cNvSpPr/>
          <p:nvPr/>
        </p:nvSpPr>
        <p:spPr>
          <a:xfrm>
            <a:off x="0" y="548680"/>
            <a:ext cx="6444208" cy="576064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6" name="Google Shape;46;p9"/>
          <p:cNvSpPr>
            <a:spLocks noGrp="1"/>
          </p:cNvSpPr>
          <p:nvPr>
            <p:ph type="pic" idx="2"/>
          </p:nvPr>
        </p:nvSpPr>
        <p:spPr>
          <a:xfrm>
            <a:off x="135622" y="260650"/>
            <a:ext cx="1944216" cy="6336701"/>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47" name="Google Shape;47;p9"/>
          <p:cNvSpPr>
            <a:spLocks noGrp="1"/>
          </p:cNvSpPr>
          <p:nvPr>
            <p:ph type="pic" idx="3"/>
          </p:nvPr>
        </p:nvSpPr>
        <p:spPr>
          <a:xfrm>
            <a:off x="2223854" y="260650"/>
            <a:ext cx="1944216" cy="6336701"/>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48" name="Google Shape;48;p9"/>
          <p:cNvSpPr>
            <a:spLocks noGrp="1"/>
          </p:cNvSpPr>
          <p:nvPr>
            <p:ph type="pic" idx="4"/>
          </p:nvPr>
        </p:nvSpPr>
        <p:spPr>
          <a:xfrm>
            <a:off x="4312086" y="260650"/>
            <a:ext cx="1944216" cy="6336701"/>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617298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49"/>
        <p:cNvGrpSpPr/>
        <p:nvPr/>
      </p:nvGrpSpPr>
      <p:grpSpPr>
        <a:xfrm>
          <a:off x="0" y="0"/>
          <a:ext cx="0" cy="0"/>
          <a:chOff x="0" y="0"/>
          <a:chExt cx="0" cy="0"/>
        </a:xfrm>
      </p:grpSpPr>
      <p:sp>
        <p:nvSpPr>
          <p:cNvPr id="50" name="Google Shape;50;p10"/>
          <p:cNvSpPr/>
          <p:nvPr/>
        </p:nvSpPr>
        <p:spPr>
          <a:xfrm>
            <a:off x="0" y="3909485"/>
            <a:ext cx="9144000" cy="2948516"/>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51" name="Google Shape;51;p10" descr="D:\Fullppt\005-PNG이미지\노트북.png"/>
          <p:cNvPicPr preferRelativeResize="0"/>
          <p:nvPr/>
        </p:nvPicPr>
        <p:blipFill rotWithShape="1">
          <a:blip r:embed="rId2">
            <a:alphaModFix/>
          </a:blip>
          <a:srcRect/>
          <a:stretch/>
        </p:blipFill>
        <p:spPr>
          <a:xfrm>
            <a:off x="2555776" y="1508787"/>
            <a:ext cx="7230270" cy="4903243"/>
          </a:xfrm>
          <a:prstGeom prst="rect">
            <a:avLst/>
          </a:prstGeom>
          <a:noFill/>
          <a:ln>
            <a:noFill/>
          </a:ln>
        </p:spPr>
      </p:pic>
      <p:sp>
        <p:nvSpPr>
          <p:cNvPr id="52" name="Google Shape;52;p10"/>
          <p:cNvSpPr>
            <a:spLocks noGrp="1"/>
          </p:cNvSpPr>
          <p:nvPr>
            <p:ph type="pic" idx="2"/>
          </p:nvPr>
        </p:nvSpPr>
        <p:spPr>
          <a:xfrm>
            <a:off x="4513481" y="2168343"/>
            <a:ext cx="3465217" cy="3416807"/>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3" name="Google Shape;53;p10"/>
          <p:cNvSpPr/>
          <p:nvPr/>
        </p:nvSpPr>
        <p:spPr>
          <a:xfrm>
            <a:off x="467544" y="4485118"/>
            <a:ext cx="3024336" cy="13441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54" name="Google Shape;54;p10"/>
          <p:cNvSpPr txBox="1">
            <a:spLocks noGrp="1"/>
          </p:cNvSpPr>
          <p:nvPr>
            <p:ph type="title"/>
          </p:nvPr>
        </p:nvSpPr>
        <p:spPr>
          <a:xfrm>
            <a:off x="14325" y="191100"/>
            <a:ext cx="9144000" cy="802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36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5" name="Google Shape;55;p10"/>
          <p:cNvSpPr txBox="1">
            <a:spLocks noGrp="1"/>
          </p:cNvSpPr>
          <p:nvPr>
            <p:ph type="subTitle" idx="1"/>
          </p:nvPr>
        </p:nvSpPr>
        <p:spPr>
          <a:xfrm>
            <a:off x="7175" y="984157"/>
            <a:ext cx="9108000" cy="372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2639339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56"/>
        <p:cNvGrpSpPr/>
        <p:nvPr/>
      </p:nvGrpSpPr>
      <p:grpSpPr>
        <a:xfrm>
          <a:off x="0" y="0"/>
          <a:ext cx="0" cy="0"/>
          <a:chOff x="0" y="0"/>
          <a:chExt cx="0" cy="0"/>
        </a:xfrm>
      </p:grpSpPr>
      <p:sp>
        <p:nvSpPr>
          <p:cNvPr id="57" name="Google Shape;57;p11"/>
          <p:cNvSpPr>
            <a:spLocks noGrp="1"/>
          </p:cNvSpPr>
          <p:nvPr>
            <p:ph type="pic" idx="2"/>
          </p:nvPr>
        </p:nvSpPr>
        <p:spPr>
          <a:xfrm>
            <a:off x="0" y="-1"/>
            <a:ext cx="3059832" cy="6858001"/>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8" name="Google Shape;58;p11"/>
          <p:cNvSpPr>
            <a:spLocks noGrp="1"/>
          </p:cNvSpPr>
          <p:nvPr>
            <p:ph type="pic" idx="3"/>
          </p:nvPr>
        </p:nvSpPr>
        <p:spPr>
          <a:xfrm>
            <a:off x="3146470" y="1508787"/>
            <a:ext cx="3059832" cy="5349213"/>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0112805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59"/>
        <p:cNvGrpSpPr/>
        <p:nvPr/>
      </p:nvGrpSpPr>
      <p:grpSpPr>
        <a:xfrm>
          <a:off x="0" y="0"/>
          <a:ext cx="0" cy="0"/>
          <a:chOff x="0" y="0"/>
          <a:chExt cx="0" cy="0"/>
        </a:xfrm>
      </p:grpSpPr>
      <p:sp>
        <p:nvSpPr>
          <p:cNvPr id="60" name="Google Shape;60;p12"/>
          <p:cNvSpPr>
            <a:spLocks noGrp="1"/>
          </p:cNvSpPr>
          <p:nvPr>
            <p:ph type="pic" idx="2"/>
          </p:nvPr>
        </p:nvSpPr>
        <p:spPr>
          <a:xfrm>
            <a:off x="0" y="-1"/>
            <a:ext cx="3059832" cy="6858001"/>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61" name="Google Shape;61;p12"/>
          <p:cNvSpPr/>
          <p:nvPr/>
        </p:nvSpPr>
        <p:spPr>
          <a:xfrm>
            <a:off x="4860032" y="0"/>
            <a:ext cx="36000" cy="6858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62" name="Google Shape;62;p12"/>
          <p:cNvSpPr/>
          <p:nvPr/>
        </p:nvSpPr>
        <p:spPr>
          <a:xfrm>
            <a:off x="4896032" y="1749000"/>
            <a:ext cx="180000" cy="3360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904602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42011499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rgbClr val="32AEB8"/>
        </a:solidFill>
        <a:effectLst/>
      </p:bgPr>
    </p:bg>
    <p:spTree>
      <p:nvGrpSpPr>
        <p:cNvPr id="1" name="Shape 64"/>
        <p:cNvGrpSpPr/>
        <p:nvPr/>
      </p:nvGrpSpPr>
      <p:grpSpPr>
        <a:xfrm>
          <a:off x="0" y="0"/>
          <a:ext cx="0" cy="0"/>
          <a:chOff x="0" y="0"/>
          <a:chExt cx="0" cy="0"/>
        </a:xfrm>
      </p:grpSpPr>
      <p:sp>
        <p:nvSpPr>
          <p:cNvPr id="65" name="Google Shape;65;p14"/>
          <p:cNvSpPr>
            <a:spLocks noGrp="1"/>
          </p:cNvSpPr>
          <p:nvPr>
            <p:ph type="pic" idx="2"/>
          </p:nvPr>
        </p:nvSpPr>
        <p:spPr>
          <a:xfrm>
            <a:off x="0" y="-1"/>
            <a:ext cx="9144000" cy="41021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593337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66"/>
        <p:cNvGrpSpPr/>
        <p:nvPr/>
      </p:nvGrpSpPr>
      <p:grpSpPr>
        <a:xfrm>
          <a:off x="0" y="0"/>
          <a:ext cx="0" cy="0"/>
          <a:chOff x="0" y="0"/>
          <a:chExt cx="0" cy="0"/>
        </a:xfrm>
      </p:grpSpPr>
      <p:sp>
        <p:nvSpPr>
          <p:cNvPr id="67" name="Google Shape;67;p15"/>
          <p:cNvSpPr/>
          <p:nvPr/>
        </p:nvSpPr>
        <p:spPr>
          <a:xfrm>
            <a:off x="0" y="2346339"/>
            <a:ext cx="9144000" cy="2948516"/>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68" name="Google Shape;68;p15" descr="D:\Fullppt\PNG이미지\핸드폰2.png"/>
          <p:cNvPicPr preferRelativeResize="0"/>
          <p:nvPr/>
        </p:nvPicPr>
        <p:blipFill rotWithShape="1">
          <a:blip r:embed="rId2">
            <a:alphaModFix/>
          </a:blip>
          <a:srcRect/>
          <a:stretch/>
        </p:blipFill>
        <p:spPr>
          <a:xfrm>
            <a:off x="6023208" y="1389641"/>
            <a:ext cx="2869272" cy="4632841"/>
          </a:xfrm>
          <a:prstGeom prst="rect">
            <a:avLst/>
          </a:prstGeom>
          <a:noFill/>
          <a:ln>
            <a:noFill/>
          </a:ln>
        </p:spPr>
      </p:pic>
      <p:sp>
        <p:nvSpPr>
          <p:cNvPr id="69" name="Google Shape;69;p15"/>
          <p:cNvSpPr>
            <a:spLocks noGrp="1"/>
          </p:cNvSpPr>
          <p:nvPr>
            <p:ph type="pic" idx="2"/>
          </p:nvPr>
        </p:nvSpPr>
        <p:spPr>
          <a:xfrm>
            <a:off x="7380312" y="1566977"/>
            <a:ext cx="1008112" cy="3408139"/>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0" name="Google Shape;70;p15"/>
          <p:cNvSpPr>
            <a:spLocks noGrp="1"/>
          </p:cNvSpPr>
          <p:nvPr>
            <p:ph type="pic" idx="3"/>
          </p:nvPr>
        </p:nvSpPr>
        <p:spPr>
          <a:xfrm>
            <a:off x="5643269" y="1681512"/>
            <a:ext cx="1654766" cy="3408139"/>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1" name="Google Shape;71;p15"/>
          <p:cNvSpPr txBox="1">
            <a:spLocks noGrp="1"/>
          </p:cNvSpPr>
          <p:nvPr>
            <p:ph type="title"/>
          </p:nvPr>
        </p:nvSpPr>
        <p:spPr>
          <a:xfrm>
            <a:off x="14325" y="191100"/>
            <a:ext cx="9144000" cy="802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36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72" name="Google Shape;72;p15"/>
          <p:cNvSpPr txBox="1">
            <a:spLocks noGrp="1"/>
          </p:cNvSpPr>
          <p:nvPr>
            <p:ph type="subTitle" idx="1"/>
          </p:nvPr>
        </p:nvSpPr>
        <p:spPr>
          <a:xfrm>
            <a:off x="7175" y="984157"/>
            <a:ext cx="9108000" cy="372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713990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73"/>
        <p:cNvGrpSpPr/>
        <p:nvPr/>
      </p:nvGrpSpPr>
      <p:grpSpPr>
        <a:xfrm>
          <a:off x="0" y="0"/>
          <a:ext cx="0" cy="0"/>
          <a:chOff x="0" y="0"/>
          <a:chExt cx="0" cy="0"/>
        </a:xfrm>
      </p:grpSpPr>
      <p:sp>
        <p:nvSpPr>
          <p:cNvPr id="74" name="Google Shape;74;p16"/>
          <p:cNvSpPr/>
          <p:nvPr/>
        </p:nvSpPr>
        <p:spPr>
          <a:xfrm>
            <a:off x="0" y="6618000"/>
            <a:ext cx="9144000" cy="240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5" name="Google Shape;75;p16"/>
          <p:cNvSpPr/>
          <p:nvPr/>
        </p:nvSpPr>
        <p:spPr>
          <a:xfrm>
            <a:off x="0" y="0"/>
            <a:ext cx="9144000" cy="96000"/>
          </a:xfrm>
          <a:prstGeom prst="rect">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6" name="Google Shape;76;p16"/>
          <p:cNvSpPr>
            <a:spLocks noGrp="1"/>
          </p:cNvSpPr>
          <p:nvPr>
            <p:ph type="pic" idx="2"/>
          </p:nvPr>
        </p:nvSpPr>
        <p:spPr>
          <a:xfrm>
            <a:off x="467544" y="452669"/>
            <a:ext cx="3312128" cy="3744096"/>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7" name="Google Shape;77;p16"/>
          <p:cNvSpPr>
            <a:spLocks noGrp="1"/>
          </p:cNvSpPr>
          <p:nvPr>
            <p:ph type="pic" idx="3"/>
          </p:nvPr>
        </p:nvSpPr>
        <p:spPr>
          <a:xfrm>
            <a:off x="3995936" y="452669"/>
            <a:ext cx="4680520" cy="1776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8" name="Google Shape;78;p16"/>
          <p:cNvSpPr>
            <a:spLocks noGrp="1"/>
          </p:cNvSpPr>
          <p:nvPr>
            <p:ph type="pic" idx="4"/>
          </p:nvPr>
        </p:nvSpPr>
        <p:spPr>
          <a:xfrm>
            <a:off x="3995936" y="2420765"/>
            <a:ext cx="1440000" cy="1776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9" name="Google Shape;79;p16"/>
          <p:cNvSpPr>
            <a:spLocks noGrp="1"/>
          </p:cNvSpPr>
          <p:nvPr>
            <p:ph type="pic" idx="5"/>
          </p:nvPr>
        </p:nvSpPr>
        <p:spPr>
          <a:xfrm>
            <a:off x="5616196" y="2420765"/>
            <a:ext cx="1440000" cy="1776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0" name="Google Shape;80;p16"/>
          <p:cNvSpPr>
            <a:spLocks noGrp="1"/>
          </p:cNvSpPr>
          <p:nvPr>
            <p:ph type="pic" idx="6"/>
          </p:nvPr>
        </p:nvSpPr>
        <p:spPr>
          <a:xfrm>
            <a:off x="7236456" y="2420765"/>
            <a:ext cx="1440000" cy="1776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1" name="Google Shape;81;p16"/>
          <p:cNvSpPr txBox="1">
            <a:spLocks noGrp="1"/>
          </p:cNvSpPr>
          <p:nvPr>
            <p:ph type="title"/>
          </p:nvPr>
        </p:nvSpPr>
        <p:spPr>
          <a:xfrm>
            <a:off x="436795" y="4356700"/>
            <a:ext cx="8721600" cy="8024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sz="3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2" name="Google Shape;82;p16"/>
          <p:cNvSpPr txBox="1">
            <a:spLocks noGrp="1"/>
          </p:cNvSpPr>
          <p:nvPr>
            <p:ph type="subTitle" idx="1"/>
          </p:nvPr>
        </p:nvSpPr>
        <p:spPr>
          <a:xfrm>
            <a:off x="429975" y="5149765"/>
            <a:ext cx="8687400" cy="372800"/>
          </a:xfrm>
          <a:prstGeom prst="rect">
            <a:avLst/>
          </a:prstGeom>
          <a:noFill/>
          <a:ln>
            <a:noFill/>
          </a:ln>
        </p:spPr>
        <p:txBody>
          <a:bodyPr spcFirstLastPara="1" wrap="square" lIns="91425" tIns="91425" rIns="91425" bIns="91425" anchor="ctr" anchorCtr="0"/>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316020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Plain">
    <p:spTree>
      <p:nvGrpSpPr>
        <p:cNvPr id="1" name=""/>
        <p:cNvGrpSpPr/>
        <p:nvPr/>
      </p:nvGrpSpPr>
      <p:grpSpPr>
        <a:xfrm>
          <a:off x="0" y="0"/>
          <a:ext cx="0" cy="0"/>
          <a:chOff x="0" y="0"/>
          <a:chExt cx="0" cy="0"/>
        </a:xfrm>
      </p:grpSpPr>
      <p:pic>
        <p:nvPicPr>
          <p:cNvPr id="17" name="Picture 2" descr="G:\Office97\_GRAPHICS\hb@BDO\Library\09_Logos\BDO 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00" y="6243272"/>
            <a:ext cx="972000" cy="37338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hasCustomPrompt="1"/>
          </p:nvPr>
        </p:nvSpPr>
        <p:spPr bwMode="gray">
          <a:xfrm>
            <a:off x="323852" y="2057660"/>
            <a:ext cx="8460149" cy="207877"/>
          </a:xfrm>
          <a:prstGeom prst="rect">
            <a:avLst/>
          </a:prstGeom>
        </p:spPr>
        <p:txBody>
          <a:bodyPr wrap="square" lIns="0" tIns="0" rIns="0" bIns="0" anchor="t">
            <a:spAutoFit/>
          </a:bodyPr>
          <a:lstStyle>
            <a:lvl1pPr marL="0" indent="0" algn="l">
              <a:buNone/>
              <a:defRPr sz="1351" b="0">
                <a:solidFill>
                  <a:schemeClr val="tx2"/>
                </a:solidFill>
              </a:defRPr>
            </a:lvl1pPr>
            <a:lvl2pPr marL="342782" indent="0" algn="ctr">
              <a:buNone/>
              <a:defRPr>
                <a:solidFill>
                  <a:schemeClr val="tx1">
                    <a:tint val="75000"/>
                  </a:schemeClr>
                </a:solidFill>
              </a:defRPr>
            </a:lvl2pPr>
            <a:lvl3pPr marL="685567" indent="0" algn="ctr">
              <a:buNone/>
              <a:defRPr>
                <a:solidFill>
                  <a:schemeClr val="tx1">
                    <a:tint val="75000"/>
                  </a:schemeClr>
                </a:solidFill>
              </a:defRPr>
            </a:lvl3pPr>
            <a:lvl4pPr marL="1028350" indent="0" algn="ctr">
              <a:buNone/>
              <a:defRPr>
                <a:solidFill>
                  <a:schemeClr val="tx1">
                    <a:tint val="75000"/>
                  </a:schemeClr>
                </a:solidFill>
              </a:defRPr>
            </a:lvl4pPr>
            <a:lvl5pPr marL="1371132" indent="0" algn="ctr">
              <a:buNone/>
              <a:defRPr>
                <a:solidFill>
                  <a:schemeClr val="tx1">
                    <a:tint val="75000"/>
                  </a:schemeClr>
                </a:solidFill>
              </a:defRPr>
            </a:lvl5pPr>
            <a:lvl6pPr marL="1713916" indent="0" algn="ctr">
              <a:buNone/>
              <a:defRPr>
                <a:solidFill>
                  <a:schemeClr val="tx1">
                    <a:tint val="75000"/>
                  </a:schemeClr>
                </a:solidFill>
              </a:defRPr>
            </a:lvl6pPr>
            <a:lvl7pPr marL="2056699" indent="0" algn="ctr">
              <a:buNone/>
              <a:defRPr>
                <a:solidFill>
                  <a:schemeClr val="tx1">
                    <a:tint val="75000"/>
                  </a:schemeClr>
                </a:solidFill>
              </a:defRPr>
            </a:lvl7pPr>
            <a:lvl8pPr marL="2399483" indent="0" algn="ctr">
              <a:buNone/>
              <a:defRPr>
                <a:solidFill>
                  <a:schemeClr val="tx1">
                    <a:tint val="75000"/>
                  </a:schemeClr>
                </a:solidFill>
              </a:defRPr>
            </a:lvl8pPr>
            <a:lvl9pPr marL="2742266" indent="0" algn="ctr">
              <a:buNone/>
              <a:defRPr>
                <a:solidFill>
                  <a:schemeClr val="tx1">
                    <a:tint val="75000"/>
                  </a:schemeClr>
                </a:solidFill>
              </a:defRPr>
            </a:lvl9pPr>
          </a:lstStyle>
          <a:p>
            <a:r>
              <a:rPr lang="en-GB" noProof="0" dirty="0"/>
              <a:t>CLICK TO EDIT MASTER SUBTITLE STYLE</a:t>
            </a:r>
          </a:p>
        </p:txBody>
      </p:sp>
      <p:sp>
        <p:nvSpPr>
          <p:cNvPr id="2" name="Title 1"/>
          <p:cNvSpPr>
            <a:spLocks noGrp="1"/>
          </p:cNvSpPr>
          <p:nvPr>
            <p:ph type="ctrTitle"/>
          </p:nvPr>
        </p:nvSpPr>
        <p:spPr bwMode="gray">
          <a:xfrm>
            <a:off x="323853" y="1663700"/>
            <a:ext cx="8460149" cy="240194"/>
          </a:xfrm>
          <a:prstGeom prst="rect">
            <a:avLst/>
          </a:prstGeom>
        </p:spPr>
        <p:txBody>
          <a:bodyPr wrap="square" lIns="0" tIns="0" rIns="0" bIns="0" anchor="t">
            <a:spAutoFit/>
          </a:bodyPr>
          <a:lstStyle>
            <a:lvl1pPr algn="l">
              <a:defRPr sz="1951">
                <a:solidFill>
                  <a:schemeClr val="tx2"/>
                </a:solidFill>
              </a:defRPr>
            </a:lvl1pPr>
          </a:lstStyle>
          <a:p>
            <a:r>
              <a:rPr lang="en-GB" noProof="0" dirty="0"/>
              <a:t>Click to edit Master title style</a:t>
            </a:r>
          </a:p>
        </p:txBody>
      </p:sp>
      <p:grpSp>
        <p:nvGrpSpPr>
          <p:cNvPr id="4" name="Group 3"/>
          <p:cNvGrpSpPr/>
          <p:nvPr userDrawn="1"/>
        </p:nvGrpSpPr>
        <p:grpSpPr>
          <a:xfrm>
            <a:off x="565174" y="5637822"/>
            <a:ext cx="157956" cy="1220178"/>
            <a:chOff x="485006" y="5637822"/>
            <a:chExt cx="157956" cy="1220178"/>
          </a:xfrm>
        </p:grpSpPr>
        <p:pic>
          <p:nvPicPr>
            <p:cNvPr id="10" name="Picture 22"/>
            <p:cNvPicPr>
              <a:picLocks noChangeAspect="1" noChangeArrowheads="1"/>
            </p:cNvPicPr>
            <p:nvPr userDrawn="1"/>
          </p:nvPicPr>
          <p:blipFill>
            <a:blip r:embed="rId3"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12" name="Picture 22"/>
            <p:cNvPicPr>
              <a:picLocks noChangeAspect="1" noChangeArrowheads="1"/>
            </p:cNvPicPr>
            <p:nvPr userDrawn="1"/>
          </p:nvPicPr>
          <p:blipFill>
            <a:blip r:embed="rId3"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13" name="Picture 22"/>
            <p:cNvPicPr>
              <a:picLocks noChangeAspect="1" noChangeArrowheads="1"/>
            </p:cNvPicPr>
            <p:nvPr userDrawn="1"/>
          </p:nvPicPr>
          <p:blipFill>
            <a:blip r:embed="rId3"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p:cNvGrpSpPr/>
          <p:nvPr userDrawn="1"/>
        </p:nvGrpSpPr>
        <p:grpSpPr>
          <a:xfrm>
            <a:off x="565174" y="6"/>
            <a:ext cx="157956" cy="1442693"/>
            <a:chOff x="565174" y="0"/>
            <a:chExt cx="157956" cy="1442693"/>
          </a:xfrm>
        </p:grpSpPr>
        <p:grpSp>
          <p:nvGrpSpPr>
            <p:cNvPr id="5" name="Group 4"/>
            <p:cNvGrpSpPr/>
            <p:nvPr userDrawn="1"/>
          </p:nvGrpSpPr>
          <p:grpSpPr>
            <a:xfrm>
              <a:off x="565174" y="0"/>
              <a:ext cx="157956" cy="907855"/>
              <a:chOff x="556467" y="0"/>
              <a:chExt cx="157956" cy="907855"/>
            </a:xfrm>
          </p:grpSpPr>
          <p:pic>
            <p:nvPicPr>
              <p:cNvPr id="21"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4"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5"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18" name="Group 17"/>
            <p:cNvGrpSpPr/>
            <p:nvPr userDrawn="1"/>
          </p:nvGrpSpPr>
          <p:grpSpPr>
            <a:xfrm>
              <a:off x="565174" y="534838"/>
              <a:ext cx="157956" cy="907855"/>
              <a:chOff x="556467" y="0"/>
              <a:chExt cx="157956" cy="907855"/>
            </a:xfrm>
          </p:grpSpPr>
          <p:pic>
            <p:nvPicPr>
              <p:cNvPr id="20" name="Picture 22"/>
              <p:cNvPicPr>
                <a:picLocks noChangeAspect="1" noChangeArrowheads="1"/>
              </p:cNvPicPr>
              <p:nvPr userDrawn="1"/>
            </p:nvPicPr>
            <p:blipFill>
              <a:blip r:embed="rId3" cstate="print"/>
              <a:srcRect t="34555" r="9545"/>
              <a:stretch>
                <a:fillRect/>
              </a:stretch>
            </p:blipFill>
            <p:spPr bwMode="auto">
              <a:xfrm>
                <a:off x="556467" y="0"/>
                <a:ext cx="157956" cy="595532"/>
              </a:xfrm>
              <a:prstGeom prst="rect">
                <a:avLst/>
              </a:prstGeom>
              <a:noFill/>
              <a:ln w="6350">
                <a:noFill/>
                <a:miter lim="800000"/>
                <a:headEnd/>
                <a:tailEnd/>
              </a:ln>
            </p:spPr>
          </p:pic>
          <p:pic>
            <p:nvPicPr>
              <p:cNvPr id="22" name="Picture 22"/>
              <p:cNvPicPr>
                <a:picLocks noChangeAspect="1" noChangeArrowheads="1"/>
              </p:cNvPicPr>
              <p:nvPr userDrawn="1"/>
            </p:nvPicPr>
            <p:blipFill>
              <a:blip r:embed="rId3"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23" name="Picture 22"/>
              <p:cNvPicPr>
                <a:picLocks noChangeAspect="1" noChangeArrowheads="1"/>
              </p:cNvPicPr>
              <p:nvPr userDrawn="1"/>
            </p:nvPicPr>
            <p:blipFill>
              <a:blip r:embed="rId3" cstate="print"/>
              <a:srcRect t="34555" r="9545"/>
              <a:stretch>
                <a:fillRect/>
              </a:stretch>
            </p:blipFill>
            <p:spPr bwMode="auto">
              <a:xfrm>
                <a:off x="556467" y="156161"/>
                <a:ext cx="157956" cy="595532"/>
              </a:xfrm>
              <a:prstGeom prst="rect">
                <a:avLst/>
              </a:prstGeom>
              <a:noFill/>
              <a:ln w="6350">
                <a:noFill/>
                <a:miter lim="800000"/>
                <a:headEnd/>
                <a:tailEnd/>
              </a:ln>
            </p:spPr>
          </p:pic>
        </p:grpSp>
      </p:grpSp>
      <p:pic>
        <p:nvPicPr>
          <p:cNvPr id="26" name="Immagine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5950" y="6238875"/>
            <a:ext cx="872452" cy="336330"/>
          </a:xfrm>
          <a:prstGeom prst="rect">
            <a:avLst/>
          </a:prstGeom>
        </p:spPr>
      </p:pic>
    </p:spTree>
    <p:extLst>
      <p:ext uri="{BB962C8B-B14F-4D97-AF65-F5344CB8AC3E}">
        <p14:creationId xmlns:p14="http://schemas.microsoft.com/office/powerpoint/2010/main" val="3631264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rgbClr val="32AEB8"/>
        </a:solidFill>
        <a:effectLst/>
      </p:bgPr>
    </p:bg>
    <p:spTree>
      <p:nvGrpSpPr>
        <p:cNvPr id="1" name="Shape 83"/>
        <p:cNvGrpSpPr/>
        <p:nvPr/>
      </p:nvGrpSpPr>
      <p:grpSpPr>
        <a:xfrm>
          <a:off x="0" y="0"/>
          <a:ext cx="0" cy="0"/>
          <a:chOff x="0" y="0"/>
          <a:chExt cx="0" cy="0"/>
        </a:xfrm>
      </p:grpSpPr>
      <p:sp>
        <p:nvSpPr>
          <p:cNvPr id="84" name="Google Shape;84;p17"/>
          <p:cNvSpPr>
            <a:spLocks noGrp="1"/>
          </p:cNvSpPr>
          <p:nvPr>
            <p:ph type="pic" idx="2"/>
          </p:nvPr>
        </p:nvSpPr>
        <p:spPr>
          <a:xfrm>
            <a:off x="6444208" y="356659"/>
            <a:ext cx="2160000" cy="2880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5" name="Google Shape;85;p17"/>
          <p:cNvSpPr>
            <a:spLocks noGrp="1"/>
          </p:cNvSpPr>
          <p:nvPr>
            <p:ph type="pic" idx="3"/>
          </p:nvPr>
        </p:nvSpPr>
        <p:spPr>
          <a:xfrm>
            <a:off x="6444208" y="3621021"/>
            <a:ext cx="2160000" cy="2880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6" name="Google Shape;86;p17"/>
          <p:cNvSpPr>
            <a:spLocks noGrp="1"/>
          </p:cNvSpPr>
          <p:nvPr>
            <p:ph type="pic" idx="4"/>
          </p:nvPr>
        </p:nvSpPr>
        <p:spPr>
          <a:xfrm>
            <a:off x="3986213" y="356659"/>
            <a:ext cx="2160000" cy="2880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87" name="Google Shape;87;p17"/>
          <p:cNvSpPr>
            <a:spLocks noGrp="1"/>
          </p:cNvSpPr>
          <p:nvPr>
            <p:ph type="pic" idx="5"/>
          </p:nvPr>
        </p:nvSpPr>
        <p:spPr>
          <a:xfrm>
            <a:off x="3986213" y="3621021"/>
            <a:ext cx="2160000" cy="2880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4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82827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88"/>
        <p:cNvGrpSpPr/>
        <p:nvPr/>
      </p:nvGrpSpPr>
      <p:grpSpPr>
        <a:xfrm>
          <a:off x="0" y="0"/>
          <a:ext cx="0" cy="0"/>
          <a:chOff x="0" y="0"/>
          <a:chExt cx="0" cy="0"/>
        </a:xfrm>
      </p:grpSpPr>
      <p:sp>
        <p:nvSpPr>
          <p:cNvPr id="89" name="Google Shape;89;p18"/>
          <p:cNvSpPr/>
          <p:nvPr/>
        </p:nvSpPr>
        <p:spPr>
          <a:xfrm>
            <a:off x="3311860" y="983523"/>
            <a:ext cx="2520280" cy="3360373"/>
          </a:xfrm>
          <a:prstGeom prst="ellipse">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90" name="Google Shape;90;p18" descr="E:\002-KIMS BUSINESS\007-02-Fullslidesppt-Contents\20161228\02-edu\bulb-item.png"/>
          <p:cNvPicPr preferRelativeResize="0"/>
          <p:nvPr/>
        </p:nvPicPr>
        <p:blipFill rotWithShape="1">
          <a:blip r:embed="rId2">
            <a:alphaModFix/>
          </a:blip>
          <a:srcRect/>
          <a:stretch/>
        </p:blipFill>
        <p:spPr>
          <a:xfrm>
            <a:off x="4162351" y="1518948"/>
            <a:ext cx="819298" cy="2424491"/>
          </a:xfrm>
          <a:prstGeom prst="rect">
            <a:avLst/>
          </a:prstGeom>
          <a:noFill/>
          <a:ln>
            <a:noFill/>
          </a:ln>
        </p:spPr>
      </p:pic>
      <p:sp>
        <p:nvSpPr>
          <p:cNvPr id="91" name="Google Shape;91;p18"/>
          <p:cNvSpPr txBox="1">
            <a:spLocks noGrp="1"/>
          </p:cNvSpPr>
          <p:nvPr>
            <p:ph type="title"/>
          </p:nvPr>
        </p:nvSpPr>
        <p:spPr>
          <a:xfrm>
            <a:off x="3575" y="4806067"/>
            <a:ext cx="9144000" cy="802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36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2" name="Google Shape;92;p18"/>
          <p:cNvSpPr txBox="1">
            <a:spLocks noGrp="1"/>
          </p:cNvSpPr>
          <p:nvPr>
            <p:ph type="subTitle" idx="1"/>
          </p:nvPr>
        </p:nvSpPr>
        <p:spPr>
          <a:xfrm>
            <a:off x="-3575" y="5599124"/>
            <a:ext cx="9108000" cy="3728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42854361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3"/>
        <p:cNvGrpSpPr/>
        <p:nvPr/>
      </p:nvGrpSpPr>
      <p:grpSpPr>
        <a:xfrm>
          <a:off x="0" y="0"/>
          <a:ext cx="0" cy="0"/>
          <a:chOff x="0" y="0"/>
          <a:chExt cx="0" cy="0"/>
        </a:xfrm>
      </p:grpSpPr>
      <p:sp>
        <p:nvSpPr>
          <p:cNvPr id="94" name="Google Shape;94;p19"/>
          <p:cNvSpPr/>
          <p:nvPr/>
        </p:nvSpPr>
        <p:spPr>
          <a:xfrm>
            <a:off x="354008" y="1508786"/>
            <a:ext cx="2849840" cy="4865561"/>
          </a:xfrm>
          <a:prstGeom prst="roundRect">
            <a:avLst>
              <a:gd name="adj" fmla="val 3968"/>
            </a:avLst>
          </a:prstGeom>
          <a:solidFill>
            <a:srgbClr val="32AE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5" name="Google Shape;95;p19"/>
          <p:cNvSpPr txBox="1"/>
          <p:nvPr/>
        </p:nvSpPr>
        <p:spPr>
          <a:xfrm>
            <a:off x="755576" y="1902838"/>
            <a:ext cx="2232248" cy="5974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lt1"/>
                </a:solidFill>
                <a:latin typeface="Arial"/>
                <a:ea typeface="Arial"/>
                <a:cs typeface="Arial"/>
                <a:sym typeface="Arial"/>
              </a:rPr>
              <a:t>You can Resize without losing quality</a:t>
            </a:r>
            <a:endParaRPr sz="1200" b="1" dirty="0">
              <a:solidFill>
                <a:schemeClr val="lt1"/>
              </a:solidFill>
              <a:latin typeface="Arial"/>
              <a:ea typeface="Arial"/>
              <a:cs typeface="Arial"/>
              <a:sym typeface="Arial"/>
            </a:endParaRPr>
          </a:p>
        </p:txBody>
      </p:sp>
      <p:sp>
        <p:nvSpPr>
          <p:cNvPr id="96" name="Google Shape;96;p19"/>
          <p:cNvSpPr txBox="1"/>
          <p:nvPr/>
        </p:nvSpPr>
        <p:spPr>
          <a:xfrm>
            <a:off x="755576" y="2585834"/>
            <a:ext cx="2232248" cy="5974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lt1"/>
                </a:solidFill>
                <a:latin typeface="Arial"/>
                <a:ea typeface="Arial"/>
                <a:cs typeface="Arial"/>
                <a:sym typeface="Arial"/>
              </a:rPr>
              <a:t>You can Change Fill Color &amp;</a:t>
            </a:r>
            <a:endParaRPr sz="1800" dirty="0"/>
          </a:p>
          <a:p>
            <a:pPr marL="0" marR="0" lvl="0" indent="0" algn="l" rtl="0">
              <a:spcBef>
                <a:spcPts val="0"/>
              </a:spcBef>
              <a:spcAft>
                <a:spcPts val="0"/>
              </a:spcAft>
              <a:buNone/>
            </a:pPr>
            <a:r>
              <a:rPr lang="en" sz="1200" b="1">
                <a:solidFill>
                  <a:schemeClr val="lt1"/>
                </a:solidFill>
                <a:latin typeface="Arial"/>
                <a:ea typeface="Arial"/>
                <a:cs typeface="Arial"/>
                <a:sym typeface="Arial"/>
              </a:rPr>
              <a:t>Line Color</a:t>
            </a:r>
            <a:endParaRPr sz="1200" b="1" dirty="0">
              <a:solidFill>
                <a:schemeClr val="lt1"/>
              </a:solidFill>
              <a:latin typeface="Arial"/>
              <a:ea typeface="Arial"/>
              <a:cs typeface="Arial"/>
              <a:sym typeface="Arial"/>
            </a:endParaRPr>
          </a:p>
        </p:txBody>
      </p:sp>
      <p:sp>
        <p:nvSpPr>
          <p:cNvPr id="97" name="Google Shape;97;p19"/>
          <p:cNvSpPr/>
          <p:nvPr/>
        </p:nvSpPr>
        <p:spPr>
          <a:xfrm>
            <a:off x="531932" y="1796667"/>
            <a:ext cx="108520" cy="4320631"/>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8" name="Google Shape;98;p19"/>
          <p:cNvSpPr/>
          <p:nvPr/>
        </p:nvSpPr>
        <p:spPr>
          <a:xfrm rot="5400000">
            <a:off x="2508921" y="1734657"/>
            <a:ext cx="669775"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nvGrpSpPr>
          <p:cNvPr id="99" name="Google Shape;99;p19"/>
          <p:cNvGrpSpPr/>
          <p:nvPr/>
        </p:nvGrpSpPr>
        <p:grpSpPr>
          <a:xfrm>
            <a:off x="755726" y="4083391"/>
            <a:ext cx="1872059" cy="2101644"/>
            <a:chOff x="102157" y="1419622"/>
            <a:chExt cx="1872059" cy="1576233"/>
          </a:xfrm>
        </p:grpSpPr>
        <p:sp>
          <p:nvSpPr>
            <p:cNvPr id="100" name="Google Shape;100;p19"/>
            <p:cNvSpPr txBox="1"/>
            <p:nvPr/>
          </p:nvSpPr>
          <p:spPr>
            <a:xfrm>
              <a:off x="127596" y="2749634"/>
              <a:ext cx="184662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000">
                  <a:solidFill>
                    <a:schemeClr val="lt1"/>
                  </a:solidFill>
                  <a:latin typeface="Arial"/>
                  <a:ea typeface="Arial"/>
                  <a:cs typeface="Arial"/>
                  <a:sym typeface="Arial"/>
                </a:rPr>
                <a:t>www.googleslidesppt.com</a:t>
              </a:r>
              <a:endParaRPr sz="1000" dirty="0">
                <a:solidFill>
                  <a:schemeClr val="lt1"/>
                </a:solidFill>
                <a:latin typeface="Arial"/>
                <a:ea typeface="Arial"/>
                <a:cs typeface="Arial"/>
                <a:sym typeface="Arial"/>
              </a:endParaRPr>
            </a:p>
          </p:txBody>
        </p:sp>
        <p:sp>
          <p:nvSpPr>
            <p:cNvPr id="101" name="Google Shape;101;p19"/>
            <p:cNvSpPr txBox="1"/>
            <p:nvPr/>
          </p:nvSpPr>
          <p:spPr>
            <a:xfrm>
              <a:off x="102157" y="1419622"/>
              <a:ext cx="1827644"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a:solidFill>
                    <a:schemeClr val="lt1"/>
                  </a:solidFill>
                  <a:latin typeface="Arial"/>
                  <a:ea typeface="Arial"/>
                  <a:cs typeface="Arial"/>
                  <a:sym typeface="Arial"/>
                </a:rPr>
                <a:t>Google</a:t>
              </a:r>
              <a:endParaRPr sz="1800" dirty="0"/>
            </a:p>
            <a:p>
              <a:pPr marL="0" marR="0" lvl="0" indent="0" algn="l" rtl="0">
                <a:spcBef>
                  <a:spcPts val="0"/>
                </a:spcBef>
                <a:spcAft>
                  <a:spcPts val="0"/>
                </a:spcAft>
                <a:buNone/>
              </a:pPr>
              <a:r>
                <a:rPr lang="en" sz="2800" b="1">
                  <a:solidFill>
                    <a:schemeClr val="lt1"/>
                  </a:solidFill>
                  <a:latin typeface="Arial"/>
                  <a:ea typeface="Arial"/>
                  <a:cs typeface="Arial"/>
                  <a:sym typeface="Arial"/>
                </a:rPr>
                <a:t>Slides</a:t>
              </a:r>
              <a:endParaRPr sz="1800" dirty="0"/>
            </a:p>
            <a:p>
              <a:pPr marL="0" marR="0" lvl="0" indent="0" algn="l" rtl="0">
                <a:spcBef>
                  <a:spcPts val="0"/>
                </a:spcBef>
                <a:spcAft>
                  <a:spcPts val="0"/>
                </a:spcAft>
                <a:buNone/>
              </a:pPr>
              <a:r>
                <a:rPr lang="en" sz="2800" b="1">
                  <a:solidFill>
                    <a:schemeClr val="lt1"/>
                  </a:solidFill>
                  <a:latin typeface="Arial"/>
                  <a:ea typeface="Arial"/>
                  <a:cs typeface="Arial"/>
                  <a:sym typeface="Arial"/>
                </a:rPr>
                <a:t>PPT</a:t>
              </a:r>
              <a:endParaRPr sz="2800" b="1"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3633994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lor Code Layout">
  <p:cSld name="Color Code Layout">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14325" y="191100"/>
            <a:ext cx="9144000" cy="802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None/>
              <a:defRPr sz="36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239369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4" y="752475"/>
            <a:ext cx="8464549" cy="240066"/>
          </a:xfrm>
        </p:spPr>
        <p:txBody>
          <a:bodyPr/>
          <a:lstStyle>
            <a:lvl1pPr>
              <a:lnSpc>
                <a:spcPct val="80000"/>
              </a:lnSpc>
              <a:defRPr/>
            </a:lvl1pPr>
          </a:lstStyle>
          <a:p>
            <a:r>
              <a:rPr lang="en-US"/>
              <a:t>Click to edit Master title style</a:t>
            </a:r>
            <a:endParaRPr lang="en-GB" dirty="0"/>
          </a:p>
        </p:txBody>
      </p:sp>
      <p:sp>
        <p:nvSpPr>
          <p:cNvPr id="7" name="Text Placeholder 6"/>
          <p:cNvSpPr>
            <a:spLocks noGrp="1"/>
          </p:cNvSpPr>
          <p:nvPr>
            <p:ph type="body" sz="quarter" idx="13"/>
          </p:nvPr>
        </p:nvSpPr>
        <p:spPr bwMode="gray">
          <a:xfrm>
            <a:off x="323854" y="1664464"/>
            <a:ext cx="8464549" cy="4172400"/>
          </a:xfrm>
          <a:prstGeom prst="rect">
            <a:avLst/>
          </a:prstGeom>
        </p:spPr>
        <p:txBody>
          <a:bodyPr lIns="0" tIns="0" rIns="0" bIns="0"/>
          <a:lstStyle>
            <a:lvl1pPr>
              <a:lnSpc>
                <a:spcPct val="100000"/>
              </a:lnSpc>
              <a:spcBef>
                <a:spcPts val="0"/>
              </a:spcBef>
              <a:spcAft>
                <a:spcPts val="451"/>
              </a:spcAft>
              <a:defRPr/>
            </a:lvl1pPr>
            <a:lvl2pPr>
              <a:lnSpc>
                <a:spcPct val="100000"/>
              </a:lnSpc>
              <a:spcBef>
                <a:spcPts val="0"/>
              </a:spcBef>
              <a:spcAft>
                <a:spcPts val="451"/>
              </a:spcAft>
              <a:defRPr/>
            </a:lvl2pPr>
            <a:lvl3pPr>
              <a:lnSpc>
                <a:spcPct val="100000"/>
              </a:lnSpc>
              <a:spcBef>
                <a:spcPts val="0"/>
              </a:spcBef>
              <a:spcAft>
                <a:spcPts val="451"/>
              </a:spcAft>
              <a:defRPr/>
            </a:lvl3pPr>
            <a:lvl4pPr>
              <a:lnSpc>
                <a:spcPct val="100000"/>
              </a:lnSpc>
              <a:spcBef>
                <a:spcPts val="0"/>
              </a:spcBef>
              <a:spcAft>
                <a:spcPts val="451"/>
              </a:spcAft>
              <a:defRPr/>
            </a:lvl4pPr>
            <a:lvl5pPr>
              <a:lnSpc>
                <a:spcPct val="100000"/>
              </a:lnSpc>
              <a:spcBef>
                <a:spcPts val="0"/>
              </a:spcBef>
              <a:spcAft>
                <a:spcPts val="451"/>
              </a:spcAft>
              <a:defRPr/>
            </a:lvl5pPr>
            <a:lvl6pPr>
              <a:spcBef>
                <a:spcPts val="0"/>
              </a:spcBef>
              <a:spcAft>
                <a:spcPts val="451"/>
              </a:spcAft>
              <a:defRPr/>
            </a:lvl6pPr>
            <a:lvl7pPr>
              <a:spcBef>
                <a:spcPts val="0"/>
              </a:spcBef>
              <a:spcAft>
                <a:spcPts val="451"/>
              </a:spcAft>
              <a:defRPr/>
            </a:lvl7pPr>
            <a:lvl8pPr>
              <a:spcBef>
                <a:spcPts val="0"/>
              </a:spcBef>
              <a:spcAft>
                <a:spcPts val="451"/>
              </a:spcAft>
              <a:defRPr/>
            </a:lvl8pPr>
            <a:lvl9pPr>
              <a:spcBef>
                <a:spcPts val="0"/>
              </a:spcBef>
              <a:spcAft>
                <a:spcPts val="451"/>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p:cNvSpPr>
            <a:spLocks noGrp="1"/>
          </p:cNvSpPr>
          <p:nvPr>
            <p:ph type="body" sz="quarter" idx="14" hasCustomPrompt="1"/>
          </p:nvPr>
        </p:nvSpPr>
        <p:spPr bwMode="gray">
          <a:xfrm>
            <a:off x="323854" y="1104348"/>
            <a:ext cx="8464549" cy="166328"/>
          </a:xfrm>
          <a:prstGeom prst="rect">
            <a:avLst/>
          </a:prstGeom>
        </p:spPr>
        <p:txBody>
          <a:bodyPr lIns="0" tIns="0" rIns="0" bIns="0">
            <a:spAutoFit/>
          </a:bodyPr>
          <a:lstStyle>
            <a:lvl1pPr algn="l">
              <a:lnSpc>
                <a:spcPct val="80000"/>
              </a:lnSpc>
              <a:spcBef>
                <a:spcPts val="0"/>
              </a:spcBef>
              <a:spcAft>
                <a:spcPts val="0"/>
              </a:spcAft>
              <a:defRPr sz="1351" b="0">
                <a:solidFill>
                  <a:schemeClr val="tx1"/>
                </a:solidFill>
              </a:defRPr>
            </a:lvl1pPr>
          </a:lstStyle>
          <a:p>
            <a:pPr lvl="0"/>
            <a:r>
              <a:rPr lang="en-US" dirty="0"/>
              <a:t>[SUBTITLE]</a:t>
            </a:r>
          </a:p>
        </p:txBody>
      </p:sp>
    </p:spTree>
    <p:extLst>
      <p:ext uri="{BB962C8B-B14F-4D97-AF65-F5344CB8AC3E}">
        <p14:creationId xmlns:p14="http://schemas.microsoft.com/office/powerpoint/2010/main" val="183611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47" name="Google Shape;47;p9"/>
          <p:cNvSpPr/>
          <p:nvPr/>
        </p:nvSpPr>
        <p:spPr>
          <a:xfrm rot="5400000">
            <a:off x="1089275" y="3375100"/>
            <a:ext cx="68572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48" name="Google Shape;48;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3705956"/>
            <a:ext cx="4045200" cy="16468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6260831"/>
            <a:ext cx="5487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lgn="r"/>
            <a:fld id="{00000000-1234-1234-1234-123412341234}" type="slidenum">
              <a:rPr lang="it-IT" smtClean="0"/>
              <a:pPr algn="r"/>
              <a:t>‹N›</a:t>
            </a:fld>
            <a:endParaRPr lang="it-IT" dirty="0"/>
          </a:p>
        </p:txBody>
      </p:sp>
    </p:spTree>
    <p:extLst>
      <p:ext uri="{BB962C8B-B14F-4D97-AF65-F5344CB8AC3E}">
        <p14:creationId xmlns:p14="http://schemas.microsoft.com/office/powerpoint/2010/main" val="1756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6.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5"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68571" tIns="34287" rIns="68571" bIns="34287"/>
          <a:lstStyle/>
          <a:p>
            <a:pPr algn="ctr">
              <a:defRPr/>
            </a:pPr>
            <a:endParaRPr lang="en-GB" sz="1351" dirty="0"/>
          </a:p>
        </p:txBody>
      </p:sp>
      <p:sp>
        <p:nvSpPr>
          <p:cNvPr id="7" name="Freeform 6"/>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68571" tIns="34287" rIns="68571" bIns="34287"/>
          <a:lstStyle/>
          <a:p>
            <a:pPr algn="ctr">
              <a:defRPr/>
            </a:pPr>
            <a:endParaRPr lang="en-GB" sz="1351" dirty="0"/>
          </a:p>
        </p:txBody>
      </p:sp>
    </p:spTree>
    <p:extLst>
      <p:ext uri="{BB962C8B-B14F-4D97-AF65-F5344CB8AC3E}">
        <p14:creationId xmlns:p14="http://schemas.microsoft.com/office/powerpoint/2010/main" val="210380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746" r:id="rId9"/>
    <p:sldLayoutId id="2147483747" r:id="rId10"/>
    <p:sldLayoutId id="2147483768" r:id="rId11"/>
  </p:sldLayoutIdLst>
  <p:hf hdr="0" dt="0"/>
  <p:txStyles>
    <p:titleStyle>
      <a:lvl1pPr algn="l" defTabSz="685567" rtl="0" eaLnBrk="1" latinLnBrk="0" hangingPunct="1">
        <a:lnSpc>
          <a:spcPct val="80000"/>
        </a:lnSpc>
        <a:spcBef>
          <a:spcPct val="0"/>
        </a:spcBef>
        <a:buNone/>
        <a:defRPr sz="1951" b="1" kern="1200" cap="all" baseline="0">
          <a:solidFill>
            <a:schemeClr val="tx2"/>
          </a:solidFill>
          <a:latin typeface="+mj-lt"/>
          <a:ea typeface="+mj-ea"/>
          <a:cs typeface="+mj-cs"/>
        </a:defRPr>
      </a:lvl1pPr>
    </p:titleStyle>
    <p:bodyStyle>
      <a:lvl1pPr marL="0" indent="0" algn="l" defTabSz="685567" rtl="0" eaLnBrk="1" latinLnBrk="0" hangingPunct="1">
        <a:lnSpc>
          <a:spcPct val="100000"/>
        </a:lnSpc>
        <a:spcBef>
          <a:spcPts val="0"/>
        </a:spcBef>
        <a:spcAft>
          <a:spcPts val="451"/>
        </a:spcAft>
        <a:buFont typeface="Arial" pitchFamily="34" charset="0"/>
        <a:buNone/>
        <a:defRPr sz="1351" b="1" kern="1200">
          <a:solidFill>
            <a:schemeClr val="tx2"/>
          </a:solidFill>
          <a:latin typeface="+mn-lt"/>
          <a:ea typeface="+mn-ea"/>
          <a:cs typeface="+mn-cs"/>
        </a:defRPr>
      </a:lvl1pPr>
      <a:lvl2pPr marL="0" indent="0" algn="l" defTabSz="685567" rtl="0" eaLnBrk="1" latinLnBrk="0" hangingPunct="1">
        <a:lnSpc>
          <a:spcPct val="100000"/>
        </a:lnSpc>
        <a:spcBef>
          <a:spcPts val="0"/>
        </a:spcBef>
        <a:spcAft>
          <a:spcPts val="451"/>
        </a:spcAft>
        <a:buFont typeface="Arial" pitchFamily="34" charset="0"/>
        <a:buNone/>
        <a:defRPr sz="1200" kern="1200">
          <a:solidFill>
            <a:schemeClr val="tx1"/>
          </a:solidFill>
          <a:latin typeface="+mn-lt"/>
          <a:ea typeface="+mn-ea"/>
          <a:cs typeface="+mn-cs"/>
        </a:defRPr>
      </a:lvl2pPr>
      <a:lvl3pPr marL="197612" indent="-197612" algn="l" defTabSz="685567" rtl="0" eaLnBrk="1" latinLnBrk="0" hangingPunct="1">
        <a:lnSpc>
          <a:spcPct val="100000"/>
        </a:lnSpc>
        <a:spcBef>
          <a:spcPts val="0"/>
        </a:spcBef>
        <a:spcAft>
          <a:spcPts val="451"/>
        </a:spcAft>
        <a:buFont typeface="Trebuchet MS" pitchFamily="34" charset="0"/>
        <a:buChar char="•"/>
        <a:defRPr sz="1200" kern="1200">
          <a:solidFill>
            <a:schemeClr val="tx1"/>
          </a:solidFill>
          <a:latin typeface="+mn-lt"/>
          <a:ea typeface="+mn-ea"/>
          <a:cs typeface="+mn-cs"/>
        </a:defRPr>
      </a:lvl3pPr>
      <a:lvl4pPr marL="403557" indent="-205946" algn="l" defTabSz="685567" rtl="0" eaLnBrk="1" latinLnBrk="0" hangingPunct="1">
        <a:lnSpc>
          <a:spcPct val="100000"/>
        </a:lnSpc>
        <a:spcBef>
          <a:spcPts val="0"/>
        </a:spcBef>
        <a:spcAft>
          <a:spcPts val="451"/>
        </a:spcAft>
        <a:buFont typeface="Trebuchet MS" pitchFamily="34" charset="0"/>
        <a:buChar char="–"/>
        <a:defRPr sz="1200" kern="1200">
          <a:solidFill>
            <a:schemeClr val="tx1"/>
          </a:solidFill>
          <a:latin typeface="+mn-lt"/>
          <a:ea typeface="+mn-ea"/>
          <a:cs typeface="+mn-cs"/>
        </a:defRPr>
      </a:lvl4pPr>
      <a:lvl5pPr marL="602357" indent="-198802" algn="l" defTabSz="685567" rtl="0" eaLnBrk="1" latinLnBrk="0" hangingPunct="1">
        <a:lnSpc>
          <a:spcPct val="100000"/>
        </a:lnSpc>
        <a:spcBef>
          <a:spcPts val="0"/>
        </a:spcBef>
        <a:spcAft>
          <a:spcPts val="451"/>
        </a:spcAft>
        <a:buFont typeface="Trebuchet MS" pitchFamily="34" charset="0"/>
        <a:buChar char="–"/>
        <a:defRPr sz="1200" kern="1200">
          <a:solidFill>
            <a:schemeClr val="tx1"/>
          </a:solidFill>
          <a:latin typeface="+mn-lt"/>
          <a:ea typeface="+mn-ea"/>
          <a:cs typeface="+mn-cs"/>
        </a:defRPr>
      </a:lvl5pPr>
      <a:lvl6pPr marL="600060" indent="0" algn="l" defTabSz="685567" rtl="0" eaLnBrk="1" latinLnBrk="0" hangingPunct="1">
        <a:lnSpc>
          <a:spcPct val="100000"/>
        </a:lnSpc>
        <a:spcBef>
          <a:spcPts val="0"/>
        </a:spcBef>
        <a:spcAft>
          <a:spcPts val="451"/>
        </a:spcAft>
        <a:buFont typeface="Trebuchet MS" pitchFamily="34" charset="0"/>
        <a:buNone/>
        <a:defRPr lang="en-GB" sz="1200" kern="1200" baseline="0" dirty="0" smtClean="0">
          <a:solidFill>
            <a:schemeClr val="tx1"/>
          </a:solidFill>
          <a:latin typeface="+mn-lt"/>
          <a:ea typeface="+mn-ea"/>
          <a:cs typeface="+mn-cs"/>
        </a:defRPr>
      </a:lvl6pPr>
      <a:lvl7pPr marL="600060" indent="0" algn="l" defTabSz="685567" rtl="0" eaLnBrk="1" latinLnBrk="0" hangingPunct="1">
        <a:lnSpc>
          <a:spcPct val="100000"/>
        </a:lnSpc>
        <a:spcBef>
          <a:spcPts val="0"/>
        </a:spcBef>
        <a:spcAft>
          <a:spcPts val="451"/>
        </a:spcAft>
        <a:buFont typeface="Arial" pitchFamily="34" charset="0"/>
        <a:buNone/>
        <a:defRPr sz="1200" kern="1200">
          <a:solidFill>
            <a:schemeClr val="tx1"/>
          </a:solidFill>
          <a:latin typeface="+mn-lt"/>
          <a:ea typeface="+mn-ea"/>
          <a:cs typeface="+mn-cs"/>
        </a:defRPr>
      </a:lvl7pPr>
      <a:lvl8pPr marL="600060" indent="0" algn="l" defTabSz="685567" rtl="0" eaLnBrk="1" latinLnBrk="0" hangingPunct="1">
        <a:lnSpc>
          <a:spcPct val="100000"/>
        </a:lnSpc>
        <a:spcBef>
          <a:spcPts val="0"/>
        </a:spcBef>
        <a:spcAft>
          <a:spcPts val="451"/>
        </a:spcAft>
        <a:buFont typeface="Arial" pitchFamily="34" charset="0"/>
        <a:buNone/>
        <a:defRPr sz="1200" kern="1200">
          <a:solidFill>
            <a:schemeClr val="tx1"/>
          </a:solidFill>
          <a:latin typeface="+mn-lt"/>
          <a:ea typeface="+mn-ea"/>
          <a:cs typeface="+mn-cs"/>
        </a:defRPr>
      </a:lvl8pPr>
      <a:lvl9pPr marL="600060" indent="0" algn="l" defTabSz="685567" rtl="0" eaLnBrk="1" latinLnBrk="0" hangingPunct="1">
        <a:lnSpc>
          <a:spcPct val="100000"/>
        </a:lnSpc>
        <a:spcBef>
          <a:spcPts val="0"/>
        </a:spcBef>
        <a:spcAft>
          <a:spcPts val="451"/>
        </a:spcAft>
        <a:buFont typeface="Arial" pitchFamily="34" charset="0"/>
        <a:buNone/>
        <a:defRPr sz="1200" kern="1200">
          <a:solidFill>
            <a:schemeClr val="tx1"/>
          </a:solidFill>
          <a:latin typeface="+mn-lt"/>
          <a:ea typeface="+mn-ea"/>
          <a:cs typeface="+mn-cs"/>
        </a:defRPr>
      </a:lvl9pPr>
    </p:bodyStyle>
    <p:otherStyle>
      <a:defPPr>
        <a:defRPr lang="en-US"/>
      </a:defPPr>
      <a:lvl1pPr marL="0" algn="l" defTabSz="685567" rtl="0" eaLnBrk="1" latinLnBrk="0" hangingPunct="1">
        <a:defRPr sz="1351" kern="1200">
          <a:solidFill>
            <a:schemeClr val="tx1"/>
          </a:solidFill>
          <a:latin typeface="+mn-lt"/>
          <a:ea typeface="+mn-ea"/>
          <a:cs typeface="+mn-cs"/>
        </a:defRPr>
      </a:lvl1pPr>
      <a:lvl2pPr marL="342782" algn="l" defTabSz="685567" rtl="0" eaLnBrk="1" latinLnBrk="0" hangingPunct="1">
        <a:defRPr sz="1351" kern="1200">
          <a:solidFill>
            <a:schemeClr val="tx1"/>
          </a:solidFill>
          <a:latin typeface="+mn-lt"/>
          <a:ea typeface="+mn-ea"/>
          <a:cs typeface="+mn-cs"/>
        </a:defRPr>
      </a:lvl2pPr>
      <a:lvl3pPr marL="685567" algn="l" defTabSz="685567" rtl="0" eaLnBrk="1" latinLnBrk="0" hangingPunct="1">
        <a:defRPr sz="1351" kern="1200">
          <a:solidFill>
            <a:schemeClr val="tx1"/>
          </a:solidFill>
          <a:latin typeface="+mn-lt"/>
          <a:ea typeface="+mn-ea"/>
          <a:cs typeface="+mn-cs"/>
        </a:defRPr>
      </a:lvl3pPr>
      <a:lvl4pPr marL="1028350" algn="l" defTabSz="685567" rtl="0" eaLnBrk="1" latinLnBrk="0" hangingPunct="1">
        <a:defRPr sz="1351" kern="1200">
          <a:solidFill>
            <a:schemeClr val="tx1"/>
          </a:solidFill>
          <a:latin typeface="+mn-lt"/>
          <a:ea typeface="+mn-ea"/>
          <a:cs typeface="+mn-cs"/>
        </a:defRPr>
      </a:lvl4pPr>
      <a:lvl5pPr marL="1371132" algn="l" defTabSz="685567" rtl="0" eaLnBrk="1" latinLnBrk="0" hangingPunct="1">
        <a:defRPr sz="1351" kern="1200">
          <a:solidFill>
            <a:schemeClr val="tx1"/>
          </a:solidFill>
          <a:latin typeface="+mn-lt"/>
          <a:ea typeface="+mn-ea"/>
          <a:cs typeface="+mn-cs"/>
        </a:defRPr>
      </a:lvl5pPr>
      <a:lvl6pPr marL="1713916" algn="l" defTabSz="685567" rtl="0" eaLnBrk="1" latinLnBrk="0" hangingPunct="1">
        <a:defRPr sz="1351" kern="1200">
          <a:solidFill>
            <a:schemeClr val="tx1"/>
          </a:solidFill>
          <a:latin typeface="+mn-lt"/>
          <a:ea typeface="+mn-ea"/>
          <a:cs typeface="+mn-cs"/>
        </a:defRPr>
      </a:lvl6pPr>
      <a:lvl7pPr marL="2056699" algn="l" defTabSz="685567" rtl="0" eaLnBrk="1" latinLnBrk="0" hangingPunct="1">
        <a:defRPr sz="1351" kern="1200">
          <a:solidFill>
            <a:schemeClr val="tx1"/>
          </a:solidFill>
          <a:latin typeface="+mn-lt"/>
          <a:ea typeface="+mn-ea"/>
          <a:cs typeface="+mn-cs"/>
        </a:defRPr>
      </a:lvl7pPr>
      <a:lvl8pPr marL="2399483" algn="l" defTabSz="685567" rtl="0" eaLnBrk="1" latinLnBrk="0" hangingPunct="1">
        <a:defRPr sz="1351" kern="1200">
          <a:solidFill>
            <a:schemeClr val="tx1"/>
          </a:solidFill>
          <a:latin typeface="+mn-lt"/>
          <a:ea typeface="+mn-ea"/>
          <a:cs typeface="+mn-cs"/>
        </a:defRPr>
      </a:lvl8pPr>
      <a:lvl9pPr marL="2742266" algn="l" defTabSz="685567"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5"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68570" tIns="34286" rIns="68570" bIns="34286"/>
          <a:lstStyle/>
          <a:p>
            <a:pPr algn="ctr">
              <a:defRPr/>
            </a:pPr>
            <a:endParaRPr lang="en-GB" sz="1350" dirty="0"/>
          </a:p>
        </p:txBody>
      </p:sp>
      <p:sp>
        <p:nvSpPr>
          <p:cNvPr id="7" name="Freeform 6"/>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68570" tIns="34286" rIns="68570" bIns="34286"/>
          <a:lstStyle/>
          <a:p>
            <a:pPr algn="ctr">
              <a:defRPr/>
            </a:pPr>
            <a:endParaRPr lang="en-GB" sz="1350" dirty="0"/>
          </a:p>
        </p:txBody>
      </p:sp>
      <p:pic>
        <p:nvPicPr>
          <p:cNvPr id="8" name="Immagin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15949" y="6238875"/>
            <a:ext cx="872452" cy="336330"/>
          </a:xfrm>
          <a:prstGeom prst="rect">
            <a:avLst/>
          </a:prstGeom>
        </p:spPr>
      </p:pic>
    </p:spTree>
    <p:extLst>
      <p:ext uri="{BB962C8B-B14F-4D97-AF65-F5344CB8AC3E}">
        <p14:creationId xmlns:p14="http://schemas.microsoft.com/office/powerpoint/2010/main" val="33753109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hdr="0" dt="0"/>
  <p:txStyles>
    <p:titleStyle>
      <a:lvl1pPr algn="l" defTabSz="685584" rtl="0" eaLnBrk="1" latinLnBrk="0" hangingPunct="1">
        <a:lnSpc>
          <a:spcPct val="80000"/>
        </a:lnSpc>
        <a:spcBef>
          <a:spcPct val="0"/>
        </a:spcBef>
        <a:buNone/>
        <a:defRPr sz="1950" b="1" kern="1200" cap="all" baseline="0">
          <a:solidFill>
            <a:schemeClr val="tx2"/>
          </a:solidFill>
          <a:latin typeface="+mj-lt"/>
          <a:ea typeface="+mj-ea"/>
          <a:cs typeface="+mj-cs"/>
        </a:defRPr>
      </a:lvl1pPr>
    </p:titleStyle>
    <p:bodyStyle>
      <a:lvl1pPr marL="0" indent="0" algn="l" defTabSz="685584" rtl="0" eaLnBrk="1" latinLnBrk="0" hangingPunct="1">
        <a:lnSpc>
          <a:spcPct val="100000"/>
        </a:lnSpc>
        <a:spcBef>
          <a:spcPts val="0"/>
        </a:spcBef>
        <a:spcAft>
          <a:spcPts val="450"/>
        </a:spcAft>
        <a:buFont typeface="Arial" pitchFamily="34" charset="0"/>
        <a:buNone/>
        <a:defRPr sz="1350" b="1" kern="1200">
          <a:solidFill>
            <a:schemeClr val="tx2"/>
          </a:solidFill>
          <a:latin typeface="+mn-lt"/>
          <a:ea typeface="+mn-ea"/>
          <a:cs typeface="+mn-cs"/>
        </a:defRPr>
      </a:lvl1pPr>
      <a:lvl2pPr marL="0"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2pPr>
      <a:lvl3pPr marL="197617" indent="-197617" algn="l" defTabSz="685584" rtl="0" eaLnBrk="1" latinLnBrk="0" hangingPunct="1">
        <a:lnSpc>
          <a:spcPct val="100000"/>
        </a:lnSpc>
        <a:spcBef>
          <a:spcPts val="0"/>
        </a:spcBef>
        <a:spcAft>
          <a:spcPts val="450"/>
        </a:spcAft>
        <a:buFont typeface="Trebuchet MS" pitchFamily="34" charset="0"/>
        <a:buChar char="•"/>
        <a:defRPr sz="1200" kern="1200">
          <a:solidFill>
            <a:schemeClr val="tx1"/>
          </a:solidFill>
          <a:latin typeface="+mn-lt"/>
          <a:ea typeface="+mn-ea"/>
          <a:cs typeface="+mn-cs"/>
        </a:defRPr>
      </a:lvl3pPr>
      <a:lvl4pPr marL="403567" indent="-205950" algn="l" defTabSz="685584" rtl="0" eaLnBrk="1" latinLnBrk="0" hangingPunct="1">
        <a:lnSpc>
          <a:spcPct val="100000"/>
        </a:lnSpc>
        <a:spcBef>
          <a:spcPts val="0"/>
        </a:spcBef>
        <a:spcAft>
          <a:spcPts val="450"/>
        </a:spcAft>
        <a:buFont typeface="Trebuchet MS" pitchFamily="34" charset="0"/>
        <a:buChar char="–"/>
        <a:defRPr sz="1200" kern="1200">
          <a:solidFill>
            <a:schemeClr val="tx1"/>
          </a:solidFill>
          <a:latin typeface="+mn-lt"/>
          <a:ea typeface="+mn-ea"/>
          <a:cs typeface="+mn-cs"/>
        </a:defRPr>
      </a:lvl4pPr>
      <a:lvl5pPr marL="602372" indent="-198807" algn="l" defTabSz="685584" rtl="0" eaLnBrk="1" latinLnBrk="0" hangingPunct="1">
        <a:lnSpc>
          <a:spcPct val="100000"/>
        </a:lnSpc>
        <a:spcBef>
          <a:spcPts val="0"/>
        </a:spcBef>
        <a:spcAft>
          <a:spcPts val="450"/>
        </a:spcAft>
        <a:buFont typeface="Trebuchet MS" pitchFamily="34" charset="0"/>
        <a:buChar char="–"/>
        <a:defRPr sz="1200" kern="1200">
          <a:solidFill>
            <a:schemeClr val="tx1"/>
          </a:solidFill>
          <a:latin typeface="+mn-lt"/>
          <a:ea typeface="+mn-ea"/>
          <a:cs typeface="+mn-cs"/>
        </a:defRPr>
      </a:lvl5pPr>
      <a:lvl6pPr marL="600075" indent="0" algn="l" defTabSz="685584" rtl="0" eaLnBrk="1" latinLnBrk="0" hangingPunct="1">
        <a:lnSpc>
          <a:spcPct val="100000"/>
        </a:lnSpc>
        <a:spcBef>
          <a:spcPts val="0"/>
        </a:spcBef>
        <a:spcAft>
          <a:spcPts val="450"/>
        </a:spcAft>
        <a:buFont typeface="Trebuchet MS" pitchFamily="34" charset="0"/>
        <a:buNone/>
        <a:defRPr lang="en-GB" sz="1200" kern="1200" baseline="0" dirty="0" smtClean="0">
          <a:solidFill>
            <a:schemeClr val="tx1"/>
          </a:solidFill>
          <a:latin typeface="+mn-lt"/>
          <a:ea typeface="+mn-ea"/>
          <a:cs typeface="+mn-cs"/>
        </a:defRPr>
      </a:lvl6pPr>
      <a:lvl7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7pPr>
      <a:lvl8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8pPr>
      <a:lvl9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9pPr>
    </p:bodyStyle>
    <p:otherStyle>
      <a:defPPr>
        <a:defRPr lang="en-US"/>
      </a:defPPr>
      <a:lvl1pPr marL="0" algn="l" defTabSz="685584" rtl="0" eaLnBrk="1" latinLnBrk="0" hangingPunct="1">
        <a:defRPr sz="1350" kern="1200">
          <a:solidFill>
            <a:schemeClr val="tx1"/>
          </a:solidFill>
          <a:latin typeface="+mn-lt"/>
          <a:ea typeface="+mn-ea"/>
          <a:cs typeface="+mn-cs"/>
        </a:defRPr>
      </a:lvl1pPr>
      <a:lvl2pPr marL="342791" algn="l" defTabSz="685584" rtl="0" eaLnBrk="1" latinLnBrk="0" hangingPunct="1">
        <a:defRPr sz="1350" kern="1200">
          <a:solidFill>
            <a:schemeClr val="tx1"/>
          </a:solidFill>
          <a:latin typeface="+mn-lt"/>
          <a:ea typeface="+mn-ea"/>
          <a:cs typeface="+mn-cs"/>
        </a:defRPr>
      </a:lvl2pPr>
      <a:lvl3pPr marL="685584" algn="l" defTabSz="685584" rtl="0" eaLnBrk="1" latinLnBrk="0" hangingPunct="1">
        <a:defRPr sz="1350" kern="1200">
          <a:solidFill>
            <a:schemeClr val="tx1"/>
          </a:solidFill>
          <a:latin typeface="+mn-lt"/>
          <a:ea typeface="+mn-ea"/>
          <a:cs typeface="+mn-cs"/>
        </a:defRPr>
      </a:lvl3pPr>
      <a:lvl4pPr marL="1028376" algn="l" defTabSz="685584" rtl="0" eaLnBrk="1" latinLnBrk="0" hangingPunct="1">
        <a:defRPr sz="1350" kern="1200">
          <a:solidFill>
            <a:schemeClr val="tx1"/>
          </a:solidFill>
          <a:latin typeface="+mn-lt"/>
          <a:ea typeface="+mn-ea"/>
          <a:cs typeface="+mn-cs"/>
        </a:defRPr>
      </a:lvl4pPr>
      <a:lvl5pPr marL="1371167" algn="l" defTabSz="685584" rtl="0" eaLnBrk="1" latinLnBrk="0" hangingPunct="1">
        <a:defRPr sz="1350" kern="1200">
          <a:solidFill>
            <a:schemeClr val="tx1"/>
          </a:solidFill>
          <a:latin typeface="+mn-lt"/>
          <a:ea typeface="+mn-ea"/>
          <a:cs typeface="+mn-cs"/>
        </a:defRPr>
      </a:lvl5pPr>
      <a:lvl6pPr marL="1713959" algn="l" defTabSz="685584" rtl="0" eaLnBrk="1" latinLnBrk="0" hangingPunct="1">
        <a:defRPr sz="1350" kern="1200">
          <a:solidFill>
            <a:schemeClr val="tx1"/>
          </a:solidFill>
          <a:latin typeface="+mn-lt"/>
          <a:ea typeface="+mn-ea"/>
          <a:cs typeface="+mn-cs"/>
        </a:defRPr>
      </a:lvl6pPr>
      <a:lvl7pPr marL="2056751" algn="l" defTabSz="685584" rtl="0" eaLnBrk="1" latinLnBrk="0" hangingPunct="1">
        <a:defRPr sz="1350" kern="1200">
          <a:solidFill>
            <a:schemeClr val="tx1"/>
          </a:solidFill>
          <a:latin typeface="+mn-lt"/>
          <a:ea typeface="+mn-ea"/>
          <a:cs typeface="+mn-cs"/>
        </a:defRPr>
      </a:lvl7pPr>
      <a:lvl8pPr marL="2399543" algn="l" defTabSz="685584" rtl="0" eaLnBrk="1" latinLnBrk="0" hangingPunct="1">
        <a:defRPr sz="1350" kern="1200">
          <a:solidFill>
            <a:schemeClr val="tx1"/>
          </a:solidFill>
          <a:latin typeface="+mn-lt"/>
          <a:ea typeface="+mn-ea"/>
          <a:cs typeface="+mn-cs"/>
        </a:defRPr>
      </a:lvl8pPr>
      <a:lvl9pPr marL="2742335" algn="l" defTabSz="685584"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5"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68570" tIns="34286" rIns="68570" bIns="34286"/>
          <a:lstStyle/>
          <a:p>
            <a:pPr algn="ctr">
              <a:defRPr/>
            </a:pPr>
            <a:endParaRPr lang="en-GB" sz="1350" dirty="0"/>
          </a:p>
        </p:txBody>
      </p:sp>
      <p:sp>
        <p:nvSpPr>
          <p:cNvPr id="7" name="Freeform 6"/>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68570" tIns="34286" rIns="68570" bIns="34286"/>
          <a:lstStyle/>
          <a:p>
            <a:pPr algn="ctr">
              <a:defRPr/>
            </a:pPr>
            <a:endParaRPr lang="en-GB" sz="1350" dirty="0"/>
          </a:p>
        </p:txBody>
      </p:sp>
    </p:spTree>
    <p:extLst>
      <p:ext uri="{BB962C8B-B14F-4D97-AF65-F5344CB8AC3E}">
        <p14:creationId xmlns:p14="http://schemas.microsoft.com/office/powerpoint/2010/main" val="34796800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sldNum="0" hdr="0" ftr="0" dt="0"/>
  <p:txStyles>
    <p:titleStyle>
      <a:lvl1pPr algn="l" defTabSz="685584" rtl="0" eaLnBrk="1" latinLnBrk="0" hangingPunct="1">
        <a:lnSpc>
          <a:spcPct val="80000"/>
        </a:lnSpc>
        <a:spcBef>
          <a:spcPct val="0"/>
        </a:spcBef>
        <a:buNone/>
        <a:defRPr sz="1950" b="1" kern="1200" cap="all" baseline="0">
          <a:solidFill>
            <a:schemeClr val="tx2"/>
          </a:solidFill>
          <a:latin typeface="+mj-lt"/>
          <a:ea typeface="+mj-ea"/>
          <a:cs typeface="+mj-cs"/>
        </a:defRPr>
      </a:lvl1pPr>
    </p:titleStyle>
    <p:bodyStyle>
      <a:lvl1pPr marL="0" indent="0" algn="l" defTabSz="685584" rtl="0" eaLnBrk="1" latinLnBrk="0" hangingPunct="1">
        <a:lnSpc>
          <a:spcPct val="100000"/>
        </a:lnSpc>
        <a:spcBef>
          <a:spcPts val="0"/>
        </a:spcBef>
        <a:spcAft>
          <a:spcPts val="450"/>
        </a:spcAft>
        <a:buFont typeface="Arial" pitchFamily="34" charset="0"/>
        <a:buNone/>
        <a:defRPr sz="1350" b="1" kern="1200">
          <a:solidFill>
            <a:schemeClr val="tx2"/>
          </a:solidFill>
          <a:latin typeface="+mn-lt"/>
          <a:ea typeface="+mn-ea"/>
          <a:cs typeface="+mn-cs"/>
        </a:defRPr>
      </a:lvl1pPr>
      <a:lvl2pPr marL="0"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2pPr>
      <a:lvl3pPr marL="197617" indent="-197617" algn="l" defTabSz="685584" rtl="0" eaLnBrk="1" latinLnBrk="0" hangingPunct="1">
        <a:lnSpc>
          <a:spcPct val="100000"/>
        </a:lnSpc>
        <a:spcBef>
          <a:spcPts val="0"/>
        </a:spcBef>
        <a:spcAft>
          <a:spcPts val="450"/>
        </a:spcAft>
        <a:buFont typeface="Trebuchet MS" pitchFamily="34" charset="0"/>
        <a:buChar char="•"/>
        <a:defRPr sz="1200" kern="1200">
          <a:solidFill>
            <a:schemeClr val="tx1"/>
          </a:solidFill>
          <a:latin typeface="+mn-lt"/>
          <a:ea typeface="+mn-ea"/>
          <a:cs typeface="+mn-cs"/>
        </a:defRPr>
      </a:lvl3pPr>
      <a:lvl4pPr marL="403567" indent="-205950" algn="l" defTabSz="685584" rtl="0" eaLnBrk="1" latinLnBrk="0" hangingPunct="1">
        <a:lnSpc>
          <a:spcPct val="100000"/>
        </a:lnSpc>
        <a:spcBef>
          <a:spcPts val="0"/>
        </a:spcBef>
        <a:spcAft>
          <a:spcPts val="450"/>
        </a:spcAft>
        <a:buFont typeface="Trebuchet MS" pitchFamily="34" charset="0"/>
        <a:buChar char="–"/>
        <a:defRPr sz="1200" kern="1200">
          <a:solidFill>
            <a:schemeClr val="tx1"/>
          </a:solidFill>
          <a:latin typeface="+mn-lt"/>
          <a:ea typeface="+mn-ea"/>
          <a:cs typeface="+mn-cs"/>
        </a:defRPr>
      </a:lvl4pPr>
      <a:lvl5pPr marL="602372" indent="-198807" algn="l" defTabSz="685584" rtl="0" eaLnBrk="1" latinLnBrk="0" hangingPunct="1">
        <a:lnSpc>
          <a:spcPct val="100000"/>
        </a:lnSpc>
        <a:spcBef>
          <a:spcPts val="0"/>
        </a:spcBef>
        <a:spcAft>
          <a:spcPts val="450"/>
        </a:spcAft>
        <a:buFont typeface="Trebuchet MS" pitchFamily="34" charset="0"/>
        <a:buChar char="–"/>
        <a:defRPr sz="1200" kern="1200">
          <a:solidFill>
            <a:schemeClr val="tx1"/>
          </a:solidFill>
          <a:latin typeface="+mn-lt"/>
          <a:ea typeface="+mn-ea"/>
          <a:cs typeface="+mn-cs"/>
        </a:defRPr>
      </a:lvl5pPr>
      <a:lvl6pPr marL="600075" indent="0" algn="l" defTabSz="685584" rtl="0" eaLnBrk="1" latinLnBrk="0" hangingPunct="1">
        <a:lnSpc>
          <a:spcPct val="100000"/>
        </a:lnSpc>
        <a:spcBef>
          <a:spcPts val="0"/>
        </a:spcBef>
        <a:spcAft>
          <a:spcPts val="450"/>
        </a:spcAft>
        <a:buFont typeface="Trebuchet MS" pitchFamily="34" charset="0"/>
        <a:buNone/>
        <a:defRPr lang="en-GB" sz="1200" kern="1200" baseline="0" dirty="0" smtClean="0">
          <a:solidFill>
            <a:schemeClr val="tx1"/>
          </a:solidFill>
          <a:latin typeface="+mn-lt"/>
          <a:ea typeface="+mn-ea"/>
          <a:cs typeface="+mn-cs"/>
        </a:defRPr>
      </a:lvl6pPr>
      <a:lvl7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7pPr>
      <a:lvl8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8pPr>
      <a:lvl9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9pPr>
    </p:bodyStyle>
    <p:otherStyle>
      <a:defPPr>
        <a:defRPr lang="en-US"/>
      </a:defPPr>
      <a:lvl1pPr marL="0" algn="l" defTabSz="685584" rtl="0" eaLnBrk="1" latinLnBrk="0" hangingPunct="1">
        <a:defRPr sz="1350" kern="1200">
          <a:solidFill>
            <a:schemeClr val="tx1"/>
          </a:solidFill>
          <a:latin typeface="+mn-lt"/>
          <a:ea typeface="+mn-ea"/>
          <a:cs typeface="+mn-cs"/>
        </a:defRPr>
      </a:lvl1pPr>
      <a:lvl2pPr marL="342791" algn="l" defTabSz="685584" rtl="0" eaLnBrk="1" latinLnBrk="0" hangingPunct="1">
        <a:defRPr sz="1350" kern="1200">
          <a:solidFill>
            <a:schemeClr val="tx1"/>
          </a:solidFill>
          <a:latin typeface="+mn-lt"/>
          <a:ea typeface="+mn-ea"/>
          <a:cs typeface="+mn-cs"/>
        </a:defRPr>
      </a:lvl2pPr>
      <a:lvl3pPr marL="685584" algn="l" defTabSz="685584" rtl="0" eaLnBrk="1" latinLnBrk="0" hangingPunct="1">
        <a:defRPr sz="1350" kern="1200">
          <a:solidFill>
            <a:schemeClr val="tx1"/>
          </a:solidFill>
          <a:latin typeface="+mn-lt"/>
          <a:ea typeface="+mn-ea"/>
          <a:cs typeface="+mn-cs"/>
        </a:defRPr>
      </a:lvl3pPr>
      <a:lvl4pPr marL="1028376" algn="l" defTabSz="685584" rtl="0" eaLnBrk="1" latinLnBrk="0" hangingPunct="1">
        <a:defRPr sz="1350" kern="1200">
          <a:solidFill>
            <a:schemeClr val="tx1"/>
          </a:solidFill>
          <a:latin typeface="+mn-lt"/>
          <a:ea typeface="+mn-ea"/>
          <a:cs typeface="+mn-cs"/>
        </a:defRPr>
      </a:lvl4pPr>
      <a:lvl5pPr marL="1371167" algn="l" defTabSz="685584" rtl="0" eaLnBrk="1" latinLnBrk="0" hangingPunct="1">
        <a:defRPr sz="1350" kern="1200">
          <a:solidFill>
            <a:schemeClr val="tx1"/>
          </a:solidFill>
          <a:latin typeface="+mn-lt"/>
          <a:ea typeface="+mn-ea"/>
          <a:cs typeface="+mn-cs"/>
        </a:defRPr>
      </a:lvl5pPr>
      <a:lvl6pPr marL="1713959" algn="l" defTabSz="685584" rtl="0" eaLnBrk="1" latinLnBrk="0" hangingPunct="1">
        <a:defRPr sz="1350" kern="1200">
          <a:solidFill>
            <a:schemeClr val="tx1"/>
          </a:solidFill>
          <a:latin typeface="+mn-lt"/>
          <a:ea typeface="+mn-ea"/>
          <a:cs typeface="+mn-cs"/>
        </a:defRPr>
      </a:lvl6pPr>
      <a:lvl7pPr marL="2056751" algn="l" defTabSz="685584" rtl="0" eaLnBrk="1" latinLnBrk="0" hangingPunct="1">
        <a:defRPr sz="1350" kern="1200">
          <a:solidFill>
            <a:schemeClr val="tx1"/>
          </a:solidFill>
          <a:latin typeface="+mn-lt"/>
          <a:ea typeface="+mn-ea"/>
          <a:cs typeface="+mn-cs"/>
        </a:defRPr>
      </a:lvl7pPr>
      <a:lvl8pPr marL="2399543" algn="l" defTabSz="685584" rtl="0" eaLnBrk="1" latinLnBrk="0" hangingPunct="1">
        <a:defRPr sz="1350" kern="1200">
          <a:solidFill>
            <a:schemeClr val="tx1"/>
          </a:solidFill>
          <a:latin typeface="+mn-lt"/>
          <a:ea typeface="+mn-ea"/>
          <a:cs typeface="+mn-cs"/>
        </a:defRPr>
      </a:lvl8pPr>
      <a:lvl9pPr marL="2742335" algn="l" defTabSz="685584"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5" name="Freeform 12"/>
          <p:cNvSpPr>
            <a:spLocks noChangeAspect="1"/>
          </p:cNvSpPr>
          <p:nvPr userDrawn="1"/>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68570" tIns="34286" rIns="68570" bIns="34286"/>
          <a:lstStyle/>
          <a:p>
            <a:pPr algn="ctr">
              <a:defRPr/>
            </a:pPr>
            <a:endParaRPr lang="en-GB" sz="1350" dirty="0"/>
          </a:p>
        </p:txBody>
      </p:sp>
      <p:sp>
        <p:nvSpPr>
          <p:cNvPr id="7" name="Freeform 6"/>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68570" tIns="34286" rIns="68570" bIns="34286"/>
          <a:lstStyle/>
          <a:p>
            <a:pPr algn="ctr">
              <a:defRPr/>
            </a:pPr>
            <a:endParaRPr lang="en-GB" sz="1350" dirty="0"/>
          </a:p>
        </p:txBody>
      </p:sp>
    </p:spTree>
    <p:extLst>
      <p:ext uri="{BB962C8B-B14F-4D97-AF65-F5344CB8AC3E}">
        <p14:creationId xmlns:p14="http://schemas.microsoft.com/office/powerpoint/2010/main" val="34184078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sldNum="0" hdr="0" ftr="0" dt="0"/>
  <p:txStyles>
    <p:titleStyle>
      <a:lvl1pPr algn="l" defTabSz="685584" rtl="0" eaLnBrk="1" latinLnBrk="0" hangingPunct="1">
        <a:lnSpc>
          <a:spcPct val="80000"/>
        </a:lnSpc>
        <a:spcBef>
          <a:spcPct val="0"/>
        </a:spcBef>
        <a:buNone/>
        <a:defRPr sz="1950" b="1" kern="1200" cap="all" baseline="0">
          <a:solidFill>
            <a:schemeClr val="tx2"/>
          </a:solidFill>
          <a:latin typeface="+mj-lt"/>
          <a:ea typeface="+mj-ea"/>
          <a:cs typeface="+mj-cs"/>
        </a:defRPr>
      </a:lvl1pPr>
    </p:titleStyle>
    <p:bodyStyle>
      <a:lvl1pPr marL="0" indent="0" algn="l" defTabSz="685584" rtl="0" eaLnBrk="1" latinLnBrk="0" hangingPunct="1">
        <a:lnSpc>
          <a:spcPct val="100000"/>
        </a:lnSpc>
        <a:spcBef>
          <a:spcPts val="0"/>
        </a:spcBef>
        <a:spcAft>
          <a:spcPts val="450"/>
        </a:spcAft>
        <a:buFont typeface="Arial" pitchFamily="34" charset="0"/>
        <a:buNone/>
        <a:defRPr sz="1350" b="1" kern="1200">
          <a:solidFill>
            <a:schemeClr val="tx2"/>
          </a:solidFill>
          <a:latin typeface="+mn-lt"/>
          <a:ea typeface="+mn-ea"/>
          <a:cs typeface="+mn-cs"/>
        </a:defRPr>
      </a:lvl1pPr>
      <a:lvl2pPr marL="0"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2pPr>
      <a:lvl3pPr marL="197617" indent="-197617" algn="l" defTabSz="685584" rtl="0" eaLnBrk="1" latinLnBrk="0" hangingPunct="1">
        <a:lnSpc>
          <a:spcPct val="100000"/>
        </a:lnSpc>
        <a:spcBef>
          <a:spcPts val="0"/>
        </a:spcBef>
        <a:spcAft>
          <a:spcPts val="450"/>
        </a:spcAft>
        <a:buFont typeface="Trebuchet MS" pitchFamily="34" charset="0"/>
        <a:buChar char="•"/>
        <a:defRPr sz="1200" kern="1200">
          <a:solidFill>
            <a:schemeClr val="tx1"/>
          </a:solidFill>
          <a:latin typeface="+mn-lt"/>
          <a:ea typeface="+mn-ea"/>
          <a:cs typeface="+mn-cs"/>
        </a:defRPr>
      </a:lvl3pPr>
      <a:lvl4pPr marL="403567" indent="-205950" algn="l" defTabSz="685584" rtl="0" eaLnBrk="1" latinLnBrk="0" hangingPunct="1">
        <a:lnSpc>
          <a:spcPct val="100000"/>
        </a:lnSpc>
        <a:spcBef>
          <a:spcPts val="0"/>
        </a:spcBef>
        <a:spcAft>
          <a:spcPts val="450"/>
        </a:spcAft>
        <a:buFont typeface="Trebuchet MS" pitchFamily="34" charset="0"/>
        <a:buChar char="–"/>
        <a:defRPr sz="1200" kern="1200">
          <a:solidFill>
            <a:schemeClr val="tx1"/>
          </a:solidFill>
          <a:latin typeface="+mn-lt"/>
          <a:ea typeface="+mn-ea"/>
          <a:cs typeface="+mn-cs"/>
        </a:defRPr>
      </a:lvl4pPr>
      <a:lvl5pPr marL="602372" indent="-198807" algn="l" defTabSz="685584" rtl="0" eaLnBrk="1" latinLnBrk="0" hangingPunct="1">
        <a:lnSpc>
          <a:spcPct val="100000"/>
        </a:lnSpc>
        <a:spcBef>
          <a:spcPts val="0"/>
        </a:spcBef>
        <a:spcAft>
          <a:spcPts val="450"/>
        </a:spcAft>
        <a:buFont typeface="Trebuchet MS" pitchFamily="34" charset="0"/>
        <a:buChar char="–"/>
        <a:defRPr sz="1200" kern="1200">
          <a:solidFill>
            <a:schemeClr val="tx1"/>
          </a:solidFill>
          <a:latin typeface="+mn-lt"/>
          <a:ea typeface="+mn-ea"/>
          <a:cs typeface="+mn-cs"/>
        </a:defRPr>
      </a:lvl5pPr>
      <a:lvl6pPr marL="600075" indent="0" algn="l" defTabSz="685584" rtl="0" eaLnBrk="1" latinLnBrk="0" hangingPunct="1">
        <a:lnSpc>
          <a:spcPct val="100000"/>
        </a:lnSpc>
        <a:spcBef>
          <a:spcPts val="0"/>
        </a:spcBef>
        <a:spcAft>
          <a:spcPts val="450"/>
        </a:spcAft>
        <a:buFont typeface="Trebuchet MS" pitchFamily="34" charset="0"/>
        <a:buNone/>
        <a:defRPr lang="en-GB" sz="1200" kern="1200" baseline="0" dirty="0" smtClean="0">
          <a:solidFill>
            <a:schemeClr val="tx1"/>
          </a:solidFill>
          <a:latin typeface="+mn-lt"/>
          <a:ea typeface="+mn-ea"/>
          <a:cs typeface="+mn-cs"/>
        </a:defRPr>
      </a:lvl6pPr>
      <a:lvl7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7pPr>
      <a:lvl8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8pPr>
      <a:lvl9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9pPr>
    </p:bodyStyle>
    <p:otherStyle>
      <a:defPPr>
        <a:defRPr lang="en-US"/>
      </a:defPPr>
      <a:lvl1pPr marL="0" algn="l" defTabSz="685584" rtl="0" eaLnBrk="1" latinLnBrk="0" hangingPunct="1">
        <a:defRPr sz="1350" kern="1200">
          <a:solidFill>
            <a:schemeClr val="tx1"/>
          </a:solidFill>
          <a:latin typeface="+mn-lt"/>
          <a:ea typeface="+mn-ea"/>
          <a:cs typeface="+mn-cs"/>
        </a:defRPr>
      </a:lvl1pPr>
      <a:lvl2pPr marL="342791" algn="l" defTabSz="685584" rtl="0" eaLnBrk="1" latinLnBrk="0" hangingPunct="1">
        <a:defRPr sz="1350" kern="1200">
          <a:solidFill>
            <a:schemeClr val="tx1"/>
          </a:solidFill>
          <a:latin typeface="+mn-lt"/>
          <a:ea typeface="+mn-ea"/>
          <a:cs typeface="+mn-cs"/>
        </a:defRPr>
      </a:lvl2pPr>
      <a:lvl3pPr marL="685584" algn="l" defTabSz="685584" rtl="0" eaLnBrk="1" latinLnBrk="0" hangingPunct="1">
        <a:defRPr sz="1350" kern="1200">
          <a:solidFill>
            <a:schemeClr val="tx1"/>
          </a:solidFill>
          <a:latin typeface="+mn-lt"/>
          <a:ea typeface="+mn-ea"/>
          <a:cs typeface="+mn-cs"/>
        </a:defRPr>
      </a:lvl3pPr>
      <a:lvl4pPr marL="1028376" algn="l" defTabSz="685584" rtl="0" eaLnBrk="1" latinLnBrk="0" hangingPunct="1">
        <a:defRPr sz="1350" kern="1200">
          <a:solidFill>
            <a:schemeClr val="tx1"/>
          </a:solidFill>
          <a:latin typeface="+mn-lt"/>
          <a:ea typeface="+mn-ea"/>
          <a:cs typeface="+mn-cs"/>
        </a:defRPr>
      </a:lvl4pPr>
      <a:lvl5pPr marL="1371167" algn="l" defTabSz="685584" rtl="0" eaLnBrk="1" latinLnBrk="0" hangingPunct="1">
        <a:defRPr sz="1350" kern="1200">
          <a:solidFill>
            <a:schemeClr val="tx1"/>
          </a:solidFill>
          <a:latin typeface="+mn-lt"/>
          <a:ea typeface="+mn-ea"/>
          <a:cs typeface="+mn-cs"/>
        </a:defRPr>
      </a:lvl5pPr>
      <a:lvl6pPr marL="1713959" algn="l" defTabSz="685584" rtl="0" eaLnBrk="1" latinLnBrk="0" hangingPunct="1">
        <a:defRPr sz="1350" kern="1200">
          <a:solidFill>
            <a:schemeClr val="tx1"/>
          </a:solidFill>
          <a:latin typeface="+mn-lt"/>
          <a:ea typeface="+mn-ea"/>
          <a:cs typeface="+mn-cs"/>
        </a:defRPr>
      </a:lvl6pPr>
      <a:lvl7pPr marL="2056751" algn="l" defTabSz="685584" rtl="0" eaLnBrk="1" latinLnBrk="0" hangingPunct="1">
        <a:defRPr sz="1350" kern="1200">
          <a:solidFill>
            <a:schemeClr val="tx1"/>
          </a:solidFill>
          <a:latin typeface="+mn-lt"/>
          <a:ea typeface="+mn-ea"/>
          <a:cs typeface="+mn-cs"/>
        </a:defRPr>
      </a:lvl7pPr>
      <a:lvl8pPr marL="2399543" algn="l" defTabSz="685584" rtl="0" eaLnBrk="1" latinLnBrk="0" hangingPunct="1">
        <a:defRPr sz="1350" kern="1200">
          <a:solidFill>
            <a:schemeClr val="tx1"/>
          </a:solidFill>
          <a:latin typeface="+mn-lt"/>
          <a:ea typeface="+mn-ea"/>
          <a:cs typeface="+mn-cs"/>
        </a:defRPr>
      </a:lvl8pPr>
      <a:lvl9pPr marL="2742335" algn="l" defTabSz="685584"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3851" y="752475"/>
            <a:ext cx="8464550" cy="240066"/>
          </a:xfrm>
          <a:prstGeom prst="rect">
            <a:avLst/>
          </a:prstGeom>
        </p:spPr>
        <p:txBody>
          <a:bodyPr vert="horz" wrap="square" lIns="0" tIns="0" rIns="0" bIns="0" rtlCol="0" anchor="t" anchorCtr="0">
            <a:spAutoFit/>
          </a:bodyPr>
          <a:lstStyle/>
          <a:p>
            <a:r>
              <a:rPr lang="en-US"/>
              <a:t>Click to edit Master title style</a:t>
            </a:r>
            <a:endParaRPr lang="en-GB" dirty="0"/>
          </a:p>
        </p:txBody>
      </p:sp>
      <p:sp>
        <p:nvSpPr>
          <p:cNvPr id="25" name="Freeform 12"/>
          <p:cNvSpPr>
            <a:spLocks noChangeAspect="1"/>
          </p:cNvSpPr>
          <p:nvPr/>
        </p:nvSpPr>
        <p:spPr bwMode="gray">
          <a:xfrm>
            <a:off x="565007" y="6242050"/>
            <a:ext cx="161925" cy="615950"/>
          </a:xfrm>
          <a:custGeom>
            <a:avLst/>
            <a:gdLst/>
            <a:ahLst/>
            <a:cxnLst>
              <a:cxn ang="0">
                <a:pos x="0" y="85"/>
              </a:cxn>
              <a:cxn ang="0">
                <a:pos x="0" y="456"/>
              </a:cxn>
              <a:cxn ang="0">
                <a:pos x="120" y="456"/>
              </a:cxn>
              <a:cxn ang="0">
                <a:pos x="120" y="0"/>
              </a:cxn>
              <a:cxn ang="0">
                <a:pos x="0" y="85"/>
              </a:cxn>
            </a:cxnLst>
            <a:rect l="0" t="0" r="r" b="b"/>
            <a:pathLst>
              <a:path w="120" h="456">
                <a:moveTo>
                  <a:pt x="0" y="85"/>
                </a:moveTo>
                <a:lnTo>
                  <a:pt x="0" y="456"/>
                </a:lnTo>
                <a:lnTo>
                  <a:pt x="120" y="456"/>
                </a:lnTo>
                <a:lnTo>
                  <a:pt x="120" y="0"/>
                </a:lnTo>
                <a:lnTo>
                  <a:pt x="0" y="85"/>
                </a:lnTo>
                <a:close/>
              </a:path>
            </a:pathLst>
          </a:custGeom>
          <a:solidFill>
            <a:srgbClr val="ED1A3B"/>
          </a:solidFill>
          <a:ln w="9525">
            <a:noFill/>
            <a:round/>
            <a:headEnd/>
            <a:tailEnd/>
          </a:ln>
        </p:spPr>
        <p:txBody>
          <a:bodyPr lIns="68570" tIns="34286" rIns="68570" bIns="34286"/>
          <a:lstStyle/>
          <a:p>
            <a:pPr algn="ctr">
              <a:defRPr/>
            </a:pPr>
            <a:endParaRPr lang="en-GB" sz="1350" dirty="0"/>
          </a:p>
        </p:txBody>
      </p:sp>
      <p:sp>
        <p:nvSpPr>
          <p:cNvPr id="7" name="TextBox 6"/>
          <p:cNvSpPr txBox="1"/>
          <p:nvPr userDrawn="1"/>
        </p:nvSpPr>
        <p:spPr>
          <a:xfrm>
            <a:off x="882739" y="6527426"/>
            <a:ext cx="415047" cy="115416"/>
          </a:xfrm>
          <a:prstGeom prst="rect">
            <a:avLst/>
          </a:prstGeom>
          <a:noFill/>
        </p:spPr>
        <p:txBody>
          <a:bodyPr wrap="square" lIns="0" tIns="0" rIns="0" bIns="0" rtlCol="0" anchor="b" anchorCtr="0">
            <a:spAutoFit/>
          </a:bodyPr>
          <a:lstStyle/>
          <a:p>
            <a:fld id="{BFB441F5-AB9F-4FDC-AD6C-CB1DCDA421C0}" type="slidenum">
              <a:rPr lang="en-GB" sz="750" smtClean="0">
                <a:solidFill>
                  <a:schemeClr val="tx1"/>
                </a:solidFill>
              </a:rPr>
              <a:t>‹N›</a:t>
            </a:fld>
            <a:endParaRPr lang="en-GB" sz="750" dirty="0">
              <a:solidFill>
                <a:schemeClr val="tx1"/>
              </a:solidFill>
            </a:endParaRPr>
          </a:p>
        </p:txBody>
      </p:sp>
      <p:sp>
        <p:nvSpPr>
          <p:cNvPr id="3" name="Text Placeholder 2"/>
          <p:cNvSpPr>
            <a:spLocks noGrp="1"/>
          </p:cNvSpPr>
          <p:nvPr userDrawn="1">
            <p:ph type="body" idx="1"/>
          </p:nvPr>
        </p:nvSpPr>
        <p:spPr>
          <a:xfrm>
            <a:off x="331788" y="1664464"/>
            <a:ext cx="8452212" cy="417195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Freeform 13"/>
          <p:cNvSpPr>
            <a:spLocks noChangeAspect="1"/>
          </p:cNvSpPr>
          <p:nvPr userDrawn="1"/>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68570" tIns="34286" rIns="68570" bIns="34286"/>
          <a:lstStyle/>
          <a:p>
            <a:pPr algn="ctr">
              <a:defRPr/>
            </a:pPr>
            <a:endParaRPr lang="en-GB" sz="1350" dirty="0"/>
          </a:p>
        </p:txBody>
      </p:sp>
      <p:pic>
        <p:nvPicPr>
          <p:cNvPr id="10" name="Immagin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15949" y="6238875"/>
            <a:ext cx="872452" cy="336330"/>
          </a:xfrm>
          <a:prstGeom prst="rect">
            <a:avLst/>
          </a:prstGeom>
        </p:spPr>
      </p:pic>
    </p:spTree>
    <p:extLst>
      <p:ext uri="{BB962C8B-B14F-4D97-AF65-F5344CB8AC3E}">
        <p14:creationId xmlns:p14="http://schemas.microsoft.com/office/powerpoint/2010/main" val="37199486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hf sldNum="0" hdr="0" ftr="0" dt="0"/>
  <p:txStyles>
    <p:titleStyle>
      <a:lvl1pPr algn="l" defTabSz="685584" rtl="0" eaLnBrk="1" latinLnBrk="0" hangingPunct="1">
        <a:lnSpc>
          <a:spcPct val="80000"/>
        </a:lnSpc>
        <a:spcBef>
          <a:spcPct val="0"/>
        </a:spcBef>
        <a:buNone/>
        <a:defRPr sz="1950" b="1" kern="1200" cap="all" baseline="0">
          <a:solidFill>
            <a:schemeClr val="tx2"/>
          </a:solidFill>
          <a:latin typeface="+mj-lt"/>
          <a:ea typeface="+mj-ea"/>
          <a:cs typeface="+mj-cs"/>
        </a:defRPr>
      </a:lvl1pPr>
    </p:titleStyle>
    <p:bodyStyle>
      <a:lvl1pPr marL="0" indent="0" algn="l" defTabSz="685584" rtl="0" eaLnBrk="1" latinLnBrk="0" hangingPunct="1">
        <a:lnSpc>
          <a:spcPct val="100000"/>
        </a:lnSpc>
        <a:spcBef>
          <a:spcPts val="0"/>
        </a:spcBef>
        <a:spcAft>
          <a:spcPts val="450"/>
        </a:spcAft>
        <a:buFont typeface="Arial" pitchFamily="34" charset="0"/>
        <a:buNone/>
        <a:defRPr sz="1350" b="1" kern="1200">
          <a:solidFill>
            <a:schemeClr val="tx2"/>
          </a:solidFill>
          <a:latin typeface="+mn-lt"/>
          <a:ea typeface="+mn-ea"/>
          <a:cs typeface="+mn-cs"/>
        </a:defRPr>
      </a:lvl1pPr>
      <a:lvl2pPr marL="0" indent="0" algn="l" defTabSz="685584" rtl="0" eaLnBrk="1" latinLnBrk="0" hangingPunct="1">
        <a:lnSpc>
          <a:spcPct val="100000"/>
        </a:lnSpc>
        <a:spcBef>
          <a:spcPts val="0"/>
        </a:spcBef>
        <a:spcAft>
          <a:spcPts val="450"/>
        </a:spcAft>
        <a:buFont typeface="Arial" pitchFamily="34" charset="0"/>
        <a:buNone/>
        <a:defRPr sz="1350" kern="1200">
          <a:solidFill>
            <a:schemeClr val="tx1"/>
          </a:solidFill>
          <a:latin typeface="+mn-lt"/>
          <a:ea typeface="+mn-ea"/>
          <a:cs typeface="+mn-cs"/>
        </a:defRPr>
      </a:lvl2pPr>
      <a:lvl3pPr marL="200025" indent="-200025" algn="l" defTabSz="685584" rtl="0" eaLnBrk="1" latinLnBrk="0" hangingPunct="1">
        <a:lnSpc>
          <a:spcPct val="100000"/>
        </a:lnSpc>
        <a:spcBef>
          <a:spcPts val="0"/>
        </a:spcBef>
        <a:spcAft>
          <a:spcPts val="450"/>
        </a:spcAft>
        <a:buClr>
          <a:schemeClr val="tx2"/>
        </a:buClr>
        <a:buSzPct val="90000"/>
        <a:buFont typeface="Wingdings 3" panose="05040102010807070707" pitchFamily="18" charset="2"/>
        <a:buChar char="u"/>
        <a:defRPr sz="1350" kern="1200">
          <a:solidFill>
            <a:schemeClr val="tx1"/>
          </a:solidFill>
          <a:latin typeface="+mn-lt"/>
          <a:ea typeface="+mn-ea"/>
          <a:cs typeface="+mn-cs"/>
        </a:defRPr>
      </a:lvl3pPr>
      <a:lvl4pPr marL="403567" indent="-205950" algn="l" defTabSz="685584" rtl="0" eaLnBrk="1" latinLnBrk="0" hangingPunct="1">
        <a:lnSpc>
          <a:spcPct val="100000"/>
        </a:lnSpc>
        <a:spcBef>
          <a:spcPts val="0"/>
        </a:spcBef>
        <a:spcAft>
          <a:spcPts val="450"/>
        </a:spcAft>
        <a:buClr>
          <a:schemeClr val="tx2"/>
        </a:buClr>
        <a:buFont typeface="Arial" panose="020B0604020202020204" pitchFamily="34" charset="0"/>
        <a:buChar char="•"/>
        <a:defRPr sz="1350" kern="1200">
          <a:solidFill>
            <a:schemeClr val="tx1"/>
          </a:solidFill>
          <a:latin typeface="+mn-lt"/>
          <a:ea typeface="+mn-ea"/>
          <a:cs typeface="+mn-cs"/>
        </a:defRPr>
      </a:lvl4pPr>
      <a:lvl5pPr marL="602372" indent="-198807" algn="l" defTabSz="685584" rtl="0" eaLnBrk="1" latinLnBrk="0" hangingPunct="1">
        <a:lnSpc>
          <a:spcPct val="100000"/>
        </a:lnSpc>
        <a:spcBef>
          <a:spcPts val="0"/>
        </a:spcBef>
        <a:spcAft>
          <a:spcPts val="450"/>
        </a:spcAft>
        <a:buClr>
          <a:schemeClr val="tx2"/>
        </a:buClr>
        <a:buFont typeface="Trebuchet MS" pitchFamily="34" charset="0"/>
        <a:buChar char="–"/>
        <a:defRPr sz="1350" kern="1200">
          <a:solidFill>
            <a:schemeClr val="tx1"/>
          </a:solidFill>
          <a:latin typeface="+mn-lt"/>
          <a:ea typeface="+mn-ea"/>
          <a:cs typeface="+mn-cs"/>
        </a:defRPr>
      </a:lvl5pPr>
      <a:lvl6pPr marL="600075" indent="0" algn="l" defTabSz="685584" rtl="0" eaLnBrk="1" latinLnBrk="0" hangingPunct="1">
        <a:lnSpc>
          <a:spcPct val="100000"/>
        </a:lnSpc>
        <a:spcBef>
          <a:spcPts val="0"/>
        </a:spcBef>
        <a:spcAft>
          <a:spcPts val="450"/>
        </a:spcAft>
        <a:buFont typeface="Trebuchet MS" pitchFamily="34" charset="0"/>
        <a:buNone/>
        <a:defRPr lang="en-GB" sz="1200" kern="1200" baseline="0" dirty="0" smtClean="0">
          <a:solidFill>
            <a:schemeClr val="tx1"/>
          </a:solidFill>
          <a:latin typeface="+mn-lt"/>
          <a:ea typeface="+mn-ea"/>
          <a:cs typeface="+mn-cs"/>
        </a:defRPr>
      </a:lvl6pPr>
      <a:lvl7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7pPr>
      <a:lvl8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8pPr>
      <a:lvl9pPr marL="600075" indent="0" algn="l" defTabSz="685584" rtl="0" eaLnBrk="1" latinLnBrk="0" hangingPunct="1">
        <a:lnSpc>
          <a:spcPct val="100000"/>
        </a:lnSpc>
        <a:spcBef>
          <a:spcPts val="0"/>
        </a:spcBef>
        <a:spcAft>
          <a:spcPts val="450"/>
        </a:spcAft>
        <a:buFont typeface="Arial" pitchFamily="34" charset="0"/>
        <a:buNone/>
        <a:defRPr sz="1200" kern="1200">
          <a:solidFill>
            <a:schemeClr val="tx1"/>
          </a:solidFill>
          <a:latin typeface="+mn-lt"/>
          <a:ea typeface="+mn-ea"/>
          <a:cs typeface="+mn-cs"/>
        </a:defRPr>
      </a:lvl9pPr>
    </p:bodyStyle>
    <p:otherStyle>
      <a:defPPr>
        <a:defRPr lang="en-US"/>
      </a:defPPr>
      <a:lvl1pPr marL="0" algn="l" defTabSz="685584" rtl="0" eaLnBrk="1" latinLnBrk="0" hangingPunct="1">
        <a:defRPr sz="1350" kern="1200">
          <a:solidFill>
            <a:schemeClr val="tx1"/>
          </a:solidFill>
          <a:latin typeface="+mn-lt"/>
          <a:ea typeface="+mn-ea"/>
          <a:cs typeface="+mn-cs"/>
        </a:defRPr>
      </a:lvl1pPr>
      <a:lvl2pPr marL="342791" algn="l" defTabSz="685584" rtl="0" eaLnBrk="1" latinLnBrk="0" hangingPunct="1">
        <a:defRPr sz="1350" kern="1200">
          <a:solidFill>
            <a:schemeClr val="tx1"/>
          </a:solidFill>
          <a:latin typeface="+mn-lt"/>
          <a:ea typeface="+mn-ea"/>
          <a:cs typeface="+mn-cs"/>
        </a:defRPr>
      </a:lvl2pPr>
      <a:lvl3pPr marL="685584" algn="l" defTabSz="685584" rtl="0" eaLnBrk="1" latinLnBrk="0" hangingPunct="1">
        <a:defRPr sz="1350" kern="1200">
          <a:solidFill>
            <a:schemeClr val="tx1"/>
          </a:solidFill>
          <a:latin typeface="+mn-lt"/>
          <a:ea typeface="+mn-ea"/>
          <a:cs typeface="+mn-cs"/>
        </a:defRPr>
      </a:lvl3pPr>
      <a:lvl4pPr marL="1028376" algn="l" defTabSz="685584" rtl="0" eaLnBrk="1" latinLnBrk="0" hangingPunct="1">
        <a:defRPr sz="1350" kern="1200">
          <a:solidFill>
            <a:schemeClr val="tx1"/>
          </a:solidFill>
          <a:latin typeface="+mn-lt"/>
          <a:ea typeface="+mn-ea"/>
          <a:cs typeface="+mn-cs"/>
        </a:defRPr>
      </a:lvl4pPr>
      <a:lvl5pPr marL="1371167" algn="l" defTabSz="685584" rtl="0" eaLnBrk="1" latinLnBrk="0" hangingPunct="1">
        <a:defRPr sz="1350" kern="1200">
          <a:solidFill>
            <a:schemeClr val="tx1"/>
          </a:solidFill>
          <a:latin typeface="+mn-lt"/>
          <a:ea typeface="+mn-ea"/>
          <a:cs typeface="+mn-cs"/>
        </a:defRPr>
      </a:lvl5pPr>
      <a:lvl6pPr marL="1713959" algn="l" defTabSz="685584" rtl="0" eaLnBrk="1" latinLnBrk="0" hangingPunct="1">
        <a:defRPr sz="1350" kern="1200">
          <a:solidFill>
            <a:schemeClr val="tx1"/>
          </a:solidFill>
          <a:latin typeface="+mn-lt"/>
          <a:ea typeface="+mn-ea"/>
          <a:cs typeface="+mn-cs"/>
        </a:defRPr>
      </a:lvl6pPr>
      <a:lvl7pPr marL="2056751" algn="l" defTabSz="685584" rtl="0" eaLnBrk="1" latinLnBrk="0" hangingPunct="1">
        <a:defRPr sz="1350" kern="1200">
          <a:solidFill>
            <a:schemeClr val="tx1"/>
          </a:solidFill>
          <a:latin typeface="+mn-lt"/>
          <a:ea typeface="+mn-ea"/>
          <a:cs typeface="+mn-cs"/>
        </a:defRPr>
      </a:lvl7pPr>
      <a:lvl8pPr marL="2399543" algn="l" defTabSz="685584" rtl="0" eaLnBrk="1" latinLnBrk="0" hangingPunct="1">
        <a:defRPr sz="1350" kern="1200">
          <a:solidFill>
            <a:schemeClr val="tx1"/>
          </a:solidFill>
          <a:latin typeface="+mn-lt"/>
          <a:ea typeface="+mn-ea"/>
          <a:cs typeface="+mn-cs"/>
        </a:defRPr>
      </a:lvl8pPr>
      <a:lvl9pPr marL="2742335" algn="l" defTabSz="685584"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600006800"/>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45" r:id="rId3"/>
    <p:sldLayoutId id="2147483729"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529697558"/>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25CD143B-F3D3-4BC7-AFA9-49A1D2B93CA3}"/>
              </a:ext>
            </a:extLst>
          </p:cNvPr>
          <p:cNvGrpSpPr/>
          <p:nvPr/>
        </p:nvGrpSpPr>
        <p:grpSpPr>
          <a:xfrm>
            <a:off x="565174" y="5637822"/>
            <a:ext cx="157956" cy="1220178"/>
            <a:chOff x="485006" y="5637822"/>
            <a:chExt cx="157956" cy="1220178"/>
          </a:xfrm>
        </p:grpSpPr>
        <p:pic>
          <p:nvPicPr>
            <p:cNvPr id="3" name="Picture 22">
              <a:extLst>
                <a:ext uri="{FF2B5EF4-FFF2-40B4-BE49-F238E27FC236}">
                  <a16:creationId xmlns:a16="http://schemas.microsoft.com/office/drawing/2014/main" id="{50194099-3D37-4F02-88BE-E2D7F892DC42}"/>
                </a:ext>
              </a:extLst>
            </p:cNvPr>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4" name="Picture 22">
              <a:extLst>
                <a:ext uri="{FF2B5EF4-FFF2-40B4-BE49-F238E27FC236}">
                  <a16:creationId xmlns:a16="http://schemas.microsoft.com/office/drawing/2014/main" id="{5383240B-9C5E-441A-BC2D-9516E3A50EE7}"/>
                </a:ext>
              </a:extLst>
            </p:cNvPr>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5" name="Picture 22">
              <a:extLst>
                <a:ext uri="{FF2B5EF4-FFF2-40B4-BE49-F238E27FC236}">
                  <a16:creationId xmlns:a16="http://schemas.microsoft.com/office/drawing/2014/main" id="{02D9C8AB-97BA-4C3B-A026-9C3B4397AB87}"/>
                </a:ext>
              </a:extLst>
            </p:cNvPr>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a:extLst>
              <a:ext uri="{FF2B5EF4-FFF2-40B4-BE49-F238E27FC236}">
                <a16:creationId xmlns:a16="http://schemas.microsoft.com/office/drawing/2014/main" id="{0AF4E82F-955A-4962-9D8B-D5C0CD2CB335}"/>
              </a:ext>
            </a:extLst>
          </p:cNvPr>
          <p:cNvGrpSpPr/>
          <p:nvPr/>
        </p:nvGrpSpPr>
        <p:grpSpPr>
          <a:xfrm>
            <a:off x="565174" y="6"/>
            <a:ext cx="157956" cy="1442693"/>
            <a:chOff x="565174" y="0"/>
            <a:chExt cx="157956" cy="1442693"/>
          </a:xfrm>
        </p:grpSpPr>
        <p:grpSp>
          <p:nvGrpSpPr>
            <p:cNvPr id="7" name="Group 4">
              <a:extLst>
                <a:ext uri="{FF2B5EF4-FFF2-40B4-BE49-F238E27FC236}">
                  <a16:creationId xmlns:a16="http://schemas.microsoft.com/office/drawing/2014/main" id="{433229D8-41C0-49C3-9BFE-60081136488D}"/>
                </a:ext>
              </a:extLst>
            </p:cNvPr>
            <p:cNvGrpSpPr/>
            <p:nvPr userDrawn="1"/>
          </p:nvGrpSpPr>
          <p:grpSpPr>
            <a:xfrm>
              <a:off x="565174" y="0"/>
              <a:ext cx="157956" cy="907855"/>
              <a:chOff x="556467" y="0"/>
              <a:chExt cx="157956" cy="907855"/>
            </a:xfrm>
          </p:grpSpPr>
          <p:pic>
            <p:nvPicPr>
              <p:cNvPr id="12" name="Picture 22">
                <a:extLst>
                  <a:ext uri="{FF2B5EF4-FFF2-40B4-BE49-F238E27FC236}">
                    <a16:creationId xmlns:a16="http://schemas.microsoft.com/office/drawing/2014/main" id="{E8A709F6-7D7D-4A5D-BDE7-9BDCACD599E5}"/>
                  </a:ext>
                </a:extLst>
              </p:cNvPr>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13" name="Picture 22">
                <a:extLst>
                  <a:ext uri="{FF2B5EF4-FFF2-40B4-BE49-F238E27FC236}">
                    <a16:creationId xmlns:a16="http://schemas.microsoft.com/office/drawing/2014/main" id="{9BA4E19E-CC91-4121-A5D8-43893C96EC4E}"/>
                  </a:ext>
                </a:extLst>
              </p:cNvPr>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14" name="Picture 22">
                <a:extLst>
                  <a:ext uri="{FF2B5EF4-FFF2-40B4-BE49-F238E27FC236}">
                    <a16:creationId xmlns:a16="http://schemas.microsoft.com/office/drawing/2014/main" id="{197E2F02-7B25-4675-B388-91F4A9820CA7}"/>
                  </a:ext>
                </a:extLst>
              </p:cNvPr>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8" name="Group 17">
              <a:extLst>
                <a:ext uri="{FF2B5EF4-FFF2-40B4-BE49-F238E27FC236}">
                  <a16:creationId xmlns:a16="http://schemas.microsoft.com/office/drawing/2014/main" id="{4DFADC2B-B7D8-452D-A0C7-822A76FDC5C5}"/>
                </a:ext>
              </a:extLst>
            </p:cNvPr>
            <p:cNvGrpSpPr/>
            <p:nvPr userDrawn="1"/>
          </p:nvGrpSpPr>
          <p:grpSpPr>
            <a:xfrm>
              <a:off x="565174" y="534838"/>
              <a:ext cx="157956" cy="907855"/>
              <a:chOff x="556467" y="0"/>
              <a:chExt cx="157956" cy="907855"/>
            </a:xfrm>
          </p:grpSpPr>
          <p:pic>
            <p:nvPicPr>
              <p:cNvPr id="9" name="Picture 22">
                <a:extLst>
                  <a:ext uri="{FF2B5EF4-FFF2-40B4-BE49-F238E27FC236}">
                    <a16:creationId xmlns:a16="http://schemas.microsoft.com/office/drawing/2014/main" id="{D5C97924-F33C-475F-8F9B-651DD531C77E}"/>
                  </a:ext>
                </a:extLst>
              </p:cNvPr>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10" name="Picture 22">
                <a:extLst>
                  <a:ext uri="{FF2B5EF4-FFF2-40B4-BE49-F238E27FC236}">
                    <a16:creationId xmlns:a16="http://schemas.microsoft.com/office/drawing/2014/main" id="{10786E13-324E-4DCA-A41B-4317B395C45D}"/>
                  </a:ext>
                </a:extLst>
              </p:cNvPr>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11" name="Picture 22">
                <a:extLst>
                  <a:ext uri="{FF2B5EF4-FFF2-40B4-BE49-F238E27FC236}">
                    <a16:creationId xmlns:a16="http://schemas.microsoft.com/office/drawing/2014/main" id="{D7AC3E05-08DF-4E78-A511-61669915AB20}"/>
                  </a:ext>
                </a:extLst>
              </p:cNvPr>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sp>
        <p:nvSpPr>
          <p:cNvPr id="15" name="Rettangolo 14">
            <a:extLst>
              <a:ext uri="{FF2B5EF4-FFF2-40B4-BE49-F238E27FC236}">
                <a16:creationId xmlns:a16="http://schemas.microsoft.com/office/drawing/2014/main" id="{0BBED67B-2CE7-446B-AD9B-624BC48FF5EF}"/>
              </a:ext>
            </a:extLst>
          </p:cNvPr>
          <p:cNvSpPr/>
          <p:nvPr/>
        </p:nvSpPr>
        <p:spPr>
          <a:xfrm>
            <a:off x="2228850" y="4896241"/>
            <a:ext cx="6858000" cy="646331"/>
          </a:xfrm>
          <a:prstGeom prst="rect">
            <a:avLst/>
          </a:prstGeom>
        </p:spPr>
        <p:txBody>
          <a:bodyPr wrap="square">
            <a:spAutoFit/>
          </a:bodyPr>
          <a:lstStyle/>
          <a:p>
            <a:r>
              <a:rPr lang="it-IT" dirty="0">
                <a:solidFill>
                  <a:srgbClr val="000000"/>
                </a:solidFill>
                <a:latin typeface="Trebuchet MS" panose="020B0603020202020204" pitchFamily="34" charset="0"/>
              </a:rPr>
              <a:t>Sessione formativa sul Decreto Legislativo 231/01 e sul Modello di Organizzazione, Gestione e Controllo</a:t>
            </a:r>
          </a:p>
        </p:txBody>
      </p:sp>
      <p:sp>
        <p:nvSpPr>
          <p:cNvPr id="17" name="Google Shape;129;p23">
            <a:extLst>
              <a:ext uri="{FF2B5EF4-FFF2-40B4-BE49-F238E27FC236}">
                <a16:creationId xmlns:a16="http://schemas.microsoft.com/office/drawing/2014/main" id="{7467903F-0D1E-4465-B914-9DE7ADE894B5}"/>
              </a:ext>
            </a:extLst>
          </p:cNvPr>
          <p:cNvSpPr txBox="1"/>
          <p:nvPr/>
        </p:nvSpPr>
        <p:spPr>
          <a:xfrm>
            <a:off x="2286000" y="2781499"/>
            <a:ext cx="6588224" cy="576064"/>
          </a:xfrm>
          <a:prstGeom prst="rect">
            <a:avLst/>
          </a:prstGeom>
          <a:noFill/>
          <a:ln>
            <a:noFill/>
          </a:ln>
        </p:spPr>
        <p:txBody>
          <a:bodyPr spcFirstLastPara="1" wrap="square" lIns="91425" tIns="45700" rIns="91425" bIns="45700" anchor="ctr" anchorCtr="0">
            <a:noAutofit/>
          </a:bodyPr>
          <a:lstStyle/>
          <a:p>
            <a:pPr algn="ctr">
              <a:buClr>
                <a:schemeClr val="dk1"/>
              </a:buClr>
            </a:pPr>
            <a:r>
              <a:rPr lang="it-IT" sz="3200" dirty="0">
                <a:solidFill>
                  <a:schemeClr val="dk1"/>
                </a:solidFill>
                <a:latin typeface="Trebuchet MS" panose="020B0603020202020204" pitchFamily="34" charset="0"/>
                <a:ea typeface="Arial"/>
                <a:cs typeface="Arial"/>
                <a:sym typeface="Arial"/>
              </a:rPr>
              <a:t>La responsabilità degli enti</a:t>
            </a:r>
          </a:p>
        </p:txBody>
      </p:sp>
    </p:spTree>
    <p:extLst>
      <p:ext uri="{BB962C8B-B14F-4D97-AF65-F5344CB8AC3E}">
        <p14:creationId xmlns:p14="http://schemas.microsoft.com/office/powerpoint/2010/main" val="2777993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AD606-DB35-4D1A-B42E-ED379813B63C}"/>
              </a:ext>
            </a:extLst>
          </p:cNvPr>
          <p:cNvSpPr>
            <a:spLocks noGrp="1"/>
          </p:cNvSpPr>
          <p:nvPr>
            <p:ph type="title"/>
          </p:nvPr>
        </p:nvSpPr>
        <p:spPr/>
        <p:txBody>
          <a:bodyPr>
            <a:noAutofit/>
          </a:bodyPr>
          <a:lstStyle/>
          <a:p>
            <a:r>
              <a:rPr lang="it-IT" dirty="0"/>
              <a:t>I reati ambientali presupposto della resp. 231</a:t>
            </a:r>
          </a:p>
        </p:txBody>
      </p:sp>
      <p:graphicFrame>
        <p:nvGraphicFramePr>
          <p:cNvPr id="10" name="Diagramma 9">
            <a:extLst>
              <a:ext uri="{FF2B5EF4-FFF2-40B4-BE49-F238E27FC236}">
                <a16:creationId xmlns:a16="http://schemas.microsoft.com/office/drawing/2014/main" id="{9712119D-7152-40DC-9236-80C7C64BF7C1}"/>
              </a:ext>
            </a:extLst>
          </p:cNvPr>
          <p:cNvGraphicFramePr/>
          <p:nvPr>
            <p:extLst>
              <p:ext uri="{D42A27DB-BD31-4B8C-83A1-F6EECF244321}">
                <p14:modId xmlns:p14="http://schemas.microsoft.com/office/powerpoint/2010/main" val="577465377"/>
              </p:ext>
            </p:extLst>
          </p:nvPr>
        </p:nvGraphicFramePr>
        <p:xfrm>
          <a:off x="203200" y="1062567"/>
          <a:ext cx="8940800" cy="4732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7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C35159E-0076-4C0A-BCEE-C2FAE299FC90}"/>
              </a:ext>
            </a:extLst>
          </p:cNvPr>
          <p:cNvGraphicFramePr>
            <a:graphicFrameLocks noGrp="1"/>
          </p:cNvGraphicFramePr>
          <p:nvPr>
            <p:extLst>
              <p:ext uri="{D42A27DB-BD31-4B8C-83A1-F6EECF244321}">
                <p14:modId xmlns:p14="http://schemas.microsoft.com/office/powerpoint/2010/main" val="3112803600"/>
              </p:ext>
            </p:extLst>
          </p:nvPr>
        </p:nvGraphicFramePr>
        <p:xfrm>
          <a:off x="280406" y="611154"/>
          <a:ext cx="8701234" cy="5635692"/>
        </p:xfrm>
        <a:graphic>
          <a:graphicData uri="http://schemas.openxmlformats.org/drawingml/2006/table">
            <a:tbl>
              <a:tblPr/>
              <a:tblGrid>
                <a:gridCol w="1463727">
                  <a:extLst>
                    <a:ext uri="{9D8B030D-6E8A-4147-A177-3AD203B41FA5}">
                      <a16:colId xmlns:a16="http://schemas.microsoft.com/office/drawing/2014/main" val="249458735"/>
                    </a:ext>
                  </a:extLst>
                </a:gridCol>
                <a:gridCol w="525123">
                  <a:extLst>
                    <a:ext uri="{9D8B030D-6E8A-4147-A177-3AD203B41FA5}">
                      <a16:colId xmlns:a16="http://schemas.microsoft.com/office/drawing/2014/main" val="2375055856"/>
                    </a:ext>
                  </a:extLst>
                </a:gridCol>
                <a:gridCol w="3350788">
                  <a:extLst>
                    <a:ext uri="{9D8B030D-6E8A-4147-A177-3AD203B41FA5}">
                      <a16:colId xmlns:a16="http://schemas.microsoft.com/office/drawing/2014/main" val="1220357938"/>
                    </a:ext>
                  </a:extLst>
                </a:gridCol>
                <a:gridCol w="873889">
                  <a:extLst>
                    <a:ext uri="{9D8B030D-6E8A-4147-A177-3AD203B41FA5}">
                      <a16:colId xmlns:a16="http://schemas.microsoft.com/office/drawing/2014/main" val="3731598322"/>
                    </a:ext>
                  </a:extLst>
                </a:gridCol>
                <a:gridCol w="790696">
                  <a:extLst>
                    <a:ext uri="{9D8B030D-6E8A-4147-A177-3AD203B41FA5}">
                      <a16:colId xmlns:a16="http://schemas.microsoft.com/office/drawing/2014/main" val="1919213774"/>
                    </a:ext>
                  </a:extLst>
                </a:gridCol>
                <a:gridCol w="1697011">
                  <a:extLst>
                    <a:ext uri="{9D8B030D-6E8A-4147-A177-3AD203B41FA5}">
                      <a16:colId xmlns:a16="http://schemas.microsoft.com/office/drawing/2014/main" val="2983273781"/>
                    </a:ext>
                  </a:extLst>
                </a:gridCol>
              </a:tblGrid>
              <a:tr h="386842">
                <a:tc>
                  <a:txBody>
                    <a:bodyPr/>
                    <a:lstStyle/>
                    <a:p>
                      <a:pPr algn="l" fontAlgn="ctr"/>
                      <a:r>
                        <a:rPr lang="it-IT" sz="900" b="1" i="0" u="none" strike="noStrike" dirty="0">
                          <a:solidFill>
                            <a:srgbClr val="FFFFFF"/>
                          </a:solidFill>
                          <a:effectLst/>
                          <a:latin typeface="Calibri" panose="020F0502020204030204" pitchFamily="34" charset="0"/>
                        </a:rPr>
                        <a:t>Reato presupposto </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Soggetto attivo</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Fattispecie oggettiva del reato </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Elemento soggettivo</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Sanzione ex d.lgs. 231 - pecuniaria </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Sanzione ex d.lgs. 231 - Interdittiva </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07292270"/>
                  </a:ext>
                </a:extLst>
              </a:tr>
              <a:tr h="2429918">
                <a:tc>
                  <a:txBody>
                    <a:bodyPr/>
                    <a:lstStyle/>
                    <a:p>
                      <a:pPr algn="l" fontAlgn="ctr"/>
                      <a:r>
                        <a:rPr lang="it-IT" sz="900" b="1" i="0" u="none" strike="noStrike" dirty="0">
                          <a:solidFill>
                            <a:srgbClr val="000000"/>
                          </a:solidFill>
                          <a:effectLst/>
                          <a:latin typeface="Calibri" panose="020F0502020204030204" pitchFamily="34" charset="0"/>
                        </a:rPr>
                        <a:t>Art. 452 bis CP.</a:t>
                      </a:r>
                      <a:br>
                        <a:rPr lang="it-IT" sz="900" b="1" i="0" u="none" strike="noStrike" dirty="0">
                          <a:solidFill>
                            <a:srgbClr val="000000"/>
                          </a:solidFill>
                          <a:effectLst/>
                          <a:latin typeface="Calibri" panose="020F0502020204030204" pitchFamily="34" charset="0"/>
                        </a:rPr>
                      </a:br>
                      <a:r>
                        <a:rPr lang="it-IT" sz="900" b="1" i="0" u="none" strike="noStrike" dirty="0">
                          <a:solidFill>
                            <a:srgbClr val="000000"/>
                          </a:solidFill>
                          <a:effectLst/>
                          <a:latin typeface="Calibri" panose="020F0502020204030204" pitchFamily="34" charset="0"/>
                        </a:rPr>
                        <a:t>inquinamento ambientale;</a:t>
                      </a:r>
                      <a:br>
                        <a:rPr lang="it-IT" sz="900" b="1" i="0" u="none" strike="noStrike" dirty="0">
                          <a:solidFill>
                            <a:srgbClr val="000000"/>
                          </a:solidFill>
                          <a:effectLst/>
                          <a:latin typeface="Calibri" panose="020F0502020204030204" pitchFamily="34" charset="0"/>
                        </a:rPr>
                      </a:br>
                      <a:br>
                        <a:rPr lang="it-IT" sz="900" b="1" i="0" u="none" strike="noStrike" dirty="0">
                          <a:solidFill>
                            <a:srgbClr val="000000"/>
                          </a:solidFill>
                          <a:effectLst/>
                          <a:latin typeface="Calibri" panose="020F0502020204030204" pitchFamily="34" charset="0"/>
                        </a:rPr>
                      </a:br>
                      <a:br>
                        <a:rPr lang="it-IT" sz="900" b="1" i="0" u="none" strike="noStrike" dirty="0">
                          <a:solidFill>
                            <a:srgbClr val="000000"/>
                          </a:solidFill>
                          <a:effectLst/>
                          <a:latin typeface="Calibri" panose="020F0502020204030204" pitchFamily="34" charset="0"/>
                        </a:rPr>
                      </a:br>
                      <a:endParaRPr lang="it-IT" sz="900" b="1" i="0" u="none" strike="noStrike" dirty="0">
                        <a:solidFill>
                          <a:srgbClr val="000000"/>
                        </a:solidFill>
                        <a:effectLst/>
                        <a:latin typeface="Calibri" panose="020F0502020204030204" pitchFamily="34" charset="0"/>
                      </a:endParaRP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Chiunque – reato comune</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è punito con la reclusione da due a sei anni e con la  multa  da euro  10.000  a  euro  100.000  chiunque  abusivamente  cagiona   una </a:t>
                      </a:r>
                      <a:r>
                        <a:rPr lang="it-IT" sz="900" b="1" i="0" u="none" strike="noStrike" dirty="0">
                          <a:solidFill>
                            <a:srgbClr val="000000"/>
                          </a:solidFill>
                          <a:effectLst/>
                          <a:latin typeface="Calibri" panose="020F0502020204030204" pitchFamily="34" charset="0"/>
                        </a:rPr>
                        <a:t>compromissione</a:t>
                      </a:r>
                      <a:r>
                        <a:rPr lang="it-IT" sz="900" b="0" i="0" u="none" strike="noStrike" dirty="0">
                          <a:solidFill>
                            <a:srgbClr val="000000"/>
                          </a:solidFill>
                          <a:effectLst/>
                          <a:latin typeface="Calibri" panose="020F0502020204030204" pitchFamily="34" charset="0"/>
                        </a:rPr>
                        <a:t> o un </a:t>
                      </a:r>
                      <a:r>
                        <a:rPr lang="it-IT" sz="900" b="1" i="0" u="none" strike="noStrike" dirty="0">
                          <a:solidFill>
                            <a:srgbClr val="000000"/>
                          </a:solidFill>
                          <a:effectLst/>
                          <a:latin typeface="Calibri" panose="020F0502020204030204" pitchFamily="34" charset="0"/>
                        </a:rPr>
                        <a:t>deterioramento</a:t>
                      </a:r>
                      <a:r>
                        <a:rPr lang="it-IT" sz="900" b="0" i="0" u="none" strike="noStrike" dirty="0">
                          <a:solidFill>
                            <a:srgbClr val="000000"/>
                          </a:solidFill>
                          <a:effectLst/>
                          <a:latin typeface="Calibri" panose="020F0502020204030204" pitchFamily="34" charset="0"/>
                        </a:rPr>
                        <a:t> </a:t>
                      </a:r>
                      <a:r>
                        <a:rPr lang="it-IT" sz="900" b="1" i="0" u="none" strike="noStrike" dirty="0">
                          <a:solidFill>
                            <a:srgbClr val="000000"/>
                          </a:solidFill>
                          <a:effectLst/>
                          <a:latin typeface="Calibri" panose="020F0502020204030204" pitchFamily="34" charset="0"/>
                        </a:rPr>
                        <a:t>significativi</a:t>
                      </a:r>
                      <a:r>
                        <a:rPr lang="it-IT" sz="900" b="0" i="0" u="none" strike="noStrike" dirty="0">
                          <a:solidFill>
                            <a:srgbClr val="000000"/>
                          </a:solidFill>
                          <a:effectLst/>
                          <a:latin typeface="Calibri" panose="020F0502020204030204" pitchFamily="34" charset="0"/>
                        </a:rPr>
                        <a:t> e </a:t>
                      </a:r>
                      <a:r>
                        <a:rPr lang="it-IT" sz="900" b="1" i="0" u="none" strike="noStrike" dirty="0">
                          <a:solidFill>
                            <a:srgbClr val="000000"/>
                          </a:solidFill>
                          <a:effectLst/>
                          <a:latin typeface="Calibri" panose="020F0502020204030204" pitchFamily="34" charset="0"/>
                        </a:rPr>
                        <a:t>misurabili</a:t>
                      </a:r>
                      <a:r>
                        <a:rPr lang="it-IT" sz="900" b="0" i="0" u="none" strike="noStrike" dirty="0">
                          <a:solidFill>
                            <a:srgbClr val="000000"/>
                          </a:solidFill>
                          <a:effectLst/>
                          <a:latin typeface="Calibri" panose="020F0502020204030204" pitchFamily="34" charset="0"/>
                        </a:rPr>
                        <a:t>: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1) delle acque o dell'aria, o di porzioni estese o  significative del suolo o del sottosuolo;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2) di un ecosistema, della biodiversità,  anche  agraria,  della flora o della fauna.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Quando l'inquinamento è prodotto in un'area  naturale  protetta  o sottoposta a vincolo paesaggistico, ambientale,  storico,  artistico, architettonico o archeologico, ovvero in danno di  specie  animali  o vegetali protette, la pena è aumentata. </a:t>
                      </a:r>
                      <a:br>
                        <a:rPr lang="it-IT" sz="900" b="0" i="0" u="none" strike="noStrike" dirty="0">
                          <a:solidFill>
                            <a:srgbClr val="000000"/>
                          </a:solidFill>
                          <a:effectLst/>
                          <a:latin typeface="Calibri" panose="020F0502020204030204" pitchFamily="34" charset="0"/>
                        </a:rPr>
                      </a:br>
                      <a:br>
                        <a:rPr lang="it-IT" sz="900" b="0" i="0" u="none" strike="noStrike" dirty="0">
                          <a:solidFill>
                            <a:srgbClr val="000000"/>
                          </a:solidFill>
                          <a:effectLst/>
                          <a:latin typeface="Calibri" panose="020F0502020204030204" pitchFamily="34" charset="0"/>
                        </a:rPr>
                      </a:br>
                      <a:endParaRPr lang="it-IT" sz="900" b="0" i="0" u="none" strike="noStrike" dirty="0">
                        <a:solidFill>
                          <a:srgbClr val="000000"/>
                        </a:solidFill>
                        <a:effectLst/>
                        <a:latin typeface="Calibri" panose="020F0502020204030204" pitchFamily="34" charset="0"/>
                      </a:endParaRP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Dolo generico (volontà cosciente) </a:t>
                      </a:r>
                    </a:p>
                    <a:p>
                      <a:pPr algn="l" fontAlgn="ctr"/>
                      <a:endParaRPr lang="it-IT" sz="900" b="0" i="0" u="none" strike="noStrike" dirty="0">
                        <a:solidFill>
                          <a:srgbClr val="000000"/>
                        </a:solidFill>
                        <a:effectLst/>
                        <a:latin typeface="Calibri" panose="020F0502020204030204" pitchFamily="34" charset="0"/>
                      </a:endParaRPr>
                    </a:p>
                    <a:p>
                      <a:pPr algn="l" fontAlgn="ctr"/>
                      <a:r>
                        <a:rPr lang="it-IT" sz="900" b="0" i="0" u="none" strike="noStrike" dirty="0">
                          <a:solidFill>
                            <a:srgbClr val="000000"/>
                          </a:solidFill>
                          <a:effectLst/>
                          <a:latin typeface="Calibri" panose="020F0502020204030204" pitchFamily="34" charset="0"/>
                        </a:rPr>
                        <a:t>Prevista anche la versione colposa (negligenza, o imprudenza o imperizia, ovvero per inosservanza di legge) (art. 452 </a:t>
                      </a:r>
                      <a:r>
                        <a:rPr lang="it-IT" sz="900" b="0" i="0" u="none" strike="noStrike" dirty="0" err="1">
                          <a:solidFill>
                            <a:srgbClr val="000000"/>
                          </a:solidFill>
                          <a:effectLst/>
                          <a:latin typeface="Calibri" panose="020F0502020204030204" pitchFamily="34" charset="0"/>
                        </a:rPr>
                        <a:t>quinques</a:t>
                      </a:r>
                      <a:r>
                        <a:rPr lang="it-IT" sz="900" b="0" i="0" u="none" strike="noStrike" dirty="0">
                          <a:solidFill>
                            <a:srgbClr val="000000"/>
                          </a:solidFill>
                          <a:effectLst/>
                          <a:latin typeface="Calibri" panose="020F0502020204030204" pitchFamily="34" charset="0"/>
                        </a:rPr>
                        <a:t>)</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900" b="0" i="0" u="none" strike="noStrike" dirty="0">
                          <a:solidFill>
                            <a:srgbClr val="000000"/>
                          </a:solidFill>
                          <a:effectLst/>
                          <a:latin typeface="Calibri" panose="020F0502020204030204" pitchFamily="34" charset="0"/>
                        </a:rPr>
                        <a:t>Min: da € 38.700 a € 232.350</a:t>
                      </a:r>
                      <a:br>
                        <a:rPr lang="pt-BR" sz="900" b="0" i="0" u="none" strike="noStrike" dirty="0">
                          <a:solidFill>
                            <a:srgbClr val="000000"/>
                          </a:solidFill>
                          <a:effectLst/>
                          <a:latin typeface="Calibri" panose="020F0502020204030204" pitchFamily="34" charset="0"/>
                        </a:rPr>
                      </a:br>
                      <a:r>
                        <a:rPr lang="pt-BR" sz="900" b="0" i="0" u="none" strike="noStrike" dirty="0">
                          <a:solidFill>
                            <a:srgbClr val="000000"/>
                          </a:solidFill>
                          <a:effectLst/>
                          <a:latin typeface="Calibri" panose="020F0502020204030204" pitchFamily="34" charset="0"/>
                        </a:rPr>
                        <a:t>Max: da € 154.800 a € 929.400</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per una durata non superiore ad un anno: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interdizione dall’esercizio dell’attività</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sospensione o revoca delle autorizzazioni, licenze o concessioni funzionali alla commissione dell’illecito;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divieto di contrarre con la PA, salvo che per ottenere le prestazioni di un pubblico servizio;</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esclusione da agevolazioni, finanziamento, contributi o sussidi ed eventuale revoca di quelli già concessi</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divieto di pubblicizzare beni o servizi</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Altre sanzioni: la confisca è obbligatoria</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561478"/>
                  </a:ext>
                </a:extLst>
              </a:tr>
              <a:tr h="2429918">
                <a:tc>
                  <a:txBody>
                    <a:bodyPr/>
                    <a:lstStyle/>
                    <a:p>
                      <a:pPr algn="l" fontAlgn="ctr"/>
                      <a:r>
                        <a:rPr lang="it-IT" sz="900" b="1" i="0" u="none" strike="noStrike" dirty="0">
                          <a:solidFill>
                            <a:srgbClr val="000000"/>
                          </a:solidFill>
                          <a:effectLst/>
                          <a:latin typeface="Calibri" panose="020F0502020204030204" pitchFamily="34" charset="0"/>
                        </a:rPr>
                        <a:t>Art. 452 quater CP.</a:t>
                      </a:r>
                      <a:br>
                        <a:rPr lang="it-IT" sz="900" b="1" i="0" u="none" strike="noStrike" dirty="0">
                          <a:solidFill>
                            <a:srgbClr val="000000"/>
                          </a:solidFill>
                          <a:effectLst/>
                          <a:latin typeface="Calibri" panose="020F0502020204030204" pitchFamily="34" charset="0"/>
                        </a:rPr>
                      </a:br>
                      <a:r>
                        <a:rPr lang="it-IT" sz="900" b="1" i="0" u="none" strike="noStrike" dirty="0">
                          <a:solidFill>
                            <a:srgbClr val="000000"/>
                          </a:solidFill>
                          <a:effectLst/>
                          <a:latin typeface="Calibri" panose="020F0502020204030204" pitchFamily="34" charset="0"/>
                        </a:rPr>
                        <a:t>Disastro ambientale;</a:t>
                      </a:r>
                      <a:br>
                        <a:rPr lang="it-IT" sz="900" b="1" i="0" u="none" strike="noStrike" dirty="0">
                          <a:solidFill>
                            <a:srgbClr val="000000"/>
                          </a:solidFill>
                          <a:effectLst/>
                          <a:latin typeface="Calibri" panose="020F0502020204030204" pitchFamily="34" charset="0"/>
                        </a:rPr>
                      </a:br>
                      <a:endParaRPr lang="it-IT" sz="900" b="1" i="0" u="none" strike="noStrike" dirty="0">
                        <a:solidFill>
                          <a:srgbClr val="000000"/>
                        </a:solidFill>
                        <a:effectLst/>
                        <a:latin typeface="Calibri" panose="020F0502020204030204" pitchFamily="34" charset="0"/>
                      </a:endParaRP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685567" rtl="0" eaLnBrk="1" fontAlgn="ctr" latinLnBrk="0" hangingPunct="1">
                        <a:lnSpc>
                          <a:spcPct val="100000"/>
                        </a:lnSpc>
                        <a:spcBef>
                          <a:spcPts val="0"/>
                        </a:spcBef>
                        <a:spcAft>
                          <a:spcPts val="0"/>
                        </a:spcAft>
                        <a:buClrTx/>
                        <a:buSzTx/>
                        <a:buFontTx/>
                        <a:buNone/>
                        <a:tabLst/>
                        <a:defRPr/>
                      </a:pPr>
                      <a:r>
                        <a:rPr lang="it-IT" sz="900" b="0" i="0" u="none" strike="noStrike" dirty="0">
                          <a:solidFill>
                            <a:srgbClr val="000000"/>
                          </a:solidFill>
                          <a:effectLst/>
                          <a:latin typeface="Calibri" panose="020F0502020204030204" pitchFamily="34" charset="0"/>
                        </a:rPr>
                        <a:t>Chiunque – reato comune</a:t>
                      </a:r>
                    </a:p>
                    <a:p>
                      <a:pPr algn="l" fontAlgn="ctr"/>
                      <a:endParaRPr lang="it-IT" sz="900" b="0" i="0" u="none" strike="noStrike" dirty="0">
                        <a:solidFill>
                          <a:srgbClr val="000000"/>
                        </a:solidFill>
                        <a:effectLst/>
                        <a:latin typeface="Calibri" panose="020F0502020204030204" pitchFamily="34" charset="0"/>
                      </a:endParaRP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900" b="0" i="0" u="none" strike="noStrike" dirty="0">
                          <a:solidFill>
                            <a:srgbClr val="000000"/>
                          </a:solidFill>
                          <a:effectLst/>
                          <a:latin typeface="Calibri" panose="020F0502020204030204" pitchFamily="34" charset="0"/>
                        </a:rPr>
                        <a:t>Fuori dai casi previsti dall'articolo 434, chiunque  abusivamente cagiona un disastro ambientale è punito con la reclusione da  cinque a quindici anni.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Costituiscono disastro ambientale alternativamente: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1) l'alterazione irreversibile dell'equilibrio di un ecosistema;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2)  l'alterazione  dell'equilibrio  di  un  ecosistema   la   cui eliminazione risulti particolarmente onerosa e conseguibile solo  con provvedimenti eccezionali;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3) l'offesa alla pubblica incolumità in ragione della  rilevanza del fatto per l'estensione della compromissione o  dei  suoi  effetti lesivi ovvero  per  il  numero  delle  persone  offese  o  esposte  a pericolo.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a:t>
                      </a:r>
                    </a:p>
                    <a:p>
                      <a:pPr algn="l" fontAlgn="ctr"/>
                      <a:r>
                        <a:rPr lang="it-IT" sz="900" b="0" i="0" u="none" strike="noStrike" dirty="0">
                          <a:solidFill>
                            <a:srgbClr val="000000"/>
                          </a:solidFill>
                          <a:effectLst/>
                          <a:latin typeface="Calibri" panose="020F0502020204030204" pitchFamily="34" charset="0"/>
                        </a:rPr>
                        <a:t> Quando il disastro è  prodotto  in  un'area  naturale  protetta  o sottoposta a vincolo paesaggistico, ambientale,  storico,  artistico, architettonico o archeologico, ovvero in danno di  specie  animali  o vegetali protette, la pena è aumentata.</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900" b="0" i="0" u="none" strike="noStrike" dirty="0">
                          <a:solidFill>
                            <a:srgbClr val="000000"/>
                          </a:solidFill>
                          <a:effectLst/>
                          <a:latin typeface="Calibri" panose="020F0502020204030204" pitchFamily="34" charset="0"/>
                        </a:rPr>
                        <a:t>Dolo generico </a:t>
                      </a:r>
                    </a:p>
                    <a:p>
                      <a:pPr algn="l" fontAlgn="ctr"/>
                      <a:endParaRPr lang="it-IT" sz="900" b="0" i="0" u="none" strike="noStrike" dirty="0">
                        <a:solidFill>
                          <a:srgbClr val="000000"/>
                        </a:solidFill>
                        <a:effectLst/>
                        <a:latin typeface="Calibri" panose="020F0502020204030204" pitchFamily="34" charset="0"/>
                      </a:endParaRPr>
                    </a:p>
                    <a:p>
                      <a:pPr algn="l" fontAlgn="ctr"/>
                      <a:r>
                        <a:rPr lang="it-IT" sz="900" b="0" i="0" u="none" strike="noStrike" dirty="0">
                          <a:solidFill>
                            <a:srgbClr val="000000"/>
                          </a:solidFill>
                          <a:effectLst/>
                          <a:latin typeface="Calibri" panose="020F0502020204030204" pitchFamily="34" charset="0"/>
                        </a:rPr>
                        <a:t>Prevista anche la versione colposa (art. 452 quater)</a:t>
                      </a:r>
                    </a:p>
                    <a:p>
                      <a:pPr algn="l" fontAlgn="ctr"/>
                      <a:endParaRPr lang="it-IT" sz="900" b="0" i="0" u="none" strike="noStrike" dirty="0">
                        <a:solidFill>
                          <a:srgbClr val="000000"/>
                        </a:solidFill>
                        <a:effectLst/>
                        <a:latin typeface="Calibri" panose="020F0502020204030204" pitchFamily="34" charset="0"/>
                      </a:endParaRP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900" b="0" i="0" u="none" strike="noStrike" dirty="0">
                          <a:solidFill>
                            <a:srgbClr val="000000"/>
                          </a:solidFill>
                          <a:effectLst/>
                          <a:latin typeface="Calibri" panose="020F0502020204030204" pitchFamily="34" charset="0"/>
                        </a:rPr>
                        <a:t>Min da € 103.200 a € 619.600 </a:t>
                      </a:r>
                      <a:br>
                        <a:rPr lang="pt-BR" sz="900" b="0" i="0" u="none" strike="noStrike" dirty="0">
                          <a:solidFill>
                            <a:srgbClr val="000000"/>
                          </a:solidFill>
                          <a:effectLst/>
                          <a:latin typeface="Calibri" panose="020F0502020204030204" pitchFamily="34" charset="0"/>
                        </a:rPr>
                      </a:br>
                      <a:r>
                        <a:rPr lang="pt-BR" sz="900" b="0" i="0" u="none" strike="noStrike" dirty="0">
                          <a:solidFill>
                            <a:srgbClr val="000000"/>
                          </a:solidFill>
                          <a:effectLst/>
                          <a:latin typeface="Calibri" panose="020F0502020204030204" pitchFamily="34" charset="0"/>
                        </a:rPr>
                        <a:t>Max da € 206.400 a € 1.239.200</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900" b="0" i="0" u="none" strike="noStrike" dirty="0">
                          <a:solidFill>
                            <a:srgbClr val="000000"/>
                          </a:solidFill>
                          <a:effectLst/>
                          <a:latin typeface="Calibri" panose="020F0502020204030204" pitchFamily="34" charset="0"/>
                        </a:rPr>
                        <a:t>per una durata non superiore ad un anno: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interdizione dall’esercizio dell’attività</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sospensione o revoca delle autorizzazioni, licenze o concessioni funzionali alla commissione dell’illecito;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divieto di contrarre con la PA, salvo che per ottenere le prestazioni di un pubblico servizio;</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esclusione da agevolazioni, finanziamento, contributi o sussidi ed eventuale revoca di quelli già concessi</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divieto di pubblicizzare beni o servizi</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Altre sanzioni: la confisca è obbligatoria</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7536011"/>
                  </a:ext>
                </a:extLst>
              </a:tr>
            </a:tbl>
          </a:graphicData>
        </a:graphic>
      </p:graphicFrame>
      <p:sp>
        <p:nvSpPr>
          <p:cNvPr id="2" name="Titolo 1">
            <a:extLst>
              <a:ext uri="{FF2B5EF4-FFF2-40B4-BE49-F238E27FC236}">
                <a16:creationId xmlns:a16="http://schemas.microsoft.com/office/drawing/2014/main" id="{380AD606-DB35-4D1A-B42E-ED379813B63C}"/>
              </a:ext>
            </a:extLst>
          </p:cNvPr>
          <p:cNvSpPr>
            <a:spLocks noGrp="1"/>
          </p:cNvSpPr>
          <p:nvPr>
            <p:ph type="title"/>
          </p:nvPr>
        </p:nvSpPr>
        <p:spPr>
          <a:xfrm>
            <a:off x="860373" y="125941"/>
            <a:ext cx="8464549" cy="240066"/>
          </a:xfrm>
        </p:spPr>
        <p:txBody>
          <a:bodyPr>
            <a:noAutofit/>
          </a:bodyPr>
          <a:lstStyle/>
          <a:p>
            <a:r>
              <a:rPr lang="it-IT" dirty="0"/>
              <a:t>I reati ambientali presupposto della resp. 231.</a:t>
            </a:r>
          </a:p>
        </p:txBody>
      </p:sp>
      <p:sp>
        <p:nvSpPr>
          <p:cNvPr id="20" name="Freccia a pentagono 19">
            <a:extLst>
              <a:ext uri="{FF2B5EF4-FFF2-40B4-BE49-F238E27FC236}">
                <a16:creationId xmlns:a16="http://schemas.microsoft.com/office/drawing/2014/main" id="{A94404CC-E22B-4E92-9383-A3CC6B0C2499}"/>
              </a:ext>
            </a:extLst>
          </p:cNvPr>
          <p:cNvSpPr/>
          <p:nvPr/>
        </p:nvSpPr>
        <p:spPr>
          <a:xfrm>
            <a:off x="361686" y="2883747"/>
            <a:ext cx="1159933" cy="240066"/>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sz="1400" dirty="0"/>
              <a:t>L </a:t>
            </a:r>
            <a:r>
              <a:rPr lang="it-IT" sz="1200" dirty="0"/>
              <a:t>68/2015</a:t>
            </a:r>
            <a:endParaRPr lang="it-IT" dirty="0"/>
          </a:p>
        </p:txBody>
      </p:sp>
      <p:sp>
        <p:nvSpPr>
          <p:cNvPr id="8" name="Freccia a pentagono 7">
            <a:extLst>
              <a:ext uri="{FF2B5EF4-FFF2-40B4-BE49-F238E27FC236}">
                <a16:creationId xmlns:a16="http://schemas.microsoft.com/office/drawing/2014/main" id="{05AC16A0-0128-42D0-B88F-FD05EB4021AE}"/>
              </a:ext>
            </a:extLst>
          </p:cNvPr>
          <p:cNvSpPr/>
          <p:nvPr/>
        </p:nvSpPr>
        <p:spPr>
          <a:xfrm>
            <a:off x="361685" y="5156340"/>
            <a:ext cx="1159933" cy="240066"/>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sz="1400" dirty="0"/>
              <a:t>L </a:t>
            </a:r>
            <a:r>
              <a:rPr lang="it-IT" sz="1200" dirty="0"/>
              <a:t>68/2015</a:t>
            </a:r>
            <a:endParaRPr lang="it-IT" dirty="0"/>
          </a:p>
        </p:txBody>
      </p:sp>
    </p:spTree>
    <p:extLst>
      <p:ext uri="{BB962C8B-B14F-4D97-AF65-F5344CB8AC3E}">
        <p14:creationId xmlns:p14="http://schemas.microsoft.com/office/powerpoint/2010/main" val="12598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C35159E-0076-4C0A-BCEE-C2FAE299FC90}"/>
              </a:ext>
            </a:extLst>
          </p:cNvPr>
          <p:cNvGraphicFramePr>
            <a:graphicFrameLocks noGrp="1"/>
          </p:cNvGraphicFramePr>
          <p:nvPr>
            <p:extLst>
              <p:ext uri="{D42A27DB-BD31-4B8C-83A1-F6EECF244321}">
                <p14:modId xmlns:p14="http://schemas.microsoft.com/office/powerpoint/2010/main" val="3458868884"/>
              </p:ext>
            </p:extLst>
          </p:nvPr>
        </p:nvGraphicFramePr>
        <p:xfrm>
          <a:off x="280406" y="611154"/>
          <a:ext cx="8701234" cy="5275360"/>
        </p:xfrm>
        <a:graphic>
          <a:graphicData uri="http://schemas.openxmlformats.org/drawingml/2006/table">
            <a:tbl>
              <a:tblPr/>
              <a:tblGrid>
                <a:gridCol w="1463727">
                  <a:extLst>
                    <a:ext uri="{9D8B030D-6E8A-4147-A177-3AD203B41FA5}">
                      <a16:colId xmlns:a16="http://schemas.microsoft.com/office/drawing/2014/main" val="249458735"/>
                    </a:ext>
                  </a:extLst>
                </a:gridCol>
                <a:gridCol w="525123">
                  <a:extLst>
                    <a:ext uri="{9D8B030D-6E8A-4147-A177-3AD203B41FA5}">
                      <a16:colId xmlns:a16="http://schemas.microsoft.com/office/drawing/2014/main" val="2375055856"/>
                    </a:ext>
                  </a:extLst>
                </a:gridCol>
                <a:gridCol w="3350788">
                  <a:extLst>
                    <a:ext uri="{9D8B030D-6E8A-4147-A177-3AD203B41FA5}">
                      <a16:colId xmlns:a16="http://schemas.microsoft.com/office/drawing/2014/main" val="1220357938"/>
                    </a:ext>
                  </a:extLst>
                </a:gridCol>
                <a:gridCol w="873889">
                  <a:extLst>
                    <a:ext uri="{9D8B030D-6E8A-4147-A177-3AD203B41FA5}">
                      <a16:colId xmlns:a16="http://schemas.microsoft.com/office/drawing/2014/main" val="3731598322"/>
                    </a:ext>
                  </a:extLst>
                </a:gridCol>
                <a:gridCol w="790696">
                  <a:extLst>
                    <a:ext uri="{9D8B030D-6E8A-4147-A177-3AD203B41FA5}">
                      <a16:colId xmlns:a16="http://schemas.microsoft.com/office/drawing/2014/main" val="1919213774"/>
                    </a:ext>
                  </a:extLst>
                </a:gridCol>
                <a:gridCol w="1697011">
                  <a:extLst>
                    <a:ext uri="{9D8B030D-6E8A-4147-A177-3AD203B41FA5}">
                      <a16:colId xmlns:a16="http://schemas.microsoft.com/office/drawing/2014/main" val="2983273781"/>
                    </a:ext>
                  </a:extLst>
                </a:gridCol>
              </a:tblGrid>
              <a:tr h="386842">
                <a:tc>
                  <a:txBody>
                    <a:bodyPr/>
                    <a:lstStyle/>
                    <a:p>
                      <a:pPr algn="l" fontAlgn="ctr"/>
                      <a:r>
                        <a:rPr lang="it-IT" sz="900" b="1" i="0" u="none" strike="noStrike" dirty="0">
                          <a:solidFill>
                            <a:srgbClr val="FFFFFF"/>
                          </a:solidFill>
                          <a:effectLst/>
                          <a:latin typeface="Calibri" panose="020F0502020204030204" pitchFamily="34" charset="0"/>
                        </a:rPr>
                        <a:t>Reato presupposto </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Soggetto attivo</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Fattispecie oggettiva del reato </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Elemento soggettivo</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Sanzione ex d.lgs. 231 - pecuniaria </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Sanzione ex d.lgs. 231 - Interdittiva </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07292270"/>
                  </a:ext>
                </a:extLst>
              </a:tr>
              <a:tr h="2429918">
                <a:tc>
                  <a:txBody>
                    <a:bodyPr/>
                    <a:lstStyle/>
                    <a:p>
                      <a:pPr algn="l" fontAlgn="ctr"/>
                      <a:r>
                        <a:rPr lang="it-IT" sz="900" b="1" i="0" u="none" strike="noStrike" dirty="0">
                          <a:solidFill>
                            <a:srgbClr val="000000"/>
                          </a:solidFill>
                          <a:effectLst/>
                          <a:latin typeface="Calibri" panose="020F0502020204030204" pitchFamily="34" charset="0"/>
                        </a:rPr>
                        <a:t>Art. 452 Sexies CP.</a:t>
                      </a:r>
                      <a:br>
                        <a:rPr lang="it-IT" sz="900" b="1" i="0" u="none" strike="noStrike" dirty="0">
                          <a:solidFill>
                            <a:srgbClr val="000000"/>
                          </a:solidFill>
                          <a:effectLst/>
                          <a:latin typeface="Calibri" panose="020F0502020204030204" pitchFamily="34" charset="0"/>
                        </a:rPr>
                      </a:br>
                      <a:r>
                        <a:rPr lang="it-IT" sz="900" b="1" i="1" dirty="0">
                          <a:effectLst/>
                        </a:rPr>
                        <a:t>Traffico e abbandono di materiale ad alta </a:t>
                      </a:r>
                      <a:r>
                        <a:rPr lang="it-IT" sz="900" b="1" i="1" dirty="0" err="1">
                          <a:effectLst/>
                        </a:rPr>
                        <a:t>radioattivita'</a:t>
                      </a:r>
                      <a:r>
                        <a:rPr lang="it-IT" sz="900" b="1" i="0" u="none" strike="noStrike" dirty="0">
                          <a:solidFill>
                            <a:srgbClr val="000000"/>
                          </a:solidFill>
                          <a:effectLst/>
                          <a:latin typeface="Calibri" panose="020F0502020204030204" pitchFamily="34" charset="0"/>
                        </a:rPr>
                        <a:t>;</a:t>
                      </a:r>
                      <a:br>
                        <a:rPr lang="it-IT" sz="900" b="1" i="0" u="none" strike="noStrike" dirty="0">
                          <a:solidFill>
                            <a:srgbClr val="000000"/>
                          </a:solidFill>
                          <a:effectLst/>
                          <a:latin typeface="Calibri" panose="020F0502020204030204" pitchFamily="34" charset="0"/>
                        </a:rPr>
                      </a:br>
                      <a:br>
                        <a:rPr lang="it-IT" sz="900" b="1" i="0" u="none" strike="noStrike" dirty="0">
                          <a:solidFill>
                            <a:srgbClr val="000000"/>
                          </a:solidFill>
                          <a:effectLst/>
                          <a:latin typeface="Calibri" panose="020F0502020204030204" pitchFamily="34" charset="0"/>
                        </a:rPr>
                      </a:br>
                      <a:br>
                        <a:rPr lang="it-IT" sz="900" b="1" i="0" u="none" strike="noStrike" dirty="0">
                          <a:solidFill>
                            <a:srgbClr val="000000"/>
                          </a:solidFill>
                          <a:effectLst/>
                          <a:latin typeface="Calibri" panose="020F0502020204030204" pitchFamily="34" charset="0"/>
                        </a:rPr>
                      </a:br>
                      <a:endParaRPr lang="it-IT" sz="900" b="1" i="0" u="none" strike="noStrike" dirty="0">
                        <a:solidFill>
                          <a:srgbClr val="000000"/>
                        </a:solidFill>
                        <a:effectLst/>
                        <a:latin typeface="Calibri" panose="020F0502020204030204" pitchFamily="34" charset="0"/>
                      </a:endParaRP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cs typeface="Calibri" panose="020F0502020204030204" pitchFamily="34" charset="0"/>
                        </a:rPr>
                        <a:t>Chiunque – reato comune</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dirty="0">
                          <a:effectLst/>
                          <a:latin typeface="Calibri" panose="020F0502020204030204" pitchFamily="34" charset="0"/>
                          <a:cs typeface="Calibri" panose="020F0502020204030204" pitchFamily="34" charset="0"/>
                        </a:rPr>
                        <a:t>Salvo che il fatto costituisca </a:t>
                      </a:r>
                      <a:r>
                        <a:rPr lang="it-IT" sz="900" b="0" i="0" dirty="0" err="1">
                          <a:effectLst/>
                          <a:latin typeface="Calibri" panose="020F0502020204030204" pitchFamily="34" charset="0"/>
                          <a:cs typeface="Calibri" panose="020F0502020204030204" pitchFamily="34" charset="0"/>
                        </a:rPr>
                        <a:t>piu'</a:t>
                      </a:r>
                      <a:r>
                        <a:rPr lang="it-IT" sz="900" b="0" i="0" dirty="0">
                          <a:effectLst/>
                          <a:latin typeface="Calibri" panose="020F0502020204030204" pitchFamily="34" charset="0"/>
                          <a:cs typeface="Calibri" panose="020F0502020204030204" pitchFamily="34" charset="0"/>
                        </a:rPr>
                        <a:t> grave reato, </a:t>
                      </a:r>
                      <a:r>
                        <a:rPr lang="it-IT" sz="900" b="0" i="0" dirty="0" err="1">
                          <a:effectLst/>
                          <a:latin typeface="Calibri" panose="020F0502020204030204" pitchFamily="34" charset="0"/>
                          <a:cs typeface="Calibri" panose="020F0502020204030204" pitchFamily="34" charset="0"/>
                        </a:rPr>
                        <a:t>e'</a:t>
                      </a:r>
                      <a:r>
                        <a:rPr lang="it-IT" sz="900" b="0" i="0" dirty="0">
                          <a:effectLst/>
                          <a:latin typeface="Calibri" panose="020F0502020204030204" pitchFamily="34" charset="0"/>
                          <a:cs typeface="Calibri" panose="020F0502020204030204" pitchFamily="34" charset="0"/>
                        </a:rPr>
                        <a:t> punito con la reclusione da due a sei anni e con la multa da euro 10.000 a euro 50.000 chiunque abusivamente </a:t>
                      </a:r>
                      <a:r>
                        <a:rPr lang="it-IT" sz="900" b="1" i="0" dirty="0">
                          <a:effectLst/>
                          <a:latin typeface="Calibri" panose="020F0502020204030204" pitchFamily="34" charset="0"/>
                          <a:cs typeface="Calibri" panose="020F0502020204030204" pitchFamily="34" charset="0"/>
                        </a:rPr>
                        <a:t>cede, acquista, riceve, trasporta, importa, esporta, procura ad altri, detiene, trasferisce, abbandona o si disfa illegittimamente di materiale ad alta </a:t>
                      </a:r>
                      <a:r>
                        <a:rPr lang="it-IT" sz="900" b="1" i="0" dirty="0" err="1">
                          <a:effectLst/>
                          <a:latin typeface="Calibri" panose="020F0502020204030204" pitchFamily="34" charset="0"/>
                          <a:cs typeface="Calibri" panose="020F0502020204030204" pitchFamily="34" charset="0"/>
                        </a:rPr>
                        <a:t>radioattivita'</a:t>
                      </a:r>
                      <a:r>
                        <a:rPr lang="it-IT" sz="900" b="1" i="0" dirty="0">
                          <a:effectLst/>
                          <a:latin typeface="Calibri" panose="020F0502020204030204" pitchFamily="34" charset="0"/>
                          <a:cs typeface="Calibri" panose="020F0502020204030204" pitchFamily="34" charset="0"/>
                        </a:rPr>
                        <a:t>. </a:t>
                      </a:r>
                      <a:r>
                        <a:rPr lang="it-IT" sz="900" b="0" i="0" dirty="0">
                          <a:effectLst/>
                          <a:latin typeface="Calibri" panose="020F0502020204030204" pitchFamily="34" charset="0"/>
                          <a:cs typeface="Calibri" panose="020F0502020204030204" pitchFamily="34" charset="0"/>
                        </a:rPr>
                        <a:t>La pena di cui al primo comma </a:t>
                      </a:r>
                      <a:r>
                        <a:rPr lang="it-IT" sz="900" b="0" i="0" dirty="0" err="1">
                          <a:effectLst/>
                          <a:latin typeface="Calibri" panose="020F0502020204030204" pitchFamily="34" charset="0"/>
                          <a:cs typeface="Calibri" panose="020F0502020204030204" pitchFamily="34" charset="0"/>
                        </a:rPr>
                        <a:t>e'</a:t>
                      </a:r>
                      <a:r>
                        <a:rPr lang="it-IT" sz="900" b="0" i="0" dirty="0">
                          <a:effectLst/>
                          <a:latin typeface="Calibri" panose="020F0502020204030204" pitchFamily="34" charset="0"/>
                          <a:cs typeface="Calibri" panose="020F0502020204030204" pitchFamily="34" charset="0"/>
                        </a:rPr>
                        <a:t> aumentata se dal fatto deriva il pericolo di compromissione o deterioramento: 1) delle acque o dell'aria, o di porzioni estese o significative del suolo o del sottosuolo; 2) di un ecosistema, della </a:t>
                      </a:r>
                      <a:r>
                        <a:rPr lang="it-IT" sz="900" b="0" i="0" dirty="0" err="1">
                          <a:effectLst/>
                          <a:latin typeface="Calibri" panose="020F0502020204030204" pitchFamily="34" charset="0"/>
                          <a:cs typeface="Calibri" panose="020F0502020204030204" pitchFamily="34" charset="0"/>
                        </a:rPr>
                        <a:t>biodiversita'</a:t>
                      </a:r>
                      <a:r>
                        <a:rPr lang="it-IT" sz="900" b="0" i="0" dirty="0">
                          <a:effectLst/>
                          <a:latin typeface="Calibri" panose="020F0502020204030204" pitchFamily="34" charset="0"/>
                          <a:cs typeface="Calibri" panose="020F0502020204030204" pitchFamily="34" charset="0"/>
                        </a:rPr>
                        <a:t>, anche agraria, della flora o della fauna. Se dal fatto deriva pericolo per la vita o per </a:t>
                      </a:r>
                      <a:r>
                        <a:rPr lang="it-IT" sz="900" b="0" i="0" dirty="0" err="1">
                          <a:effectLst/>
                          <a:latin typeface="Calibri" panose="020F0502020204030204" pitchFamily="34" charset="0"/>
                          <a:cs typeface="Calibri" panose="020F0502020204030204" pitchFamily="34" charset="0"/>
                        </a:rPr>
                        <a:t>l'incolumita'</a:t>
                      </a:r>
                      <a:r>
                        <a:rPr lang="it-IT" sz="900" b="0" i="0" dirty="0">
                          <a:effectLst/>
                          <a:latin typeface="Calibri" panose="020F0502020204030204" pitchFamily="34" charset="0"/>
                          <a:cs typeface="Calibri" panose="020F0502020204030204" pitchFamily="34" charset="0"/>
                        </a:rPr>
                        <a:t> delle persone, la pena </a:t>
                      </a:r>
                      <a:r>
                        <a:rPr lang="it-IT" sz="900" b="0" i="0" dirty="0" err="1">
                          <a:effectLst/>
                          <a:latin typeface="Calibri" panose="020F0502020204030204" pitchFamily="34" charset="0"/>
                          <a:cs typeface="Calibri" panose="020F0502020204030204" pitchFamily="34" charset="0"/>
                        </a:rPr>
                        <a:t>e'</a:t>
                      </a:r>
                      <a:r>
                        <a:rPr lang="it-IT" sz="900" b="0" i="0" dirty="0">
                          <a:effectLst/>
                          <a:latin typeface="Calibri" panose="020F0502020204030204" pitchFamily="34" charset="0"/>
                          <a:cs typeface="Calibri" panose="020F0502020204030204" pitchFamily="34" charset="0"/>
                        </a:rPr>
                        <a:t> aumentata fino alla meta</a:t>
                      </a:r>
                      <a:br>
                        <a:rPr lang="it-IT" sz="900" b="0" i="0" u="none" strike="noStrike" dirty="0">
                          <a:solidFill>
                            <a:srgbClr val="000000"/>
                          </a:solidFill>
                          <a:effectLst/>
                          <a:latin typeface="Calibri" panose="020F0502020204030204" pitchFamily="34" charset="0"/>
                          <a:cs typeface="Calibri" panose="020F0502020204030204" pitchFamily="34" charset="0"/>
                        </a:rPr>
                      </a:br>
                      <a:endParaRPr lang="it-IT" sz="900" b="0" i="0" u="none" strike="noStrike" dirty="0">
                        <a:solidFill>
                          <a:srgbClr val="000000"/>
                        </a:solidFill>
                        <a:effectLst/>
                        <a:latin typeface="Calibri" panose="020F0502020204030204" pitchFamily="34" charset="0"/>
                        <a:cs typeface="Calibri" panose="020F0502020204030204" pitchFamily="34" charset="0"/>
                      </a:endParaRP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Dolo generico (volontà cosciente) </a:t>
                      </a:r>
                    </a:p>
                    <a:p>
                      <a:pPr algn="l" fontAlgn="ctr"/>
                      <a:endParaRPr lang="it-IT" sz="900" b="0" i="0" u="none" strike="noStrike" dirty="0">
                        <a:solidFill>
                          <a:srgbClr val="000000"/>
                        </a:solidFill>
                        <a:effectLst/>
                        <a:latin typeface="Calibri" panose="020F0502020204030204" pitchFamily="34" charset="0"/>
                      </a:endParaRPr>
                    </a:p>
                    <a:p>
                      <a:pPr algn="l" fontAlgn="ctr"/>
                      <a:r>
                        <a:rPr lang="it-IT" sz="900" b="0" i="0" u="none" strike="noStrike" dirty="0">
                          <a:solidFill>
                            <a:srgbClr val="000000"/>
                          </a:solidFill>
                          <a:effectLst/>
                          <a:latin typeface="Calibri" panose="020F0502020204030204" pitchFamily="34" charset="0"/>
                        </a:rPr>
                        <a:t>Prevista anche la versione colposa (negligenza, o imprudenza o imperizia, ovvero per inosservanza di legge) (art. 452 </a:t>
                      </a:r>
                      <a:r>
                        <a:rPr lang="it-IT" sz="900" b="0" i="0" u="none" strike="noStrike" dirty="0" err="1">
                          <a:solidFill>
                            <a:srgbClr val="000000"/>
                          </a:solidFill>
                          <a:effectLst/>
                          <a:latin typeface="Calibri" panose="020F0502020204030204" pitchFamily="34" charset="0"/>
                        </a:rPr>
                        <a:t>quinques</a:t>
                      </a:r>
                      <a:r>
                        <a:rPr lang="it-IT" sz="900" b="0" i="0" u="none" strike="noStrike" dirty="0">
                          <a:solidFill>
                            <a:srgbClr val="000000"/>
                          </a:solidFill>
                          <a:effectLst/>
                          <a:latin typeface="Calibri" panose="020F0502020204030204" pitchFamily="34" charset="0"/>
                        </a:rPr>
                        <a:t>)</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900" b="0" i="0" u="none" strike="noStrike" dirty="0">
                          <a:solidFill>
                            <a:srgbClr val="000000"/>
                          </a:solidFill>
                          <a:effectLst/>
                          <a:latin typeface="Calibri" panose="020F0502020204030204" pitchFamily="34" charset="0"/>
                        </a:rPr>
                        <a:t>Min	 64.500,00 € 	 387.250,00 € </a:t>
                      </a:r>
                    </a:p>
                    <a:p>
                      <a:pPr algn="l" fontAlgn="ctr"/>
                      <a:r>
                        <a:rPr lang="pt-BR" sz="900" b="0" i="0" u="none" strike="noStrike" dirty="0">
                          <a:solidFill>
                            <a:srgbClr val="000000"/>
                          </a:solidFill>
                          <a:effectLst/>
                          <a:latin typeface="Calibri" panose="020F0502020204030204" pitchFamily="34" charset="0"/>
                        </a:rPr>
                        <a:t>Max	 154.800,00 € 	 929.400,00 € </a:t>
                      </a:r>
                    </a:p>
                    <a:p>
                      <a:pPr algn="l" fontAlgn="ctr"/>
                      <a:endParaRPr lang="pt-BR" sz="900" b="0" i="0" u="none" strike="noStrike" dirty="0">
                        <a:solidFill>
                          <a:srgbClr val="000000"/>
                        </a:solidFill>
                        <a:effectLst/>
                        <a:latin typeface="Calibri" panose="020F0502020204030204" pitchFamily="34" charset="0"/>
                      </a:endParaRP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N/A</a:t>
                      </a:r>
                    </a:p>
                  </a:txBody>
                  <a:tcPr marL="4044" marR="4044" marT="40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561478"/>
                  </a:ext>
                </a:extLst>
              </a:tr>
              <a:tr h="2429918">
                <a:tc>
                  <a:txBody>
                    <a:bodyPr/>
                    <a:lstStyle/>
                    <a:p>
                      <a:pPr algn="l" fontAlgn="ctr"/>
                      <a:r>
                        <a:rPr lang="it-IT" sz="900" b="1" i="0" u="none" strike="noStrike" dirty="0">
                          <a:solidFill>
                            <a:srgbClr val="000000"/>
                          </a:solidFill>
                          <a:effectLst/>
                          <a:latin typeface="Calibri" panose="020F0502020204030204" pitchFamily="34" charset="0"/>
                        </a:rPr>
                        <a:t>Art. 733-bis CP</a:t>
                      </a:r>
                      <a:br>
                        <a:rPr lang="it-IT" sz="900" b="1" i="0" u="none" strike="noStrike" dirty="0">
                          <a:solidFill>
                            <a:srgbClr val="000000"/>
                          </a:solidFill>
                          <a:effectLst/>
                          <a:latin typeface="Calibri" panose="020F0502020204030204" pitchFamily="34" charset="0"/>
                        </a:rPr>
                      </a:br>
                      <a:r>
                        <a:rPr lang="it-IT" sz="900" b="1" i="0" u="none" strike="noStrike" dirty="0">
                          <a:solidFill>
                            <a:srgbClr val="000000"/>
                          </a:solidFill>
                          <a:effectLst/>
                          <a:latin typeface="Calibri" panose="020F0502020204030204" pitchFamily="34" charset="0"/>
                        </a:rPr>
                        <a:t>Distruzione o deterioramento di habitat all'interno di un sito protetto.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900" b="0" i="0" u="none" strike="noStrike" dirty="0">
                          <a:solidFill>
                            <a:srgbClr val="000000"/>
                          </a:solidFill>
                          <a:effectLst/>
                          <a:latin typeface="Calibri" panose="020F0502020204030204" pitchFamily="34" charset="0"/>
                        </a:rPr>
                        <a:t>Chiunque - Reato comune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900" b="0" i="0" u="none" strike="noStrike" dirty="0">
                          <a:solidFill>
                            <a:srgbClr val="000000"/>
                          </a:solidFill>
                          <a:effectLst/>
                          <a:latin typeface="Calibri" panose="020F0502020204030204" pitchFamily="34" charset="0"/>
                        </a:rPr>
                        <a:t>La condotta criminosa consiste in :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1. distruzione o eliminazione irreversibile  un habitat all'</a:t>
                      </a:r>
                      <a:r>
                        <a:rPr lang="it-IT" sz="900" b="1" i="0" u="none" strike="noStrike" dirty="0">
                          <a:solidFill>
                            <a:srgbClr val="000000"/>
                          </a:solidFill>
                          <a:effectLst/>
                          <a:latin typeface="Calibri" panose="020F0502020204030204" pitchFamily="34" charset="0"/>
                        </a:rPr>
                        <a:t>interno di un sito protetto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2. deterioramento dell'habitat che ne compromette lo stato di conservazione </a:t>
                      </a:r>
                    </a:p>
                    <a:p>
                      <a:pPr algn="l" fontAlgn="ctr"/>
                      <a:endParaRPr lang="it-IT" sz="900" b="0" i="0" u="none" strike="noStrike" dirty="0">
                        <a:solidFill>
                          <a:srgbClr val="000000"/>
                        </a:solidFill>
                        <a:effectLst/>
                        <a:latin typeface="Calibri" panose="020F0502020204030204" pitchFamily="34" charset="0"/>
                      </a:endParaRPr>
                    </a:p>
                    <a:p>
                      <a:pPr marL="0" marR="0" lvl="0" indent="0" algn="l" defTabSz="685567" rtl="0" eaLnBrk="1" fontAlgn="ctr" latinLnBrk="0" hangingPunct="1">
                        <a:lnSpc>
                          <a:spcPct val="100000"/>
                        </a:lnSpc>
                        <a:spcBef>
                          <a:spcPts val="0"/>
                        </a:spcBef>
                        <a:spcAft>
                          <a:spcPts val="0"/>
                        </a:spcAft>
                        <a:buClrTx/>
                        <a:buSzTx/>
                        <a:buFontTx/>
                        <a:buNone/>
                        <a:tabLst/>
                        <a:defRPr/>
                      </a:pPr>
                      <a:r>
                        <a:rPr lang="it-IT" sz="900" b="0" i="0" u="none" strike="noStrike" dirty="0">
                          <a:solidFill>
                            <a:srgbClr val="000000"/>
                          </a:solidFill>
                          <a:effectLst/>
                          <a:latin typeface="Calibri" panose="020F0502020204030204" pitchFamily="34" charset="0"/>
                        </a:rPr>
                        <a:t>La lesione di un habitat consistente in un ambiente specificamente indicato dallo </a:t>
                      </a:r>
                      <a:r>
                        <a:rPr lang="it-IT" sz="900" b="1" i="0" u="none" strike="noStrike" dirty="0">
                          <a:solidFill>
                            <a:srgbClr val="000000"/>
                          </a:solidFill>
                          <a:effectLst/>
                          <a:latin typeface="Calibri" panose="020F0502020204030204" pitchFamily="34" charset="0"/>
                        </a:rPr>
                        <a:t>Stato come zona a tutela speciale o zona speciale di conservazione</a:t>
                      </a:r>
                    </a:p>
                    <a:p>
                      <a:pPr algn="l" fontAlgn="ctr"/>
                      <a:endParaRPr lang="it-IT" sz="900" b="0" i="0" u="none" strike="noStrike" dirty="0">
                        <a:solidFill>
                          <a:srgbClr val="000000"/>
                        </a:solidFill>
                        <a:effectLst/>
                        <a:latin typeface="Calibri" panose="020F050202020403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685567" rtl="0" eaLnBrk="1" fontAlgn="ctr" latinLnBrk="0" hangingPunct="1">
                        <a:lnSpc>
                          <a:spcPct val="100000"/>
                        </a:lnSpc>
                        <a:spcBef>
                          <a:spcPts val="0"/>
                        </a:spcBef>
                        <a:spcAft>
                          <a:spcPts val="0"/>
                        </a:spcAft>
                        <a:buClrTx/>
                        <a:buSzTx/>
                        <a:buFontTx/>
                        <a:buNone/>
                        <a:tabLst/>
                        <a:defRPr/>
                      </a:pPr>
                      <a:r>
                        <a:rPr lang="it-IT" sz="900" b="0" i="0" u="none" strike="noStrike" dirty="0">
                          <a:solidFill>
                            <a:srgbClr val="000000"/>
                          </a:solidFill>
                          <a:effectLst/>
                          <a:latin typeface="Calibri" panose="020F0502020204030204" pitchFamily="34" charset="0"/>
                        </a:rPr>
                        <a:t>Trattandosi di una contravvezione, sarà punta indifferentemente per dolo o per colpa. </a:t>
                      </a:r>
                    </a:p>
                    <a:p>
                      <a:pPr algn="l" fontAlgn="ctr"/>
                      <a:endParaRPr lang="it-IT" sz="900" b="1" i="0" u="none" strike="noStrike" dirty="0">
                        <a:solidFill>
                          <a:srgbClr val="000000"/>
                        </a:solidFill>
                        <a:effectLst/>
                        <a:latin typeface="Calibri" panose="020F050202020403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685567" rtl="0" eaLnBrk="1" fontAlgn="ctr" latinLnBrk="0" hangingPunct="1">
                        <a:lnSpc>
                          <a:spcPct val="100000"/>
                        </a:lnSpc>
                        <a:spcBef>
                          <a:spcPts val="0"/>
                        </a:spcBef>
                        <a:spcAft>
                          <a:spcPts val="0"/>
                        </a:spcAft>
                        <a:buClrTx/>
                        <a:buSzTx/>
                        <a:buFontTx/>
                        <a:buNone/>
                        <a:tabLst/>
                        <a:defRPr/>
                      </a:pPr>
                      <a:br>
                        <a:rPr lang="pt-BR" sz="900" b="0" i="0" u="none" strike="noStrike" dirty="0">
                          <a:solidFill>
                            <a:srgbClr val="000000"/>
                          </a:solidFill>
                          <a:effectLst/>
                          <a:latin typeface="Calibri" panose="020F0502020204030204" pitchFamily="34" charset="0"/>
                        </a:rPr>
                      </a:br>
                      <a:r>
                        <a:rPr lang="pt-BR" sz="900" b="0" i="0" u="none" strike="noStrike" dirty="0">
                          <a:solidFill>
                            <a:srgbClr val="000000"/>
                          </a:solidFill>
                          <a:effectLst/>
                          <a:latin typeface="Calibri" panose="020F0502020204030204" pitchFamily="34" charset="0"/>
                        </a:rPr>
                        <a:t>Min: da € 38.700 a € 232.350  </a:t>
                      </a:r>
                      <a:br>
                        <a:rPr lang="pt-BR" sz="900" b="0" i="0" u="none" strike="noStrike" dirty="0">
                          <a:solidFill>
                            <a:srgbClr val="000000"/>
                          </a:solidFill>
                          <a:effectLst/>
                          <a:latin typeface="Calibri" panose="020F0502020204030204" pitchFamily="34" charset="0"/>
                        </a:rPr>
                      </a:br>
                      <a:r>
                        <a:rPr lang="pt-BR" sz="900" b="0" i="0" u="none" strike="noStrike" dirty="0">
                          <a:solidFill>
                            <a:srgbClr val="000000"/>
                          </a:solidFill>
                          <a:effectLst/>
                          <a:latin typeface="Calibri" panose="020F0502020204030204" pitchFamily="34" charset="0"/>
                        </a:rPr>
                        <a:t>Max:  da € 64.500 a € 387.250</a:t>
                      </a:r>
                    </a:p>
                    <a:p>
                      <a:pPr algn="l" fontAlgn="ctr"/>
                      <a:endParaRPr lang="it-IT" sz="900" b="0" i="0" u="none" strike="noStrike" dirty="0">
                        <a:solidFill>
                          <a:srgbClr val="000000"/>
                        </a:solidFill>
                        <a:effectLst/>
                        <a:latin typeface="Calibri" panose="020F050202020403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900" b="0" i="0" u="none" strike="noStrike" dirty="0">
                          <a:solidFill>
                            <a:srgbClr val="000000"/>
                          </a:solidFill>
                          <a:effectLst/>
                          <a:latin typeface="Calibri" panose="020F0502020204030204" pitchFamily="34" charset="0"/>
                        </a:rPr>
                        <a:t>N/A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7536011"/>
                  </a:ext>
                </a:extLst>
              </a:tr>
            </a:tbl>
          </a:graphicData>
        </a:graphic>
      </p:graphicFrame>
      <p:sp>
        <p:nvSpPr>
          <p:cNvPr id="2" name="Titolo 1">
            <a:extLst>
              <a:ext uri="{FF2B5EF4-FFF2-40B4-BE49-F238E27FC236}">
                <a16:creationId xmlns:a16="http://schemas.microsoft.com/office/drawing/2014/main" id="{380AD606-DB35-4D1A-B42E-ED379813B63C}"/>
              </a:ext>
            </a:extLst>
          </p:cNvPr>
          <p:cNvSpPr>
            <a:spLocks noGrp="1"/>
          </p:cNvSpPr>
          <p:nvPr>
            <p:ph type="title"/>
          </p:nvPr>
        </p:nvSpPr>
        <p:spPr>
          <a:xfrm>
            <a:off x="860373" y="125941"/>
            <a:ext cx="8464549" cy="240066"/>
          </a:xfrm>
        </p:spPr>
        <p:txBody>
          <a:bodyPr>
            <a:noAutofit/>
          </a:bodyPr>
          <a:lstStyle/>
          <a:p>
            <a:r>
              <a:rPr lang="it-IT" dirty="0"/>
              <a:t>I reati ambientali presupposto della resp. 231.</a:t>
            </a:r>
          </a:p>
        </p:txBody>
      </p:sp>
      <p:sp>
        <p:nvSpPr>
          <p:cNvPr id="20" name="Freccia a pentagono 19">
            <a:extLst>
              <a:ext uri="{FF2B5EF4-FFF2-40B4-BE49-F238E27FC236}">
                <a16:creationId xmlns:a16="http://schemas.microsoft.com/office/drawing/2014/main" id="{A94404CC-E22B-4E92-9383-A3CC6B0C2499}"/>
              </a:ext>
            </a:extLst>
          </p:cNvPr>
          <p:cNvSpPr/>
          <p:nvPr/>
        </p:nvSpPr>
        <p:spPr>
          <a:xfrm>
            <a:off x="361686" y="2883747"/>
            <a:ext cx="1159933" cy="240066"/>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sz="1400" dirty="0"/>
              <a:t>L </a:t>
            </a:r>
            <a:r>
              <a:rPr lang="it-IT" sz="1200" dirty="0"/>
              <a:t>68/2015</a:t>
            </a:r>
            <a:endParaRPr lang="it-IT" dirty="0"/>
          </a:p>
        </p:txBody>
      </p:sp>
    </p:spTree>
    <p:extLst>
      <p:ext uri="{BB962C8B-B14F-4D97-AF65-F5344CB8AC3E}">
        <p14:creationId xmlns:p14="http://schemas.microsoft.com/office/powerpoint/2010/main" val="413621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AD606-DB35-4D1A-B42E-ED379813B63C}"/>
              </a:ext>
            </a:extLst>
          </p:cNvPr>
          <p:cNvSpPr>
            <a:spLocks noGrp="1"/>
          </p:cNvSpPr>
          <p:nvPr>
            <p:ph type="title"/>
          </p:nvPr>
        </p:nvSpPr>
        <p:spPr>
          <a:xfrm>
            <a:off x="860373" y="125941"/>
            <a:ext cx="8464549" cy="240066"/>
          </a:xfrm>
        </p:spPr>
        <p:txBody>
          <a:bodyPr>
            <a:noAutofit/>
          </a:bodyPr>
          <a:lstStyle/>
          <a:p>
            <a:r>
              <a:rPr lang="it-IT" dirty="0"/>
              <a:t>I reati ambientali presupposto della resp. 231.</a:t>
            </a:r>
          </a:p>
        </p:txBody>
      </p:sp>
      <p:graphicFrame>
        <p:nvGraphicFramePr>
          <p:cNvPr id="16" name="Tabella 15">
            <a:extLst>
              <a:ext uri="{FF2B5EF4-FFF2-40B4-BE49-F238E27FC236}">
                <a16:creationId xmlns:a16="http://schemas.microsoft.com/office/drawing/2014/main" id="{64213342-25D7-414A-BD31-EC943C531A06}"/>
              </a:ext>
            </a:extLst>
          </p:cNvPr>
          <p:cNvGraphicFramePr>
            <a:graphicFrameLocks noGrp="1"/>
          </p:cNvGraphicFramePr>
          <p:nvPr>
            <p:extLst>
              <p:ext uri="{D42A27DB-BD31-4B8C-83A1-F6EECF244321}">
                <p14:modId xmlns:p14="http://schemas.microsoft.com/office/powerpoint/2010/main" val="28344311"/>
              </p:ext>
            </p:extLst>
          </p:nvPr>
        </p:nvGraphicFramePr>
        <p:xfrm>
          <a:off x="338667" y="626534"/>
          <a:ext cx="8703733" cy="5996340"/>
        </p:xfrm>
        <a:graphic>
          <a:graphicData uri="http://schemas.openxmlformats.org/drawingml/2006/table">
            <a:tbl>
              <a:tblPr/>
              <a:tblGrid>
                <a:gridCol w="1168400">
                  <a:extLst>
                    <a:ext uri="{9D8B030D-6E8A-4147-A177-3AD203B41FA5}">
                      <a16:colId xmlns:a16="http://schemas.microsoft.com/office/drawing/2014/main" val="1591821669"/>
                    </a:ext>
                  </a:extLst>
                </a:gridCol>
                <a:gridCol w="535310">
                  <a:extLst>
                    <a:ext uri="{9D8B030D-6E8A-4147-A177-3AD203B41FA5}">
                      <a16:colId xmlns:a16="http://schemas.microsoft.com/office/drawing/2014/main" val="3985572686"/>
                    </a:ext>
                  </a:extLst>
                </a:gridCol>
                <a:gridCol w="2870380">
                  <a:extLst>
                    <a:ext uri="{9D8B030D-6E8A-4147-A177-3AD203B41FA5}">
                      <a16:colId xmlns:a16="http://schemas.microsoft.com/office/drawing/2014/main" val="1300640005"/>
                    </a:ext>
                  </a:extLst>
                </a:gridCol>
                <a:gridCol w="1301776">
                  <a:extLst>
                    <a:ext uri="{9D8B030D-6E8A-4147-A177-3AD203B41FA5}">
                      <a16:colId xmlns:a16="http://schemas.microsoft.com/office/drawing/2014/main" val="1950266277"/>
                    </a:ext>
                  </a:extLst>
                </a:gridCol>
                <a:gridCol w="679711">
                  <a:extLst>
                    <a:ext uri="{9D8B030D-6E8A-4147-A177-3AD203B41FA5}">
                      <a16:colId xmlns:a16="http://schemas.microsoft.com/office/drawing/2014/main" val="2236081333"/>
                    </a:ext>
                  </a:extLst>
                </a:gridCol>
                <a:gridCol w="694447">
                  <a:extLst>
                    <a:ext uri="{9D8B030D-6E8A-4147-A177-3AD203B41FA5}">
                      <a16:colId xmlns:a16="http://schemas.microsoft.com/office/drawing/2014/main" val="817552351"/>
                    </a:ext>
                  </a:extLst>
                </a:gridCol>
                <a:gridCol w="1453709">
                  <a:extLst>
                    <a:ext uri="{9D8B030D-6E8A-4147-A177-3AD203B41FA5}">
                      <a16:colId xmlns:a16="http://schemas.microsoft.com/office/drawing/2014/main" val="2368878729"/>
                    </a:ext>
                  </a:extLst>
                </a:gridCol>
              </a:tblGrid>
              <a:tr h="418887">
                <a:tc>
                  <a:txBody>
                    <a:bodyPr/>
                    <a:lstStyle/>
                    <a:p>
                      <a:pPr algn="l" fontAlgn="ctr"/>
                      <a:r>
                        <a:rPr lang="it-IT" sz="900" b="1" i="0" u="none" strike="noStrike" dirty="0">
                          <a:solidFill>
                            <a:srgbClr val="FFFFFF"/>
                          </a:solidFill>
                          <a:effectLst/>
                          <a:latin typeface="Calibri" panose="020F0502020204030204" pitchFamily="34" charset="0"/>
                        </a:rPr>
                        <a:t>Reato presupposto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Soggetto attivo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Fattispecie oggettiva del reato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Presupposti per la configurabilità</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Elemento soggettivo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Sanzione ex d.lgs. 231 - pecuniaria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Sanzione ex d.lgs. 231 - Interdittiva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923962261"/>
                  </a:ext>
                </a:extLst>
              </a:tr>
              <a:tr h="2492187">
                <a:tc>
                  <a:txBody>
                    <a:bodyPr/>
                    <a:lstStyle/>
                    <a:p>
                      <a:pPr algn="l" fontAlgn="ctr"/>
                      <a:r>
                        <a:rPr lang="it-IT" sz="900" b="1" i="0" u="none" strike="noStrike">
                          <a:solidFill>
                            <a:srgbClr val="000000"/>
                          </a:solidFill>
                          <a:effectLst/>
                          <a:latin typeface="Calibri" panose="020F0502020204030204" pitchFamily="34" charset="0"/>
                        </a:rPr>
                        <a:t>Art. 137 d.lgs 152/2006 - sanzioni penali  </a:t>
                      </a:r>
                      <a:r>
                        <a:rPr lang="it-IT" sz="900" b="0" i="0" u="none" strike="noStrike">
                          <a:solidFill>
                            <a:srgbClr val="000000"/>
                          </a:solidFill>
                          <a:effectLst/>
                          <a:latin typeface="Calibri" panose="020F0502020204030204" pitchFamily="34" charset="0"/>
                        </a:rPr>
                        <a:t>(codice ambientale)</a:t>
                      </a:r>
                      <a:br>
                        <a:rPr lang="it-IT" sz="900" b="1" i="0" u="none" strike="noStrike">
                          <a:solidFill>
                            <a:srgbClr val="000000"/>
                          </a:solidFill>
                          <a:effectLst/>
                          <a:latin typeface="Calibri" panose="020F0502020204030204" pitchFamily="34" charset="0"/>
                        </a:rPr>
                      </a:br>
                      <a:r>
                        <a:rPr lang="it-IT" sz="900" b="1" i="0" u="none" strike="noStrike">
                          <a:solidFill>
                            <a:srgbClr val="000000"/>
                          </a:solidFill>
                          <a:effectLst/>
                          <a:latin typeface="Calibri" panose="020F0502020204030204" pitchFamily="34" charset="0"/>
                        </a:rPr>
                        <a:t>Scarichi di acque reflue industriali contenenti sostanze pericolose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Chiunque - Reato comune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La condotta criminosa è legata alla gestione delle acque reflue industriali, </a:t>
                      </a:r>
                      <a:r>
                        <a:rPr lang="it-IT" sz="900" b="1" i="0" u="none" strike="noStrike" dirty="0">
                          <a:solidFill>
                            <a:srgbClr val="000000"/>
                          </a:solidFill>
                          <a:effectLst/>
                          <a:latin typeface="Calibri" panose="020F0502020204030204" pitchFamily="34" charset="0"/>
                        </a:rPr>
                        <a:t>definite</a:t>
                      </a:r>
                      <a:r>
                        <a:rPr lang="it-IT" sz="900" b="0" i="0" u="none" strike="noStrike" dirty="0">
                          <a:solidFill>
                            <a:srgbClr val="000000"/>
                          </a:solidFill>
                          <a:effectLst/>
                          <a:latin typeface="Calibri" panose="020F0502020204030204" pitchFamily="34" charset="0"/>
                        </a:rPr>
                        <a:t> come "qualsiasi tipo di acque reflue scaricate da edifici od impianti in cui si svolgono attività commerciali o di produzione di beni, diventi dalla acque reflue domestiche (cioè derivanti da insediamenti di tipo residenziale) e dalle acque meteoriche di dilavamento”</a:t>
                      </a:r>
                    </a:p>
                    <a:p>
                      <a:pPr algn="l" fontAlgn="ct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L’art. 137 punisce le condotte poste in essere in violazione della normativa specifica inerente le acque reflue industriali, consistenti sostanzialmente nel: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1. gestire scarichi senza una valida autorizzazione;</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2. effettuare scarichi che comportano la violazione dei limiti tabellari imposti dalla legge;</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3. effettuare scarichi vietati dalla legge, ad esempio sul suolo o nel sottosuolo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4. scaricare illecitamente in mare.</a:t>
                      </a:r>
                    </a:p>
                    <a:p>
                      <a:pPr algn="l" fontAlgn="ct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Sono tutte ipotesi di </a:t>
                      </a:r>
                      <a:r>
                        <a:rPr lang="it-IT" sz="900" b="1" i="0" u="none" strike="noStrike" dirty="0">
                          <a:solidFill>
                            <a:srgbClr val="000000"/>
                          </a:solidFill>
                          <a:effectLst/>
                          <a:latin typeface="Calibri" panose="020F0502020204030204" pitchFamily="34" charset="0"/>
                        </a:rPr>
                        <a:t>reati di pericolo</a:t>
                      </a:r>
                      <a:r>
                        <a:rPr lang="it-IT" sz="900" b="0" i="0" u="none" strike="noStrike" dirty="0">
                          <a:solidFill>
                            <a:srgbClr val="000000"/>
                          </a:solidFill>
                          <a:effectLst/>
                          <a:latin typeface="Calibri" panose="020F0502020204030204" pitchFamily="34" charset="0"/>
                        </a:rPr>
                        <a:t>, sussistenti a prescindere dalla realizzazione di un effettivo danno ambientale.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1" i="0" u="none" strike="noStrike" dirty="0">
                          <a:solidFill>
                            <a:srgbClr val="000000"/>
                          </a:solidFill>
                          <a:effectLst/>
                          <a:latin typeface="Calibri" panose="020F0502020204030204" pitchFamily="34" charset="0"/>
                        </a:rPr>
                        <a:t>La gestione, nell’ambito di un’attività commerciale o produttiva, di scarichi di acque reflue industriali  in violazione della normativa di settore.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Calibri" panose="020F0502020204030204" pitchFamily="34" charset="0"/>
                        </a:rPr>
                        <a:t>Trattandosi di una contravvezione, sarà punta indifferentemente per dolo o per colpa.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dirty="0">
                          <a:solidFill>
                            <a:srgbClr val="000000"/>
                          </a:solidFill>
                          <a:effectLst/>
                          <a:latin typeface="Calibri" panose="020F0502020204030204" pitchFamily="34" charset="0"/>
                        </a:rPr>
                        <a:t>Commi 3, 5 primo periodo e 13</a:t>
                      </a: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Min - da € 38700 a 232,350</a:t>
                      </a: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Max:  da 64.500 a 387250 </a:t>
                      </a:r>
                      <a:br>
                        <a:rPr lang="it-IT" sz="700" b="0" i="0" u="none" strike="noStrike" dirty="0">
                          <a:solidFill>
                            <a:srgbClr val="000000"/>
                          </a:solidFill>
                          <a:effectLst/>
                          <a:latin typeface="Calibri" panose="020F0502020204030204" pitchFamily="34" charset="0"/>
                        </a:rPr>
                      </a:b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Commi 2 e 5 secondo periodo</a:t>
                      </a: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Min - da € 51.600 a  309,800</a:t>
                      </a: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Max - 77.400 a 464.700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0" u="none" strike="noStrike" dirty="0">
                          <a:solidFill>
                            <a:srgbClr val="000000"/>
                          </a:solidFill>
                          <a:effectLst/>
                          <a:latin typeface="Calibri" panose="020F0502020204030204" pitchFamily="34" charset="0"/>
                        </a:rPr>
                        <a:t>Commi 2 e 5 secondo periodo: </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 </a:t>
                      </a:r>
                      <a:r>
                        <a:rPr lang="it-IT" sz="800" b="1" i="0" u="none" strike="noStrike" dirty="0">
                          <a:solidFill>
                            <a:srgbClr val="000000"/>
                          </a:solidFill>
                          <a:effectLst/>
                          <a:latin typeface="Calibri" panose="020F0502020204030204" pitchFamily="34" charset="0"/>
                        </a:rPr>
                        <a:t>interdizione</a:t>
                      </a:r>
                      <a:r>
                        <a:rPr lang="it-IT" sz="800" b="0" i="0" u="none" strike="noStrike" dirty="0">
                          <a:solidFill>
                            <a:srgbClr val="000000"/>
                          </a:solidFill>
                          <a:effectLst/>
                          <a:latin typeface="Calibri" panose="020F0502020204030204" pitchFamily="34" charset="0"/>
                        </a:rPr>
                        <a:t> dall'esercizio dell'attività, sospensione o revoca dalle autorizzazioni, licenze o concessioni funzionali alla commissione dell'illecito. </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 </a:t>
                      </a:r>
                      <a:r>
                        <a:rPr lang="it-IT" sz="800" b="1" i="0" u="none" strike="noStrike" dirty="0">
                          <a:solidFill>
                            <a:srgbClr val="000000"/>
                          </a:solidFill>
                          <a:effectLst/>
                          <a:latin typeface="Calibri" panose="020F0502020204030204" pitchFamily="34" charset="0"/>
                        </a:rPr>
                        <a:t>Divieto di </a:t>
                      </a:r>
                      <a:r>
                        <a:rPr lang="it-IT" sz="800" b="1" i="0" u="none" strike="noStrike" dirty="0" err="1">
                          <a:solidFill>
                            <a:srgbClr val="000000"/>
                          </a:solidFill>
                          <a:effectLst/>
                          <a:latin typeface="Calibri" panose="020F0502020204030204" pitchFamily="34" charset="0"/>
                        </a:rPr>
                        <a:t>contratare</a:t>
                      </a:r>
                      <a:r>
                        <a:rPr lang="it-IT" sz="800" b="1" i="0" u="none" strike="noStrike" dirty="0">
                          <a:solidFill>
                            <a:srgbClr val="000000"/>
                          </a:solidFill>
                          <a:effectLst/>
                          <a:latin typeface="Calibri" panose="020F0502020204030204" pitchFamily="34" charset="0"/>
                        </a:rPr>
                        <a:t> con la PA</a:t>
                      </a:r>
                      <a:r>
                        <a:rPr lang="it-IT" sz="800" b="0" i="0" u="none" strike="noStrike" dirty="0">
                          <a:solidFill>
                            <a:srgbClr val="000000"/>
                          </a:solidFill>
                          <a:effectLst/>
                          <a:latin typeface="Calibri" panose="020F0502020204030204" pitchFamily="34" charset="0"/>
                        </a:rPr>
                        <a:t>, salvo che per ottenere le prestazioni di un pubblico servizio</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 </a:t>
                      </a:r>
                      <a:r>
                        <a:rPr lang="it-IT" sz="800" b="1" i="0" u="none" strike="noStrike" dirty="0">
                          <a:solidFill>
                            <a:srgbClr val="000000"/>
                          </a:solidFill>
                          <a:effectLst/>
                          <a:latin typeface="Calibri" panose="020F0502020204030204" pitchFamily="34" charset="0"/>
                        </a:rPr>
                        <a:t>esclusione da agevolazioni, finanziamenti, contributi o sussidi ed eventuale revoca di quelli già concessi</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a:t>
                      </a:r>
                      <a:r>
                        <a:rPr lang="it-IT" sz="800" b="1" i="0" u="none" strike="noStrike" dirty="0">
                          <a:solidFill>
                            <a:srgbClr val="000000"/>
                          </a:solidFill>
                          <a:effectLst/>
                          <a:latin typeface="Calibri" panose="020F0502020204030204" pitchFamily="34" charset="0"/>
                        </a:rPr>
                        <a:t> divieto di pubblicizzare beni o servizi</a:t>
                      </a:r>
                      <a:r>
                        <a:rPr lang="it-IT" sz="800" b="0" i="0" u="none" strike="noStrike" dirty="0">
                          <a:solidFill>
                            <a:srgbClr val="000000"/>
                          </a:solidFill>
                          <a:effectLst/>
                          <a:latin typeface="Calibri" panose="020F0502020204030204" pitchFamily="34" charset="0"/>
                        </a:rPr>
                        <a:t> </a:t>
                      </a:r>
                      <a:br>
                        <a:rPr lang="it-IT" sz="800" b="0" i="0" u="none" strike="noStrike" dirty="0">
                          <a:solidFill>
                            <a:srgbClr val="000000"/>
                          </a:solidFill>
                          <a:effectLst/>
                          <a:latin typeface="Calibri" panose="020F0502020204030204" pitchFamily="34" charset="0"/>
                        </a:rPr>
                      </a:br>
                      <a:endParaRPr lang="it-IT" sz="800" b="0" i="0" u="none" strike="noStrike" dirty="0">
                        <a:solidFill>
                          <a:srgbClr val="000000"/>
                        </a:solidFill>
                        <a:effectLst/>
                        <a:latin typeface="Calibri" panose="020F050202020403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9568815"/>
                  </a:ext>
                </a:extLst>
              </a:tr>
              <a:tr h="2830058">
                <a:tc>
                  <a:txBody>
                    <a:bodyPr/>
                    <a:lstStyle/>
                    <a:p>
                      <a:pPr algn="l" fontAlgn="ctr"/>
                      <a:r>
                        <a:rPr lang="it-IT" sz="900" b="1" i="0" u="none" strike="noStrike" dirty="0">
                          <a:solidFill>
                            <a:srgbClr val="000000"/>
                          </a:solidFill>
                          <a:effectLst/>
                          <a:latin typeface="Calibri" panose="020F0502020204030204" pitchFamily="34" charset="0"/>
                        </a:rPr>
                        <a:t>Art. 256 </a:t>
                      </a:r>
                      <a:r>
                        <a:rPr lang="it-IT" sz="900" b="1" i="0" u="none" strike="noStrike" dirty="0" err="1">
                          <a:solidFill>
                            <a:srgbClr val="000000"/>
                          </a:solidFill>
                          <a:effectLst/>
                          <a:latin typeface="Calibri" panose="020F0502020204030204" pitchFamily="34" charset="0"/>
                        </a:rPr>
                        <a:t>d.lgs</a:t>
                      </a:r>
                      <a:r>
                        <a:rPr lang="it-IT" sz="900" b="1" i="0" u="none" strike="noStrike" dirty="0">
                          <a:solidFill>
                            <a:srgbClr val="000000"/>
                          </a:solidFill>
                          <a:effectLst/>
                          <a:latin typeface="Calibri" panose="020F0502020204030204" pitchFamily="34" charset="0"/>
                        </a:rPr>
                        <a:t> 152/2006 </a:t>
                      </a:r>
                      <a:r>
                        <a:rPr lang="it-IT" sz="900" b="0" i="0" u="none" strike="noStrike" dirty="0">
                          <a:solidFill>
                            <a:srgbClr val="000000"/>
                          </a:solidFill>
                          <a:effectLst/>
                          <a:latin typeface="Calibri" panose="020F0502020204030204" pitchFamily="34" charset="0"/>
                        </a:rPr>
                        <a:t>(codice ambientale)</a:t>
                      </a:r>
                      <a:br>
                        <a:rPr lang="it-IT" sz="900" b="1" i="0" u="none" strike="noStrike" dirty="0">
                          <a:solidFill>
                            <a:srgbClr val="000000"/>
                          </a:solidFill>
                          <a:effectLst/>
                          <a:latin typeface="Calibri" panose="020F0502020204030204" pitchFamily="34" charset="0"/>
                        </a:rPr>
                      </a:br>
                      <a:r>
                        <a:rPr lang="it-IT" sz="900" b="1" i="0" u="none" strike="noStrike" dirty="0">
                          <a:solidFill>
                            <a:srgbClr val="000000"/>
                          </a:solidFill>
                          <a:effectLst/>
                          <a:latin typeface="Calibri" panose="020F0502020204030204" pitchFamily="34" charset="0"/>
                        </a:rPr>
                        <a:t>Attività di gestione di rifiuti non autorizzata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Calibri" panose="020F0502020204030204" pitchFamily="34" charset="0"/>
                        </a:rPr>
                        <a:t>Chiunque - Reato comune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La condotta criminosa è legata alla gestione dei rifiuti, definiti come “qualsiasi sostanza od oggetto di cui il detentore si disfi o abbia l’intenzione o abbia l’obbligo di disfarsi”. </a:t>
                      </a:r>
                    </a:p>
                    <a:p>
                      <a:pPr algn="l" fontAlgn="ct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È punita: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la gestione dei rifiuti in assenza di autorizzazione (con pena differenziata sulla base della natura pericolosa del rifiuto trattato);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la realizzazione o gestione di una discarica;</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l’ipotesi di violazione delle prescrizioni contenute nelle autorizzazioni;</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la miscelazione di rifiuti pericolosi,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il deposito temporaneo dei rifiuti sanitari pericolosi in violazione delle regole previste dal DPR 254/2003</a:t>
                      </a:r>
                      <a:endParaRPr lang="it-IT" sz="1050" b="0" i="0" u="none" strike="noStrike" dirty="0">
                        <a:solidFill>
                          <a:srgbClr val="000000"/>
                        </a:solidFill>
                        <a:effectLst/>
                        <a:latin typeface="Calibri" panose="020F050202020403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La realizzazione di una condotta, nell'ambito della gestione di qualsiasi tipo di rifiuto in violazione della disciplina di settore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Trattandosi di una contravvezione, sarà punta indifferentemente per dolo o per colpa.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700" b="0" i="0" u="none" strike="noStrike" dirty="0">
                          <a:solidFill>
                            <a:srgbClr val="000000"/>
                          </a:solidFill>
                          <a:effectLst/>
                          <a:latin typeface="Calibri" panose="020F0502020204030204" pitchFamily="34" charset="0"/>
                        </a:rPr>
                        <a:t>1. Per le violazioni dei commi 1, lett. A) e 6 primo periodo: </a:t>
                      </a: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max – da € 64500 a 387.250</a:t>
                      </a: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2. Per le violazioni dei commi 1, lett. B), 3 primo periodo e 5</a:t>
                      </a: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Min: da € 38.700 a 232.350</a:t>
                      </a: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Max: da € 64.500 a 309.800</a:t>
                      </a: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3. Per le violazioni del comma 3, secondo periodo, </a:t>
                      </a: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Min: da € 51.600 a 309.800</a:t>
                      </a:r>
                      <a:br>
                        <a:rPr lang="it-IT" sz="700" b="0" i="0" u="none" strike="noStrike" dirty="0">
                          <a:solidFill>
                            <a:srgbClr val="000000"/>
                          </a:solidFill>
                          <a:effectLst/>
                          <a:latin typeface="Calibri" panose="020F0502020204030204" pitchFamily="34" charset="0"/>
                        </a:rPr>
                      </a:br>
                      <a:r>
                        <a:rPr lang="it-IT" sz="700" b="0" i="0" u="none" strike="noStrike" dirty="0">
                          <a:solidFill>
                            <a:srgbClr val="000000"/>
                          </a:solidFill>
                          <a:effectLst/>
                          <a:latin typeface="Calibri" panose="020F0502020204030204" pitchFamily="34" charset="0"/>
                        </a:rPr>
                        <a:t>Max: da € 77.400 a 464.700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0" u="none" strike="noStrike" dirty="0">
                          <a:solidFill>
                            <a:srgbClr val="000000"/>
                          </a:solidFill>
                          <a:effectLst/>
                          <a:latin typeface="Calibri" panose="020F0502020204030204" pitchFamily="34" charset="0"/>
                        </a:rPr>
                        <a:t>In caso di violazioni del comma 3 secondo periodo (gestione discarica non autorizzata destinata allo smaltimento anche di rifiuti pericolosi), per una durata non superiore a 6 mesi: </a:t>
                      </a:r>
                      <a:br>
                        <a:rPr lang="it-IT" sz="800" b="1" i="0" u="none" strike="noStrike" dirty="0">
                          <a:solidFill>
                            <a:srgbClr val="000000"/>
                          </a:solidFill>
                          <a:effectLst/>
                          <a:latin typeface="Calibri" panose="020F0502020204030204" pitchFamily="34" charset="0"/>
                        </a:rPr>
                      </a:br>
                      <a:r>
                        <a:rPr lang="it-IT" sz="800" b="1" i="0" u="none" strike="noStrike" dirty="0">
                          <a:solidFill>
                            <a:srgbClr val="000000"/>
                          </a:solidFill>
                          <a:effectLst/>
                          <a:latin typeface="Calibri" panose="020F0502020204030204" pitchFamily="34" charset="0"/>
                        </a:rPr>
                        <a:t>- interdizione dall’esercizio dell’attività</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 </a:t>
                      </a:r>
                      <a:r>
                        <a:rPr lang="it-IT" sz="800" b="1" i="0" u="none" strike="noStrike" dirty="0">
                          <a:solidFill>
                            <a:srgbClr val="000000"/>
                          </a:solidFill>
                          <a:effectLst/>
                          <a:latin typeface="Calibri" panose="020F0502020204030204" pitchFamily="34" charset="0"/>
                        </a:rPr>
                        <a:t>sospensione o revoca delle autorizzazioni,</a:t>
                      </a:r>
                      <a:r>
                        <a:rPr lang="it-IT" sz="800" b="0" i="0" u="none" strike="noStrike" dirty="0">
                          <a:solidFill>
                            <a:srgbClr val="000000"/>
                          </a:solidFill>
                          <a:effectLst/>
                          <a:latin typeface="Calibri" panose="020F0502020204030204" pitchFamily="34" charset="0"/>
                        </a:rPr>
                        <a:t> licenze o concessioni funzionali alla commissione dell’illecito; </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 </a:t>
                      </a:r>
                      <a:r>
                        <a:rPr lang="it-IT" sz="800" b="1" i="0" u="none" strike="noStrike" dirty="0">
                          <a:solidFill>
                            <a:srgbClr val="000000"/>
                          </a:solidFill>
                          <a:effectLst/>
                          <a:latin typeface="Calibri" panose="020F0502020204030204" pitchFamily="34" charset="0"/>
                        </a:rPr>
                        <a:t>divieto di contrarre con la PA</a:t>
                      </a:r>
                      <a:r>
                        <a:rPr lang="it-IT" sz="800" b="0" i="0" u="none" strike="noStrike" dirty="0">
                          <a:solidFill>
                            <a:srgbClr val="000000"/>
                          </a:solidFill>
                          <a:effectLst/>
                          <a:latin typeface="Calibri" panose="020F0502020204030204" pitchFamily="34" charset="0"/>
                        </a:rPr>
                        <a:t>, salvo che per ottenere le prestazioni di un pubblico servizio;</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a:t>
                      </a:r>
                      <a:r>
                        <a:rPr lang="it-IT" sz="800" b="1" i="0" u="none" strike="noStrike" dirty="0">
                          <a:solidFill>
                            <a:srgbClr val="000000"/>
                          </a:solidFill>
                          <a:effectLst/>
                          <a:latin typeface="Calibri" panose="020F0502020204030204" pitchFamily="34" charset="0"/>
                        </a:rPr>
                        <a:t> esclusione da agevolazioni</a:t>
                      </a:r>
                      <a:r>
                        <a:rPr lang="it-IT" sz="800" b="0" i="0" u="none" strike="noStrike" dirty="0">
                          <a:solidFill>
                            <a:srgbClr val="000000"/>
                          </a:solidFill>
                          <a:effectLst/>
                          <a:latin typeface="Calibri" panose="020F0502020204030204" pitchFamily="34" charset="0"/>
                        </a:rPr>
                        <a:t>, finanziamento, contributi o sussidi ed eventuale revoca di quelli già concessi</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a:t>
                      </a:r>
                      <a:r>
                        <a:rPr lang="it-IT" sz="800" b="1" i="0" u="none" strike="noStrike" dirty="0">
                          <a:solidFill>
                            <a:srgbClr val="000000"/>
                          </a:solidFill>
                          <a:effectLst/>
                          <a:latin typeface="Calibri" panose="020F0502020204030204" pitchFamily="34" charset="0"/>
                        </a:rPr>
                        <a:t> divieto di pubblicizzare beni o servizi</a:t>
                      </a:r>
                      <a:br>
                        <a:rPr lang="it-IT" sz="800" b="0" i="0" u="none" strike="noStrike" dirty="0">
                          <a:solidFill>
                            <a:srgbClr val="000000"/>
                          </a:solidFill>
                          <a:effectLst/>
                          <a:latin typeface="Calibri" panose="020F0502020204030204" pitchFamily="34" charset="0"/>
                        </a:rPr>
                      </a:br>
                      <a:r>
                        <a:rPr lang="it-IT" sz="800" b="1" i="0" u="none" strike="noStrike" dirty="0">
                          <a:solidFill>
                            <a:srgbClr val="000000"/>
                          </a:solidFill>
                          <a:effectLst/>
                          <a:latin typeface="Calibri" panose="020F0502020204030204" pitchFamily="34" charset="0"/>
                        </a:rPr>
                        <a:t>Altre sanzioni</a:t>
                      </a:r>
                      <a:r>
                        <a:rPr lang="it-IT" sz="800" b="0" i="0" u="none" strike="noStrike" dirty="0">
                          <a:solidFill>
                            <a:srgbClr val="000000"/>
                          </a:solidFill>
                          <a:effectLst/>
                          <a:latin typeface="Calibri" panose="020F0502020204030204" pitchFamily="34" charset="0"/>
                        </a:rPr>
                        <a:t>: la confisca è obbligatoria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599431"/>
                  </a:ext>
                </a:extLst>
              </a:tr>
            </a:tbl>
          </a:graphicData>
        </a:graphic>
      </p:graphicFrame>
    </p:spTree>
    <p:extLst>
      <p:ext uri="{BB962C8B-B14F-4D97-AF65-F5344CB8AC3E}">
        <p14:creationId xmlns:p14="http://schemas.microsoft.com/office/powerpoint/2010/main" val="19701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AD606-DB35-4D1A-B42E-ED379813B63C}"/>
              </a:ext>
            </a:extLst>
          </p:cNvPr>
          <p:cNvSpPr>
            <a:spLocks noGrp="1"/>
          </p:cNvSpPr>
          <p:nvPr>
            <p:ph type="title"/>
          </p:nvPr>
        </p:nvSpPr>
        <p:spPr>
          <a:xfrm>
            <a:off x="860373" y="125941"/>
            <a:ext cx="8464549" cy="240066"/>
          </a:xfrm>
        </p:spPr>
        <p:txBody>
          <a:bodyPr>
            <a:noAutofit/>
          </a:bodyPr>
          <a:lstStyle/>
          <a:p>
            <a:r>
              <a:rPr lang="it-IT" dirty="0"/>
              <a:t>I reati ambientali presupposto della resp. 231.</a:t>
            </a:r>
          </a:p>
        </p:txBody>
      </p:sp>
      <p:graphicFrame>
        <p:nvGraphicFramePr>
          <p:cNvPr id="4" name="Tabella 3">
            <a:extLst>
              <a:ext uri="{FF2B5EF4-FFF2-40B4-BE49-F238E27FC236}">
                <a16:creationId xmlns:a16="http://schemas.microsoft.com/office/drawing/2014/main" id="{09E4B72B-48BE-490B-BF34-6F219A49403A}"/>
              </a:ext>
            </a:extLst>
          </p:cNvPr>
          <p:cNvGraphicFramePr>
            <a:graphicFrameLocks noGrp="1"/>
          </p:cNvGraphicFramePr>
          <p:nvPr>
            <p:extLst>
              <p:ext uri="{D42A27DB-BD31-4B8C-83A1-F6EECF244321}">
                <p14:modId xmlns:p14="http://schemas.microsoft.com/office/powerpoint/2010/main" val="1598379806"/>
              </p:ext>
            </p:extLst>
          </p:nvPr>
        </p:nvGraphicFramePr>
        <p:xfrm>
          <a:off x="436880" y="660400"/>
          <a:ext cx="8707119" cy="5611624"/>
        </p:xfrm>
        <a:graphic>
          <a:graphicData uri="http://schemas.openxmlformats.org/drawingml/2006/table">
            <a:tbl>
              <a:tblPr/>
              <a:tblGrid>
                <a:gridCol w="1256453">
                  <a:extLst>
                    <a:ext uri="{9D8B030D-6E8A-4147-A177-3AD203B41FA5}">
                      <a16:colId xmlns:a16="http://schemas.microsoft.com/office/drawing/2014/main" val="3042104070"/>
                    </a:ext>
                  </a:extLst>
                </a:gridCol>
                <a:gridCol w="447919">
                  <a:extLst>
                    <a:ext uri="{9D8B030D-6E8A-4147-A177-3AD203B41FA5}">
                      <a16:colId xmlns:a16="http://schemas.microsoft.com/office/drawing/2014/main" val="3871438953"/>
                    </a:ext>
                  </a:extLst>
                </a:gridCol>
                <a:gridCol w="4121987">
                  <a:extLst>
                    <a:ext uri="{9D8B030D-6E8A-4147-A177-3AD203B41FA5}">
                      <a16:colId xmlns:a16="http://schemas.microsoft.com/office/drawing/2014/main" val="1572108953"/>
                    </a:ext>
                  </a:extLst>
                </a:gridCol>
                <a:gridCol w="861461">
                  <a:extLst>
                    <a:ext uri="{9D8B030D-6E8A-4147-A177-3AD203B41FA5}">
                      <a16:colId xmlns:a16="http://schemas.microsoft.com/office/drawing/2014/main" val="2382472780"/>
                    </a:ext>
                  </a:extLst>
                </a:gridCol>
                <a:gridCol w="914400">
                  <a:extLst>
                    <a:ext uri="{9D8B030D-6E8A-4147-A177-3AD203B41FA5}">
                      <a16:colId xmlns:a16="http://schemas.microsoft.com/office/drawing/2014/main" val="3683574523"/>
                    </a:ext>
                  </a:extLst>
                </a:gridCol>
                <a:gridCol w="282234">
                  <a:extLst>
                    <a:ext uri="{9D8B030D-6E8A-4147-A177-3AD203B41FA5}">
                      <a16:colId xmlns:a16="http://schemas.microsoft.com/office/drawing/2014/main" val="3686301121"/>
                    </a:ext>
                  </a:extLst>
                </a:gridCol>
                <a:gridCol w="822665">
                  <a:extLst>
                    <a:ext uri="{9D8B030D-6E8A-4147-A177-3AD203B41FA5}">
                      <a16:colId xmlns:a16="http://schemas.microsoft.com/office/drawing/2014/main" val="1962371225"/>
                    </a:ext>
                  </a:extLst>
                </a:gridCol>
              </a:tblGrid>
              <a:tr h="360674">
                <a:tc>
                  <a:txBody>
                    <a:bodyPr/>
                    <a:lstStyle/>
                    <a:p>
                      <a:pPr algn="l" fontAlgn="ctr"/>
                      <a:r>
                        <a:rPr lang="it-IT" sz="900" b="1" i="0" u="none" strike="noStrike" dirty="0">
                          <a:solidFill>
                            <a:srgbClr val="FFFFFF"/>
                          </a:solidFill>
                          <a:effectLst/>
                          <a:latin typeface="Calibri" panose="020F0502020204030204" pitchFamily="34" charset="0"/>
                        </a:rPr>
                        <a:t>Reato presupposto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Soggetto attivo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Fattispecie oggettiva del reato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Elemento soggettivo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Sanzione ex d.lgs. 231 - pecuniaria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2">
                  <a:txBody>
                    <a:bodyPr/>
                    <a:lstStyle/>
                    <a:p>
                      <a:pPr algn="l" fontAlgn="ctr"/>
                      <a:r>
                        <a:rPr lang="it-IT" sz="900" b="1" i="0" u="none" strike="noStrike" dirty="0">
                          <a:solidFill>
                            <a:srgbClr val="FFFFFF"/>
                          </a:solidFill>
                          <a:effectLst/>
                          <a:latin typeface="Calibri" panose="020F0502020204030204" pitchFamily="34" charset="0"/>
                        </a:rPr>
                        <a:t>Sanzione ex d.lgs. 231 - Interdittiva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l" fontAlgn="ctr"/>
                      <a:endParaRPr lang="it-IT" sz="900" b="1" i="0" u="none" strike="noStrike" dirty="0">
                        <a:solidFill>
                          <a:srgbClr val="FFFFFF"/>
                        </a:solidFill>
                        <a:effectLst/>
                        <a:latin typeface="Calibri" panose="020F050202020403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510771953"/>
                  </a:ext>
                </a:extLst>
              </a:tr>
              <a:tr h="1913505">
                <a:tc>
                  <a:txBody>
                    <a:bodyPr/>
                    <a:lstStyle/>
                    <a:p>
                      <a:pPr algn="l" fontAlgn="ctr"/>
                      <a:r>
                        <a:rPr lang="it-IT" sz="900" b="1" i="0" u="none" strike="noStrike" dirty="0">
                          <a:solidFill>
                            <a:srgbClr val="000000"/>
                          </a:solidFill>
                          <a:effectLst/>
                          <a:latin typeface="Calibri" panose="020F0502020204030204" pitchFamily="34" charset="0"/>
                        </a:rPr>
                        <a:t>Art. 256-bis </a:t>
                      </a:r>
                      <a:r>
                        <a:rPr lang="it-IT" sz="900" b="1" i="0" u="none" strike="noStrike" dirty="0" err="1">
                          <a:solidFill>
                            <a:srgbClr val="000000"/>
                          </a:solidFill>
                          <a:effectLst/>
                          <a:latin typeface="Calibri" panose="020F0502020204030204" pitchFamily="34" charset="0"/>
                        </a:rPr>
                        <a:t>d.lgs</a:t>
                      </a:r>
                      <a:r>
                        <a:rPr lang="it-IT" sz="900" b="1" i="0" u="none" strike="noStrike" dirty="0">
                          <a:solidFill>
                            <a:srgbClr val="000000"/>
                          </a:solidFill>
                          <a:effectLst/>
                          <a:latin typeface="Calibri" panose="020F0502020204030204" pitchFamily="34" charset="0"/>
                        </a:rPr>
                        <a:t> 152/2006</a:t>
                      </a:r>
                      <a:r>
                        <a:rPr lang="it-IT" sz="900" b="0" i="0" u="none" strike="noStrike" dirty="0">
                          <a:solidFill>
                            <a:srgbClr val="000000"/>
                          </a:solidFill>
                          <a:effectLst/>
                          <a:latin typeface="Calibri" panose="020F0502020204030204" pitchFamily="34" charset="0"/>
                        </a:rPr>
                        <a:t> (codice ambientale)</a:t>
                      </a:r>
                      <a:br>
                        <a:rPr lang="it-IT" sz="900" b="0" i="0" u="none" strike="noStrike" dirty="0">
                          <a:solidFill>
                            <a:srgbClr val="000000"/>
                          </a:solidFill>
                          <a:effectLst/>
                          <a:latin typeface="Calibri" panose="020F0502020204030204" pitchFamily="34" charset="0"/>
                        </a:rPr>
                      </a:br>
                      <a:r>
                        <a:rPr lang="it-IT" sz="900" b="1" i="0" u="none" strike="noStrike" dirty="0">
                          <a:solidFill>
                            <a:srgbClr val="000000"/>
                          </a:solidFill>
                          <a:effectLst/>
                          <a:latin typeface="Calibri" panose="020F0502020204030204" pitchFamily="34" charset="0"/>
                        </a:rPr>
                        <a:t>Combustione illecita di rifiuti </a:t>
                      </a:r>
                      <a:endParaRPr lang="it-IT" sz="900" b="0" i="0" u="none" strike="noStrike" dirty="0">
                        <a:solidFill>
                          <a:srgbClr val="000000"/>
                        </a:solidFill>
                        <a:effectLst/>
                        <a:latin typeface="Calibri" panose="020F050202020403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900" b="0" i="0" u="none" strike="noStrike" dirty="0">
                          <a:solidFill>
                            <a:srgbClr val="000000"/>
                          </a:solidFill>
                          <a:effectLst/>
                          <a:latin typeface="Calibri" panose="020F0502020204030204" pitchFamily="34" charset="0"/>
                        </a:rPr>
                        <a:t>Chiunque - Reato comune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900" b="0" i="0" u="none" strike="noStrike" dirty="0">
                          <a:solidFill>
                            <a:srgbClr val="000000"/>
                          </a:solidFill>
                          <a:effectLst/>
                          <a:latin typeface="Calibri" panose="020F0502020204030204" pitchFamily="34" charset="0"/>
                        </a:rPr>
                        <a:t>Salvo che  il  fatto  costituisca  più  grave  reato,  chiunque</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appicca il fuoco a rifiuti abbandonati ovvero depositati  in  maniera incontrollata è punito con la reclusione da due a cinque  anni.  Nel caso in cui sia appiccato il fuoco a rifiuti pericolosi,  si  applica la pena della reclusione da tre a sei anni. Il responsabile è tenuto al ripristino dello stato  dei  luoghi,  al  risarcimento  del  danno ambientale e al pagamento, anche in via di regresso, delle spese  per la bonifica.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2. Le stesse pene si applicano a colui che tiene le condotte di cui all'articolo 255, comma 1,  e  le  condotte  di  reato  di  cui  agli articoli 256 e 259 in funzione della successiva combustione  illecita di rifiuti. </a:t>
                      </a:r>
                    </a:p>
                    <a:p>
                      <a:pPr algn="l" fontAlgn="ctr"/>
                      <a:r>
                        <a:rPr lang="it-IT" sz="900" b="0" i="0" u="none" strike="noStrike" dirty="0">
                          <a:solidFill>
                            <a:srgbClr val="000000"/>
                          </a:solidFill>
                          <a:effectLst/>
                          <a:latin typeface="Calibri" panose="020F0502020204030204" pitchFamily="34" charset="0"/>
                        </a:rPr>
                        <a:t>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900" b="0" i="0" u="none" strike="noStrike" dirty="0">
                          <a:solidFill>
                            <a:srgbClr val="000000"/>
                          </a:solidFill>
                          <a:effectLst/>
                          <a:latin typeface="Calibri" panose="020F0502020204030204" pitchFamily="34" charset="0"/>
                        </a:rPr>
                        <a:t>Trattandosi di una contravvezione, sarà punta indifferentemente per dolo o per colpa.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ctr"/>
                      <a:r>
                        <a:rPr lang="it-IT" sz="800" b="0" i="0" u="none" strike="noStrike" dirty="0">
                          <a:solidFill>
                            <a:srgbClr val="000000"/>
                          </a:solidFill>
                          <a:effectLst/>
                          <a:latin typeface="Calibri" panose="020F0502020204030204" pitchFamily="34" charset="0"/>
                        </a:rPr>
                        <a:t> Nonostante non sia citato nel DLGS 231/2001 è previsto dallo stesso articolo che se il reato è commesso nell'ambito di una attività di impresi si applicano le sanzioni previste dall'art 9 del </a:t>
                      </a:r>
                      <a:r>
                        <a:rPr lang="it-IT" sz="800" b="0" i="0" u="none" strike="noStrike" dirty="0" err="1">
                          <a:solidFill>
                            <a:srgbClr val="000000"/>
                          </a:solidFill>
                          <a:effectLst/>
                          <a:latin typeface="Calibri" panose="020F0502020204030204" pitchFamily="34" charset="0"/>
                        </a:rPr>
                        <a:t>dlgs</a:t>
                      </a:r>
                      <a:r>
                        <a:rPr lang="it-IT" sz="800" b="0" i="0" u="none" strike="noStrike" dirty="0">
                          <a:solidFill>
                            <a:srgbClr val="000000"/>
                          </a:solidFill>
                          <a:effectLst/>
                          <a:latin typeface="Calibri" panose="020F0502020204030204" pitchFamily="34" charset="0"/>
                        </a:rPr>
                        <a:t> 231/2001 e cioè: </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 interdizione dall’esercizio dell’attività</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 sospensione o revoca delle autorizzazioni, licenze o concessioni funzionali alla commissione dell’illecito; </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 divieto di contrarre con la PA, salvo che per ottenere le prestazioni di un pubblico servizio;</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 esclusione da agevolazioni, finanziamento, contributi o sussidi ed eventuale revoca di quelli già concessi</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 divieto di pubblicizzare beni o servizi</a:t>
                      </a:r>
                      <a:br>
                        <a:rPr lang="it-IT" sz="800" b="0" i="0" u="none" strike="noStrike" dirty="0">
                          <a:solidFill>
                            <a:srgbClr val="000000"/>
                          </a:solidFill>
                          <a:effectLst/>
                          <a:latin typeface="Calibri" panose="020F0502020204030204" pitchFamily="34" charset="0"/>
                        </a:rPr>
                      </a:br>
                      <a:r>
                        <a:rPr lang="it-IT" sz="800" b="0" i="0" u="none" strike="noStrike" dirty="0">
                          <a:solidFill>
                            <a:srgbClr val="000000"/>
                          </a:solidFill>
                          <a:effectLst/>
                          <a:latin typeface="Calibri" panose="020F0502020204030204" pitchFamily="34" charset="0"/>
                        </a:rPr>
                        <a:t>Altre sanzioni: la confisca è obbligatoria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Nonostante non sia citato nel DLGS 231/2001 è previsto dallo stesso articolo che se il reato è commesso nell'ambito di una </a:t>
                      </a:r>
                      <a:r>
                        <a:rPr lang="it-IT" sz="900" b="0" i="0" u="none" strike="noStrike" dirty="0" err="1">
                          <a:solidFill>
                            <a:srgbClr val="000000"/>
                          </a:solidFill>
                          <a:effectLst/>
                          <a:latin typeface="Calibri" panose="020F0502020204030204" pitchFamily="34" charset="0"/>
                        </a:rPr>
                        <a:t>attivtà</a:t>
                      </a:r>
                      <a:r>
                        <a:rPr lang="it-IT" sz="900" b="0" i="0" u="none" strike="noStrike" dirty="0">
                          <a:solidFill>
                            <a:srgbClr val="000000"/>
                          </a:solidFill>
                          <a:effectLst/>
                          <a:latin typeface="Calibri" panose="020F0502020204030204" pitchFamily="34" charset="0"/>
                        </a:rPr>
                        <a:t> di impresi si applicano le sanzioni previste dall'art 9 del </a:t>
                      </a:r>
                      <a:r>
                        <a:rPr lang="it-IT" sz="900" b="0" i="0" u="none" strike="noStrike" dirty="0" err="1">
                          <a:solidFill>
                            <a:srgbClr val="000000"/>
                          </a:solidFill>
                          <a:effectLst/>
                          <a:latin typeface="Calibri" panose="020F0502020204030204" pitchFamily="34" charset="0"/>
                        </a:rPr>
                        <a:t>dlgs</a:t>
                      </a:r>
                      <a:r>
                        <a:rPr lang="it-IT" sz="900" b="0" i="0" u="none" strike="noStrike" dirty="0">
                          <a:solidFill>
                            <a:srgbClr val="000000"/>
                          </a:solidFill>
                          <a:effectLst/>
                          <a:latin typeface="Calibri" panose="020F0502020204030204" pitchFamily="34" charset="0"/>
                        </a:rPr>
                        <a:t> 231/2001 e cioè: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interdizione dall’esercizio dell’attività</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sospensione o revoca delle autorizzazioni, licenze o concessioni funzionali alla commissione dell’illecito;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divieto di contrarre con la PA, salvo che per ottenere le prestazioni di un pubblico servizio;</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esclusione da agevolazioni, finanziamento, contributi o sussidi ed eventuale revoca di quelli già concessi</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divieto di pubblicizzare beni o servizi</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Altre sanzioni: la confisca è obbligatoria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it-IT" sz="900" b="0" i="0" u="none" strike="noStrike" dirty="0">
                        <a:solidFill>
                          <a:srgbClr val="000000"/>
                        </a:solidFill>
                        <a:effectLst/>
                        <a:latin typeface="Calibri" panose="020F050202020403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5247349"/>
                  </a:ext>
                </a:extLst>
              </a:tr>
              <a:tr h="2164046">
                <a:tc>
                  <a:txBody>
                    <a:bodyPr/>
                    <a:lstStyle/>
                    <a:p>
                      <a:pPr algn="l" fontAlgn="ctr"/>
                      <a:r>
                        <a:rPr lang="it-IT" sz="900" b="1" i="0" u="none" strike="noStrike" dirty="0">
                          <a:solidFill>
                            <a:srgbClr val="000000"/>
                          </a:solidFill>
                          <a:effectLst/>
                          <a:latin typeface="Calibri" panose="020F0502020204030204" pitchFamily="34" charset="0"/>
                        </a:rPr>
                        <a:t>Art. 257 </a:t>
                      </a:r>
                      <a:r>
                        <a:rPr lang="it-IT" sz="900" b="1" i="0" u="none" strike="noStrike" dirty="0" err="1">
                          <a:solidFill>
                            <a:srgbClr val="000000"/>
                          </a:solidFill>
                          <a:effectLst/>
                          <a:latin typeface="Calibri" panose="020F0502020204030204" pitchFamily="34" charset="0"/>
                        </a:rPr>
                        <a:t>d.lgs</a:t>
                      </a:r>
                      <a:r>
                        <a:rPr lang="it-IT" sz="900" b="1" i="0" u="none" strike="noStrike" dirty="0">
                          <a:solidFill>
                            <a:srgbClr val="000000"/>
                          </a:solidFill>
                          <a:effectLst/>
                          <a:latin typeface="Calibri" panose="020F0502020204030204" pitchFamily="34" charset="0"/>
                        </a:rPr>
                        <a:t> 152/2006 - Bonifica di siti </a:t>
                      </a:r>
                      <a:br>
                        <a:rPr lang="it-IT" sz="900" b="1" i="0" u="none" strike="noStrike" dirty="0">
                          <a:solidFill>
                            <a:srgbClr val="000000"/>
                          </a:solidFill>
                          <a:effectLst/>
                          <a:latin typeface="Calibri" panose="020F0502020204030204" pitchFamily="34" charset="0"/>
                        </a:rPr>
                      </a:br>
                      <a:r>
                        <a:rPr lang="it-IT" sz="900" b="1" i="0" u="none" strike="noStrike" dirty="0">
                          <a:solidFill>
                            <a:srgbClr val="000000"/>
                          </a:solidFill>
                          <a:effectLst/>
                          <a:latin typeface="Calibri" panose="020F0502020204030204" pitchFamily="34" charset="0"/>
                        </a:rPr>
                        <a:t>Inquinamento del suolo, del sottosuolo, delle acque superficiali o delle acque sotterranee</a:t>
                      </a:r>
                      <a:br>
                        <a:rPr lang="it-IT" sz="900" b="1" i="0" u="none" strike="noStrike" dirty="0">
                          <a:solidFill>
                            <a:srgbClr val="000000"/>
                          </a:solidFill>
                          <a:effectLst/>
                          <a:latin typeface="Calibri" panose="020F0502020204030204" pitchFamily="34" charset="0"/>
                        </a:rPr>
                      </a:br>
                      <a:endParaRPr lang="it-IT" sz="900" b="1" i="0" u="none" strike="noStrike" dirty="0">
                        <a:solidFill>
                          <a:srgbClr val="000000"/>
                        </a:solidFill>
                        <a:effectLst/>
                        <a:latin typeface="Calibri" panose="020F050202020403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it-IT" sz="900" b="0" i="0" u="none" strike="noStrike" dirty="0">
                          <a:solidFill>
                            <a:srgbClr val="000000"/>
                          </a:solidFill>
                          <a:effectLst/>
                          <a:latin typeface="Calibri" panose="020F0502020204030204" pitchFamily="34" charset="0"/>
                        </a:rPr>
                        <a:t>Chiunque - Reato comune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it-IT" sz="900" b="1" i="0" u="none" strike="noStrike" dirty="0">
                          <a:solidFill>
                            <a:srgbClr val="000000"/>
                          </a:solidFill>
                          <a:effectLst/>
                          <a:latin typeface="Calibri" panose="020F0502020204030204" pitchFamily="34" charset="0"/>
                        </a:rPr>
                        <a:t>((Salvo che il fatto costituisca più grave  reato,)) (clausola di riserva)</a:t>
                      </a:r>
                      <a:br>
                        <a:rPr lang="it-IT" sz="900" b="0" i="0" u="none" strike="noStrike" dirty="0">
                          <a:solidFill>
                            <a:srgbClr val="000000"/>
                          </a:solidFill>
                          <a:effectLst/>
                          <a:latin typeface="Calibri" panose="020F0502020204030204" pitchFamily="34" charset="0"/>
                        </a:rPr>
                      </a:b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La condotta criminosa può essere suddivisa in </a:t>
                      </a:r>
                      <a:r>
                        <a:rPr lang="it-IT" sz="900" b="1" i="0" u="none" strike="noStrike" dirty="0">
                          <a:solidFill>
                            <a:srgbClr val="000000"/>
                          </a:solidFill>
                          <a:effectLst/>
                          <a:latin typeface="Calibri" panose="020F0502020204030204" pitchFamily="34" charset="0"/>
                        </a:rPr>
                        <a:t>due fasi</a:t>
                      </a:r>
                      <a:r>
                        <a:rPr lang="it-IT" sz="900" b="0" i="0" u="none" strike="noStrike" dirty="0">
                          <a:solidFill>
                            <a:srgbClr val="000000"/>
                          </a:solidFill>
                          <a:effectLst/>
                          <a:latin typeface="Calibri" panose="020F0502020204030204" pitchFamily="34" charset="0"/>
                        </a:rPr>
                        <a:t>:</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la prima fase consiste nell’inquinamento del suolo, del sottosuolo o delle acque, con qualsia tipo di condotta (omissiva o attiva);</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la seconda fase è costituita dall’omessa bonifica. </a:t>
                      </a:r>
                    </a:p>
                    <a:p>
                      <a:pPr algn="l" fontAlgn="ct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Si tratta, quindi, di un reato di danno, in cui l’evento è costituito dall’inquinamento di un sito, che si realizza qualora le concentrazioni di inquinanti superino dei livelli soglia di rischio (</a:t>
                      </a:r>
                      <a:r>
                        <a:rPr lang="it-IT" sz="900" b="1" i="0" u="none" strike="noStrike" dirty="0">
                          <a:solidFill>
                            <a:srgbClr val="000000"/>
                          </a:solidFill>
                          <a:effectLst/>
                          <a:latin typeface="Calibri" panose="020F0502020204030204" pitchFamily="34" charset="0"/>
                        </a:rPr>
                        <a:t>CSC</a:t>
                      </a:r>
                      <a:r>
                        <a:rPr lang="it-IT" sz="900" b="0" i="0" u="none" strike="noStrike" dirty="0">
                          <a:solidFill>
                            <a:srgbClr val="000000"/>
                          </a:solidFill>
                          <a:effectLst/>
                          <a:latin typeface="Calibri" panose="020F0502020204030204" pitchFamily="34" charset="0"/>
                        </a:rPr>
                        <a:t>, concentrazioni soglia di rischio).</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L’omessa bonifica o l’omessa comunicazione di un inquinamento agli enti preposti, è considerata una </a:t>
                      </a:r>
                      <a:r>
                        <a:rPr lang="it-IT" sz="900" b="1" i="0" u="none" strike="noStrike" dirty="0">
                          <a:solidFill>
                            <a:srgbClr val="000000"/>
                          </a:solidFill>
                          <a:effectLst/>
                          <a:latin typeface="Calibri" panose="020F0502020204030204" pitchFamily="34" charset="0"/>
                        </a:rPr>
                        <a:t>condizioni di punibilità</a:t>
                      </a:r>
                      <a:r>
                        <a:rPr lang="it-IT" sz="900" b="0" i="0" u="none" strike="noStrike" dirty="0">
                          <a:solidFill>
                            <a:srgbClr val="000000"/>
                          </a:solidFill>
                          <a:effectLst/>
                          <a:latin typeface="Calibri" panose="020F0502020204030204" pitchFamily="34" charset="0"/>
                        </a:rPr>
                        <a:t>: il soggetto che ha inquinato non sarà chiamato a rispondere del reato qualora abbia posto in essere le misure stabilite in accordo con la PA per la bonifica del sito inquinato</a:t>
                      </a:r>
                    </a:p>
                    <a:p>
                      <a:pPr algn="l" fontAlgn="ctr"/>
                      <a:endParaRPr lang="it-IT" sz="900" b="0" i="0" u="none" strike="noStrike" dirty="0">
                        <a:solidFill>
                          <a:srgbClr val="000000"/>
                        </a:solidFill>
                        <a:effectLst/>
                        <a:latin typeface="Calibri" panose="020F0502020204030204" pitchFamily="34" charset="0"/>
                      </a:endParaRPr>
                    </a:p>
                    <a:p>
                      <a:pPr algn="l" fontAlgn="ctr"/>
                      <a:r>
                        <a:rPr lang="it-IT" sz="900" b="0" i="0" u="none" strike="noStrike" dirty="0">
                          <a:solidFill>
                            <a:srgbClr val="000000"/>
                          </a:solidFill>
                          <a:effectLst/>
                          <a:latin typeface="Calibri" panose="020F0502020204030204" pitchFamily="34" charset="0"/>
                        </a:rPr>
                        <a:t>Secondo parte della giurisprudenza per la configurabilità del reato è necessario che il progetto di bonifica, poi non rispettato, sia stato però formalmente presentato e approvato. </a:t>
                      </a:r>
                      <a:br>
                        <a:rPr lang="it-IT" sz="900" b="0" i="0" u="none" strike="noStrike" dirty="0">
                          <a:solidFill>
                            <a:srgbClr val="000000"/>
                          </a:solidFill>
                          <a:effectLst/>
                          <a:latin typeface="Calibri" panose="020F0502020204030204" pitchFamily="34" charset="0"/>
                        </a:rPr>
                      </a:b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Secondo altra parte della giurisprudenza, il reato è punibile anche quando la bonifica è impedita dalla mancata attuazione delle attività e delle fasi intermedie necessarie nel procedimento amministrativo, impedendo di fatto la stessa approvazione del progetto di bonifica.</a:t>
                      </a:r>
                    </a:p>
                    <a:p>
                      <a:pPr algn="l" fontAlgn="ctr"/>
                      <a:endParaRPr lang="it-IT" sz="900" b="0" i="0" u="none" strike="noStrike" dirty="0">
                        <a:solidFill>
                          <a:srgbClr val="000000"/>
                        </a:solidFill>
                        <a:effectLst/>
                        <a:latin typeface="Calibri" panose="020F0502020204030204" pitchFamily="34" charset="0"/>
                      </a:endParaRP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it-IT" sz="900" b="0" i="0" u="none" strike="noStrike" dirty="0">
                          <a:solidFill>
                            <a:srgbClr val="000000"/>
                          </a:solidFill>
                          <a:effectLst/>
                          <a:latin typeface="Calibri" panose="020F0502020204030204" pitchFamily="34" charset="0"/>
                        </a:rPr>
                        <a:t>Trattandosi di una contravvezione, sarà punta indifferentemente per dolo o per colpa.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gridSpan="2">
                  <a:txBody>
                    <a:bodyPr/>
                    <a:lstStyle/>
                    <a:p>
                      <a:pPr algn="l" fontAlgn="ctr"/>
                      <a:r>
                        <a:rPr lang="it-IT" sz="900" b="0" i="0" u="none" strike="noStrike" dirty="0">
                          <a:solidFill>
                            <a:srgbClr val="000000"/>
                          </a:solidFill>
                          <a:effectLst/>
                          <a:latin typeface="Calibri" panose="020F0502020204030204" pitchFamily="34" charset="0"/>
                        </a:rPr>
                        <a:t>Min: da € 38.700 a € 232.350</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Max: da € 64.500 a € 387.250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pPr algn="l" fontAlgn="ctr"/>
                      <a:r>
                        <a:rPr lang="it-IT" sz="900" b="1" i="0" u="none" strike="noStrike" dirty="0">
                          <a:solidFill>
                            <a:srgbClr val="000000"/>
                          </a:solidFill>
                          <a:effectLst/>
                          <a:latin typeface="Calibri" panose="020F0502020204030204" pitchFamily="34" charset="0"/>
                        </a:rPr>
                        <a:t>Altre sanzioni</a:t>
                      </a:r>
                      <a:r>
                        <a:rPr lang="it-IT" sz="900" b="0" i="0" u="none" strike="noStrike" dirty="0">
                          <a:solidFill>
                            <a:srgbClr val="000000"/>
                          </a:solidFill>
                          <a:effectLst/>
                          <a:latin typeface="Calibri" panose="020F0502020204030204" pitchFamily="34" charset="0"/>
                        </a:rPr>
                        <a:t>: la confisca è obbligatoria in caso di condanna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ctr"/>
                      <a:r>
                        <a:rPr lang="it-IT" sz="900" b="1" i="0" u="none" strike="noStrike" dirty="0">
                          <a:solidFill>
                            <a:srgbClr val="000000"/>
                          </a:solidFill>
                          <a:effectLst/>
                          <a:latin typeface="Calibri" panose="020F0502020204030204" pitchFamily="34" charset="0"/>
                        </a:rPr>
                        <a:t>Altre sanzioni</a:t>
                      </a:r>
                      <a:r>
                        <a:rPr lang="it-IT" sz="900" b="0" i="0" u="none" strike="noStrike" dirty="0">
                          <a:solidFill>
                            <a:srgbClr val="000000"/>
                          </a:solidFill>
                          <a:effectLst/>
                          <a:latin typeface="Calibri" panose="020F0502020204030204" pitchFamily="34" charset="0"/>
                        </a:rPr>
                        <a:t>: la confisca è obbligatoria in caso di condanna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87459040"/>
                  </a:ext>
                </a:extLst>
              </a:tr>
            </a:tbl>
          </a:graphicData>
        </a:graphic>
      </p:graphicFrame>
    </p:spTree>
    <p:extLst>
      <p:ext uri="{BB962C8B-B14F-4D97-AF65-F5344CB8AC3E}">
        <p14:creationId xmlns:p14="http://schemas.microsoft.com/office/powerpoint/2010/main" val="1504563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AD606-DB35-4D1A-B42E-ED379813B63C}"/>
              </a:ext>
            </a:extLst>
          </p:cNvPr>
          <p:cNvSpPr>
            <a:spLocks noGrp="1"/>
          </p:cNvSpPr>
          <p:nvPr>
            <p:ph type="title"/>
          </p:nvPr>
        </p:nvSpPr>
        <p:spPr>
          <a:xfrm>
            <a:off x="860373" y="125941"/>
            <a:ext cx="8464549" cy="240066"/>
          </a:xfrm>
        </p:spPr>
        <p:txBody>
          <a:bodyPr>
            <a:noAutofit/>
          </a:bodyPr>
          <a:lstStyle/>
          <a:p>
            <a:r>
              <a:rPr lang="it-IT" dirty="0"/>
              <a:t>I reati ambientali presupposto della resp. 231.</a:t>
            </a:r>
          </a:p>
        </p:txBody>
      </p:sp>
      <p:graphicFrame>
        <p:nvGraphicFramePr>
          <p:cNvPr id="6" name="Tabella 5">
            <a:extLst>
              <a:ext uri="{FF2B5EF4-FFF2-40B4-BE49-F238E27FC236}">
                <a16:creationId xmlns:a16="http://schemas.microsoft.com/office/drawing/2014/main" id="{69FDD45E-D35A-4776-B804-772ED2772E68}"/>
              </a:ext>
            </a:extLst>
          </p:cNvPr>
          <p:cNvGraphicFramePr>
            <a:graphicFrameLocks noGrp="1"/>
          </p:cNvGraphicFramePr>
          <p:nvPr>
            <p:extLst>
              <p:ext uri="{D42A27DB-BD31-4B8C-83A1-F6EECF244321}">
                <p14:modId xmlns:p14="http://schemas.microsoft.com/office/powerpoint/2010/main" val="2087655461"/>
              </p:ext>
            </p:extLst>
          </p:nvPr>
        </p:nvGraphicFramePr>
        <p:xfrm>
          <a:off x="287867" y="1016000"/>
          <a:ext cx="8703734" cy="5120771"/>
        </p:xfrm>
        <a:graphic>
          <a:graphicData uri="http://schemas.openxmlformats.org/drawingml/2006/table">
            <a:tbl>
              <a:tblPr/>
              <a:tblGrid>
                <a:gridCol w="1277783">
                  <a:extLst>
                    <a:ext uri="{9D8B030D-6E8A-4147-A177-3AD203B41FA5}">
                      <a16:colId xmlns:a16="http://schemas.microsoft.com/office/drawing/2014/main" val="200741789"/>
                    </a:ext>
                  </a:extLst>
                </a:gridCol>
                <a:gridCol w="805017">
                  <a:extLst>
                    <a:ext uri="{9D8B030D-6E8A-4147-A177-3AD203B41FA5}">
                      <a16:colId xmlns:a16="http://schemas.microsoft.com/office/drawing/2014/main" val="1722196967"/>
                    </a:ext>
                  </a:extLst>
                </a:gridCol>
                <a:gridCol w="2491291">
                  <a:extLst>
                    <a:ext uri="{9D8B030D-6E8A-4147-A177-3AD203B41FA5}">
                      <a16:colId xmlns:a16="http://schemas.microsoft.com/office/drawing/2014/main" val="3978482354"/>
                    </a:ext>
                  </a:extLst>
                </a:gridCol>
                <a:gridCol w="1250004">
                  <a:extLst>
                    <a:ext uri="{9D8B030D-6E8A-4147-A177-3AD203B41FA5}">
                      <a16:colId xmlns:a16="http://schemas.microsoft.com/office/drawing/2014/main" val="4028179417"/>
                    </a:ext>
                  </a:extLst>
                </a:gridCol>
                <a:gridCol w="731483">
                  <a:extLst>
                    <a:ext uri="{9D8B030D-6E8A-4147-A177-3AD203B41FA5}">
                      <a16:colId xmlns:a16="http://schemas.microsoft.com/office/drawing/2014/main" val="1260327946"/>
                    </a:ext>
                  </a:extLst>
                </a:gridCol>
                <a:gridCol w="694447">
                  <a:extLst>
                    <a:ext uri="{9D8B030D-6E8A-4147-A177-3AD203B41FA5}">
                      <a16:colId xmlns:a16="http://schemas.microsoft.com/office/drawing/2014/main" val="287371563"/>
                    </a:ext>
                  </a:extLst>
                </a:gridCol>
                <a:gridCol w="1453709">
                  <a:extLst>
                    <a:ext uri="{9D8B030D-6E8A-4147-A177-3AD203B41FA5}">
                      <a16:colId xmlns:a16="http://schemas.microsoft.com/office/drawing/2014/main" val="2039903936"/>
                    </a:ext>
                  </a:extLst>
                </a:gridCol>
              </a:tblGrid>
              <a:tr h="591312">
                <a:tc>
                  <a:txBody>
                    <a:bodyPr/>
                    <a:lstStyle/>
                    <a:p>
                      <a:pPr algn="l" fontAlgn="ctr"/>
                      <a:r>
                        <a:rPr lang="it-IT" sz="900" b="1" i="0" u="none" strike="noStrike" dirty="0">
                          <a:solidFill>
                            <a:srgbClr val="FFFFFF"/>
                          </a:solidFill>
                          <a:effectLst/>
                          <a:latin typeface="Calibri" panose="020F0502020204030204" pitchFamily="34" charset="0"/>
                        </a:rPr>
                        <a:t>Reato presupposto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Soggetto attivo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Fattispecie oggettiva del reato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Presupposti per la configurabilità</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Elemento soggettivo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Sanzione ex d.lgs. 231 - pecuniaria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Sanzione ex d.lgs. 231 - Interdittiva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728408557"/>
                  </a:ext>
                </a:extLst>
              </a:tr>
              <a:tr h="3153664">
                <a:tc>
                  <a:txBody>
                    <a:bodyPr/>
                    <a:lstStyle/>
                    <a:p>
                      <a:pPr algn="l" fontAlgn="ctr"/>
                      <a:r>
                        <a:rPr lang="it-IT" sz="900" b="1" i="0" u="none" strike="noStrike">
                          <a:solidFill>
                            <a:srgbClr val="000000"/>
                          </a:solidFill>
                          <a:effectLst/>
                          <a:latin typeface="Calibri" panose="020F0502020204030204" pitchFamily="34" charset="0"/>
                        </a:rPr>
                        <a:t>Art. 258 d.lgs 152/2006 -</a:t>
                      </a:r>
                      <a:br>
                        <a:rPr lang="it-IT" sz="900" b="1" i="0" u="none" strike="noStrike">
                          <a:solidFill>
                            <a:srgbClr val="000000"/>
                          </a:solidFill>
                          <a:effectLst/>
                          <a:latin typeface="Calibri" panose="020F0502020204030204" pitchFamily="34" charset="0"/>
                        </a:rPr>
                      </a:br>
                      <a:r>
                        <a:rPr lang="it-IT" sz="900" b="1" i="0" u="none" strike="noStrike">
                          <a:solidFill>
                            <a:srgbClr val="000000"/>
                          </a:solidFill>
                          <a:effectLst/>
                          <a:latin typeface="Calibri" panose="020F0502020204030204" pitchFamily="34" charset="0"/>
                        </a:rPr>
                        <a:t>Violazione degli obblighi di comunicazione, di tenuta dei registri obbligatori e dei formulari</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Reato proprio.</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Chi effettua a titolo professionale attività di raccolta e</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trasporto di rifiuti e le altre categorie contemplate all'189 comma 3 del d.lgs. 152/2006</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La condotta criminosa consiste nella falsificazione dei certificati di analisi dei rifiuti. </a:t>
                      </a:r>
                    </a:p>
                    <a:p>
                      <a:pPr algn="l" fontAlgn="ctr"/>
                      <a:endParaRPr lang="it-IT" sz="900" b="0" i="0" u="none" strike="noStrike" dirty="0">
                        <a:solidFill>
                          <a:srgbClr val="000000"/>
                        </a:solidFill>
                        <a:effectLst/>
                        <a:latin typeface="Calibri" panose="020F0502020204030204" pitchFamily="34" charset="0"/>
                      </a:endParaRPr>
                    </a:p>
                    <a:p>
                      <a:pPr algn="l" fontAlgn="ctr"/>
                      <a:r>
                        <a:rPr lang="it-IT" sz="900" b="0" i="0" u="none" strike="noStrike" dirty="0">
                          <a:solidFill>
                            <a:srgbClr val="000000"/>
                          </a:solidFill>
                          <a:effectLst/>
                          <a:latin typeface="Calibri" panose="020F0502020204030204" pitchFamily="34" charset="0"/>
                        </a:rPr>
                        <a:t>La falsità deve avere ad oggetto la natura, la composizione o le caratteristiche chimico fisiche dei rifiuti. </a:t>
                      </a:r>
                      <a:br>
                        <a:rPr lang="it-IT" sz="900" b="0" i="0" u="none" strike="noStrike" dirty="0">
                          <a:solidFill>
                            <a:srgbClr val="000000"/>
                          </a:solidFill>
                          <a:effectLst/>
                          <a:latin typeface="Calibri" panose="020F0502020204030204" pitchFamily="34" charset="0"/>
                        </a:rPr>
                      </a:br>
                      <a:endParaRPr lang="it-IT" sz="900" b="0" i="0" u="none" strike="noStrike" dirty="0">
                        <a:solidFill>
                          <a:srgbClr val="000000"/>
                        </a:solidFill>
                        <a:effectLst/>
                        <a:latin typeface="Calibri" panose="020F0502020204030204" pitchFamily="34" charset="0"/>
                      </a:endParaRPr>
                    </a:p>
                    <a:p>
                      <a:pPr algn="l" fontAlgn="ctr"/>
                      <a:r>
                        <a:rPr lang="it-IT" sz="900" b="0" i="0" u="none" strike="noStrike" dirty="0">
                          <a:solidFill>
                            <a:srgbClr val="000000"/>
                          </a:solidFill>
                          <a:effectLst/>
                          <a:latin typeface="Calibri" panose="020F0502020204030204" pitchFamily="34" charset="0"/>
                        </a:rPr>
                        <a:t>Per lo stesso reato risponde anche chi fa uso di un certificato falsificato da altri</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La falsificazione di un certificato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o</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l'uso di un certificato falsificato da altri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Dolo generico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Min: da € 38.700 a € 232.350</a:t>
                      </a:r>
                      <a:br>
                        <a:rPr lang="pt-BR" sz="900" b="0" i="0" u="none" strike="noStrike">
                          <a:solidFill>
                            <a:srgbClr val="000000"/>
                          </a:solidFill>
                          <a:effectLst/>
                          <a:latin typeface="Calibri" panose="020F0502020204030204" pitchFamily="34" charset="0"/>
                        </a:rPr>
                      </a:br>
                      <a:r>
                        <a:rPr lang="pt-BR" sz="900" b="0" i="0" u="none" strike="noStrike">
                          <a:solidFill>
                            <a:srgbClr val="000000"/>
                          </a:solidFill>
                          <a:effectLst/>
                          <a:latin typeface="Calibri" panose="020F0502020204030204" pitchFamily="34" charset="0"/>
                        </a:rPr>
                        <a:t>Max: da € 64.500 a € 387.250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1" i="0" u="none" strike="noStrike">
                          <a:solidFill>
                            <a:srgbClr val="000000"/>
                          </a:solidFill>
                          <a:effectLst/>
                          <a:latin typeface="Calibri" panose="020F0502020204030204" pitchFamily="34" charset="0"/>
                        </a:rPr>
                        <a:t>Altre sanzioni</a:t>
                      </a:r>
                      <a:r>
                        <a:rPr lang="it-IT" sz="900" b="0" i="0" u="none" strike="noStrike">
                          <a:solidFill>
                            <a:srgbClr val="000000"/>
                          </a:solidFill>
                          <a:effectLst/>
                          <a:latin typeface="Calibri" panose="020F0502020204030204" pitchFamily="34" charset="0"/>
                        </a:rPr>
                        <a:t>: la confisca è obbligatoria in caso di condanna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750179"/>
                  </a:ext>
                </a:extLst>
              </a:tr>
              <a:tr h="1182624">
                <a:tc>
                  <a:txBody>
                    <a:bodyPr/>
                    <a:lstStyle/>
                    <a:p>
                      <a:pPr algn="l" fontAlgn="ctr"/>
                      <a:r>
                        <a:rPr lang="it-IT" sz="900" b="1" i="0" u="none" strike="noStrike">
                          <a:solidFill>
                            <a:srgbClr val="000000"/>
                          </a:solidFill>
                          <a:effectLst/>
                          <a:latin typeface="Calibri" panose="020F0502020204030204" pitchFamily="34" charset="0"/>
                        </a:rPr>
                        <a:t>Art. 259 d.lgs 152/2006 -</a:t>
                      </a:r>
                      <a:br>
                        <a:rPr lang="it-IT" sz="900" b="1" i="0" u="none" strike="noStrike">
                          <a:solidFill>
                            <a:srgbClr val="000000"/>
                          </a:solidFill>
                          <a:effectLst/>
                          <a:latin typeface="Calibri" panose="020F0502020204030204" pitchFamily="34" charset="0"/>
                        </a:rPr>
                      </a:br>
                      <a:r>
                        <a:rPr lang="it-IT" sz="900" b="1" i="0" u="none" strike="noStrike">
                          <a:solidFill>
                            <a:srgbClr val="000000"/>
                          </a:solidFill>
                          <a:effectLst/>
                          <a:latin typeface="Calibri" panose="020F0502020204030204" pitchFamily="34" charset="0"/>
                        </a:rPr>
                        <a:t>Traffico illecito di rifiuti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Chiunque - Reato comune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La condotta criminosa </a:t>
                      </a:r>
                      <a:r>
                        <a:rPr lang="it-IT" sz="900" b="1" i="0" u="none" strike="noStrike" dirty="0">
                          <a:solidFill>
                            <a:srgbClr val="000000"/>
                          </a:solidFill>
                          <a:effectLst/>
                          <a:latin typeface="Calibri" panose="020F0502020204030204" pitchFamily="34" charset="0"/>
                        </a:rPr>
                        <a:t>riguarda esclusivamente le spedizioni transfrontaliere di rifiuti.</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Il traffico illecito di rifiuti è costituito da qualsiasi spedizione di rifiuti in violazione degli obblighi imposti dalla normativa comunitaria: si tratta in particolare di </a:t>
                      </a:r>
                      <a:r>
                        <a:rPr lang="it-IT" sz="900" b="0" i="0" u="none" strike="noStrike" dirty="0">
                          <a:solidFill>
                            <a:srgbClr val="FF0000"/>
                          </a:solidFill>
                          <a:effectLst/>
                          <a:highlight>
                            <a:srgbClr val="FFFF00"/>
                          </a:highlight>
                          <a:latin typeface="Calibri" panose="020F0502020204030204" pitchFamily="34" charset="0"/>
                        </a:rPr>
                        <a:t>obblighi diretti a garantire tracciabilità dei rifiuti e la loro gestione </a:t>
                      </a:r>
                      <a:r>
                        <a:rPr lang="it-IT" sz="900" b="0" i="0" u="none" strike="noStrike" dirty="0">
                          <a:solidFill>
                            <a:srgbClr val="000000"/>
                          </a:solidFill>
                          <a:effectLst/>
                          <a:latin typeface="Calibri" panose="020F0502020204030204" pitchFamily="34" charset="0"/>
                        </a:rPr>
                        <a:t>in modo corretto, ad esempio la destinazione ad impianti autorizzati, la previsione di controlli per motivi ambientali e sanitari </a:t>
                      </a:r>
                      <a:r>
                        <a:rPr lang="it-IT" sz="900" b="0" i="0" u="none" strike="noStrike" dirty="0" err="1">
                          <a:solidFill>
                            <a:srgbClr val="000000"/>
                          </a:solidFill>
                          <a:effectLst/>
                          <a:latin typeface="Calibri" panose="020F0502020204030204" pitchFamily="34" charset="0"/>
                        </a:rPr>
                        <a:t>ecc</a:t>
                      </a:r>
                      <a:r>
                        <a:rPr lang="it-IT" sz="900" b="0" i="0" u="none" strike="noStrike" dirty="0">
                          <a:solidFill>
                            <a:srgbClr val="000000"/>
                          </a:solidFill>
                          <a:effectLst/>
                          <a:latin typeface="Calibri" panose="020F0502020204030204" pitchFamily="34" charset="0"/>
                        </a:rPr>
                        <a:t>…</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La spedizione di rifiuti in violazione della normativa comunitaria citata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Calibri" panose="020F0502020204030204" pitchFamily="34" charset="0"/>
                        </a:rPr>
                        <a:t>Trattandosi di una contravvezione, sarà punta indifferentemente per dolo o per colpa.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900" b="0" i="0" u="none" strike="noStrike" dirty="0">
                          <a:solidFill>
                            <a:srgbClr val="000000"/>
                          </a:solidFill>
                          <a:effectLst/>
                          <a:latin typeface="Calibri" panose="020F0502020204030204" pitchFamily="34" charset="0"/>
                        </a:rPr>
                        <a:t>Min: da € 38.700 a € 232.350</a:t>
                      </a:r>
                      <a:br>
                        <a:rPr lang="pt-BR" sz="900" b="0" i="0" u="none" strike="noStrike" dirty="0">
                          <a:solidFill>
                            <a:srgbClr val="000000"/>
                          </a:solidFill>
                          <a:effectLst/>
                          <a:latin typeface="Calibri" panose="020F0502020204030204" pitchFamily="34" charset="0"/>
                        </a:rPr>
                      </a:br>
                      <a:r>
                        <a:rPr lang="pt-BR" sz="900" b="0" i="0" u="none" strike="noStrike" dirty="0">
                          <a:solidFill>
                            <a:srgbClr val="000000"/>
                          </a:solidFill>
                          <a:effectLst/>
                          <a:latin typeface="Calibri" panose="020F0502020204030204" pitchFamily="34" charset="0"/>
                        </a:rPr>
                        <a:t>Max: da € 64.500 a € 387.250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1" i="0" u="none" strike="noStrike" dirty="0">
                          <a:solidFill>
                            <a:srgbClr val="000000"/>
                          </a:solidFill>
                          <a:effectLst/>
                          <a:latin typeface="Calibri" panose="020F0502020204030204" pitchFamily="34" charset="0"/>
                        </a:rPr>
                        <a:t>Altre sanzioni</a:t>
                      </a:r>
                      <a:r>
                        <a:rPr lang="it-IT" sz="900" b="0" i="0" u="none" strike="noStrike" dirty="0">
                          <a:solidFill>
                            <a:srgbClr val="000000"/>
                          </a:solidFill>
                          <a:effectLst/>
                          <a:latin typeface="Calibri" panose="020F0502020204030204" pitchFamily="34" charset="0"/>
                        </a:rPr>
                        <a:t>: la confisca è obbligatoria in caso di condanna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021428"/>
                  </a:ext>
                </a:extLst>
              </a:tr>
            </a:tbl>
          </a:graphicData>
        </a:graphic>
      </p:graphicFrame>
    </p:spTree>
    <p:extLst>
      <p:ext uri="{BB962C8B-B14F-4D97-AF65-F5344CB8AC3E}">
        <p14:creationId xmlns:p14="http://schemas.microsoft.com/office/powerpoint/2010/main" val="327427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AD606-DB35-4D1A-B42E-ED379813B63C}"/>
              </a:ext>
            </a:extLst>
          </p:cNvPr>
          <p:cNvSpPr>
            <a:spLocks noGrp="1"/>
          </p:cNvSpPr>
          <p:nvPr>
            <p:ph type="title"/>
          </p:nvPr>
        </p:nvSpPr>
        <p:spPr>
          <a:xfrm>
            <a:off x="860373" y="125941"/>
            <a:ext cx="8464549" cy="240066"/>
          </a:xfrm>
        </p:spPr>
        <p:txBody>
          <a:bodyPr>
            <a:noAutofit/>
          </a:bodyPr>
          <a:lstStyle/>
          <a:p>
            <a:r>
              <a:rPr lang="it-IT" dirty="0"/>
              <a:t>I reati ambientali presupposto della resp. 231.</a:t>
            </a:r>
          </a:p>
        </p:txBody>
      </p:sp>
      <p:graphicFrame>
        <p:nvGraphicFramePr>
          <p:cNvPr id="4" name="Tabella 3">
            <a:extLst>
              <a:ext uri="{FF2B5EF4-FFF2-40B4-BE49-F238E27FC236}">
                <a16:creationId xmlns:a16="http://schemas.microsoft.com/office/drawing/2014/main" id="{8E3D54EE-DC15-4445-A678-F8D6358ED495}"/>
              </a:ext>
            </a:extLst>
          </p:cNvPr>
          <p:cNvGraphicFramePr>
            <a:graphicFrameLocks noGrp="1"/>
          </p:cNvGraphicFramePr>
          <p:nvPr>
            <p:extLst>
              <p:ext uri="{D42A27DB-BD31-4B8C-83A1-F6EECF244321}">
                <p14:modId xmlns:p14="http://schemas.microsoft.com/office/powerpoint/2010/main" val="2240126247"/>
              </p:ext>
            </p:extLst>
          </p:nvPr>
        </p:nvGraphicFramePr>
        <p:xfrm>
          <a:off x="224366" y="622272"/>
          <a:ext cx="8695267" cy="5613456"/>
        </p:xfrm>
        <a:graphic>
          <a:graphicData uri="http://schemas.openxmlformats.org/drawingml/2006/table">
            <a:tbl>
              <a:tblPr/>
              <a:tblGrid>
                <a:gridCol w="1276540">
                  <a:extLst>
                    <a:ext uri="{9D8B030D-6E8A-4147-A177-3AD203B41FA5}">
                      <a16:colId xmlns:a16="http://schemas.microsoft.com/office/drawing/2014/main" val="3057333534"/>
                    </a:ext>
                  </a:extLst>
                </a:gridCol>
                <a:gridCol w="510774">
                  <a:extLst>
                    <a:ext uri="{9D8B030D-6E8A-4147-A177-3AD203B41FA5}">
                      <a16:colId xmlns:a16="http://schemas.microsoft.com/office/drawing/2014/main" val="744419346"/>
                    </a:ext>
                  </a:extLst>
                </a:gridCol>
                <a:gridCol w="2782327">
                  <a:extLst>
                    <a:ext uri="{9D8B030D-6E8A-4147-A177-3AD203B41FA5}">
                      <a16:colId xmlns:a16="http://schemas.microsoft.com/office/drawing/2014/main" val="4001873890"/>
                    </a:ext>
                  </a:extLst>
                </a:gridCol>
                <a:gridCol w="1098793">
                  <a:extLst>
                    <a:ext uri="{9D8B030D-6E8A-4147-A177-3AD203B41FA5}">
                      <a16:colId xmlns:a16="http://schemas.microsoft.com/office/drawing/2014/main" val="4254357221"/>
                    </a:ext>
                  </a:extLst>
                </a:gridCol>
                <a:gridCol w="880767">
                  <a:extLst>
                    <a:ext uri="{9D8B030D-6E8A-4147-A177-3AD203B41FA5}">
                      <a16:colId xmlns:a16="http://schemas.microsoft.com/office/drawing/2014/main" val="1111085738"/>
                    </a:ext>
                  </a:extLst>
                </a:gridCol>
                <a:gridCol w="693771">
                  <a:extLst>
                    <a:ext uri="{9D8B030D-6E8A-4147-A177-3AD203B41FA5}">
                      <a16:colId xmlns:a16="http://schemas.microsoft.com/office/drawing/2014/main" val="3372252400"/>
                    </a:ext>
                  </a:extLst>
                </a:gridCol>
                <a:gridCol w="1452295">
                  <a:extLst>
                    <a:ext uri="{9D8B030D-6E8A-4147-A177-3AD203B41FA5}">
                      <a16:colId xmlns:a16="http://schemas.microsoft.com/office/drawing/2014/main" val="3331640709"/>
                    </a:ext>
                  </a:extLst>
                </a:gridCol>
              </a:tblGrid>
              <a:tr h="446922">
                <a:tc>
                  <a:txBody>
                    <a:bodyPr/>
                    <a:lstStyle/>
                    <a:p>
                      <a:pPr algn="l" fontAlgn="ctr"/>
                      <a:r>
                        <a:rPr lang="it-IT" sz="900" b="1" i="0" u="none" strike="noStrike">
                          <a:solidFill>
                            <a:srgbClr val="FFFFFF"/>
                          </a:solidFill>
                          <a:effectLst/>
                          <a:latin typeface="Calibri" panose="020F0502020204030204" pitchFamily="34" charset="0"/>
                        </a:rPr>
                        <a:t>Reato presupposto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Soggetto attivo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Fattispecie oggettiva del reato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Presupposti per la configurabilità</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Elemento soggettivo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Sanzione ex d.lgs. 231 - pecuniaria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Sanzione ex d.lgs. 231 - Interdittiva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026807489"/>
                  </a:ext>
                </a:extLst>
              </a:tr>
              <a:tr h="3575379">
                <a:tc>
                  <a:txBody>
                    <a:bodyPr/>
                    <a:lstStyle/>
                    <a:p>
                      <a:pPr algn="l" fontAlgn="ctr"/>
                      <a:r>
                        <a:rPr lang="it-IT" sz="900" b="1" i="0" u="none" strike="noStrike" dirty="0">
                          <a:solidFill>
                            <a:srgbClr val="000000"/>
                          </a:solidFill>
                          <a:effectLst/>
                          <a:latin typeface="Calibri" panose="020F0502020204030204" pitchFamily="34" charset="0"/>
                        </a:rPr>
                        <a:t>Art. 260 </a:t>
                      </a:r>
                      <a:r>
                        <a:rPr lang="it-IT" sz="900" b="1" i="0" u="none" strike="noStrike" dirty="0" err="1">
                          <a:solidFill>
                            <a:srgbClr val="000000"/>
                          </a:solidFill>
                          <a:effectLst/>
                          <a:latin typeface="Calibri" panose="020F0502020204030204" pitchFamily="34" charset="0"/>
                        </a:rPr>
                        <a:t>d.lgs</a:t>
                      </a:r>
                      <a:r>
                        <a:rPr lang="it-IT" sz="900" b="1" i="0" u="none" strike="noStrike" dirty="0">
                          <a:solidFill>
                            <a:srgbClr val="000000"/>
                          </a:solidFill>
                          <a:effectLst/>
                          <a:latin typeface="Calibri" panose="020F0502020204030204" pitchFamily="34" charset="0"/>
                        </a:rPr>
                        <a:t> 152/2006 -</a:t>
                      </a:r>
                      <a:br>
                        <a:rPr lang="it-IT" sz="900" b="1" i="0" u="none" strike="noStrike" dirty="0">
                          <a:solidFill>
                            <a:srgbClr val="000000"/>
                          </a:solidFill>
                          <a:effectLst/>
                          <a:latin typeface="Calibri" panose="020F0502020204030204" pitchFamily="34" charset="0"/>
                        </a:rPr>
                      </a:br>
                      <a:r>
                        <a:rPr lang="it-IT" sz="900" b="1" i="0" u="none" strike="noStrike" dirty="0">
                          <a:solidFill>
                            <a:srgbClr val="000000"/>
                          </a:solidFill>
                          <a:effectLst/>
                          <a:latin typeface="Calibri" panose="020F0502020204030204" pitchFamily="34" charset="0"/>
                        </a:rPr>
                        <a:t>Attività organizzate per il traffico illecito di rifiuti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Chiunque - Reato comune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Per integrare questo delitto è necessaria la realizzazione di una </a:t>
                      </a:r>
                      <a:r>
                        <a:rPr lang="it-IT" sz="900" b="1" i="0" u="none" strike="noStrike" dirty="0">
                          <a:solidFill>
                            <a:srgbClr val="000000"/>
                          </a:solidFill>
                          <a:effectLst/>
                          <a:latin typeface="Calibri" panose="020F0502020204030204" pitchFamily="34" charset="0"/>
                        </a:rPr>
                        <a:t>pluralità di operazioni </a:t>
                      </a:r>
                      <a:r>
                        <a:rPr lang="it-IT" sz="900" b="0" i="0" u="none" strike="noStrike" dirty="0">
                          <a:solidFill>
                            <a:srgbClr val="000000"/>
                          </a:solidFill>
                          <a:effectLst/>
                          <a:latin typeface="Calibri" panose="020F0502020204030204" pitchFamily="34" charset="0"/>
                        </a:rPr>
                        <a:t>espressione dell’allestimento di mezzi e di attività continuative organizzate, poste in essere al fine di conseguire un ingiusto profitto. Le operazioni possono riguardare la cessione, ricezione, trasporto, esportazione e importazione di rifiuti, nonché la più generica gestione abusiva (quindi in assenza della necessaria autorizzazione) di un quantitativo ingente di rifiuti.</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Se  è necessaria la pluralità di operazioni in continuità temporale non è invece richiesta la pluralità di soggetti attivi.</a:t>
                      </a:r>
                      <a:br>
                        <a:rPr lang="it-IT" sz="900" b="0" i="0" u="none" strike="noStrike" dirty="0">
                          <a:solidFill>
                            <a:srgbClr val="000000"/>
                          </a:solidFill>
                          <a:effectLst/>
                          <a:latin typeface="Calibri" panose="020F0502020204030204" pitchFamily="34" charset="0"/>
                        </a:rPr>
                      </a:br>
                      <a:r>
                        <a:rPr lang="it-IT" sz="900" b="1" i="0" u="none" strike="noStrike" dirty="0">
                          <a:solidFill>
                            <a:srgbClr val="000000"/>
                          </a:solidFill>
                          <a:effectLst/>
                          <a:latin typeface="Calibri" panose="020F0502020204030204" pitchFamily="34" charset="0"/>
                        </a:rPr>
                        <a:t>La natura abusiva della gestione posta in essere può derivare non solo dalla totale mancanza di un provvedimento di autorizzazione</a:t>
                      </a:r>
                      <a:r>
                        <a:rPr lang="it-IT" sz="900" b="0" i="0" u="none" strike="noStrike" dirty="0">
                          <a:solidFill>
                            <a:srgbClr val="000000"/>
                          </a:solidFill>
                          <a:effectLst/>
                          <a:latin typeface="Calibri" panose="020F0502020204030204" pitchFamily="34" charset="0"/>
                        </a:rPr>
                        <a:t>, ma anche da una gestione sulla base di un titolo autorizzativo scaduto o per tipologie di rifiuti diverse da quelle oggetto di una valida organizzazione. Quando al requisito dell’ingente quantitativo di rifiuti, questo va riferito al complesso delle plurime operazioni svolte, che potrebbero singolarmente essere anche di modesta entità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1" i="0" u="none" strike="noStrike" dirty="0">
                          <a:solidFill>
                            <a:srgbClr val="000000"/>
                          </a:solidFill>
                          <a:effectLst/>
                          <a:latin typeface="Calibri" panose="020F0502020204030204" pitchFamily="34" charset="0"/>
                        </a:rPr>
                        <a:t>Una gestione, in modo continuativo e organizzato, di ingenti quantitativi di rifiuti in assenza di un titolo autorizzativo idoneo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Calibri" panose="020F0502020204030204" pitchFamily="34" charset="0"/>
                        </a:rPr>
                        <a:t>Dolo specifico: consiste nel fine di conseguire un ingiusto profitto, non di carattere necessariamente patrimoniale, potendo essere costituito anche da vantaggi di altra natura (es. esempio di natura personale, come il rafforzamento da parte del soggetto attivo della sua posizione apicale all’interno dell’azienda o la riduzione dei costi).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Calibri" panose="020F0502020204030204" pitchFamily="34" charset="0"/>
                        </a:rPr>
                        <a:t>Per la violazione del comma 1: </a:t>
                      </a:r>
                      <a:br>
                        <a:rPr lang="it-IT" sz="900" b="0" i="0" u="none" strike="noStrike">
                          <a:solidFill>
                            <a:srgbClr val="000000"/>
                          </a:solidFill>
                          <a:effectLst/>
                          <a:latin typeface="Calibri" panose="020F0502020204030204" pitchFamily="34" charset="0"/>
                        </a:rPr>
                      </a:br>
                      <a:r>
                        <a:rPr lang="it-IT" sz="900" b="0" i="0" u="none" strike="noStrike">
                          <a:solidFill>
                            <a:srgbClr val="000000"/>
                          </a:solidFill>
                          <a:effectLst/>
                          <a:latin typeface="Calibri" panose="020F0502020204030204" pitchFamily="34" charset="0"/>
                        </a:rPr>
                        <a:t>Min: da € 77.400 a € 464.700</a:t>
                      </a:r>
                      <a:br>
                        <a:rPr lang="it-IT" sz="900" b="0" i="0" u="none" strike="noStrike">
                          <a:solidFill>
                            <a:srgbClr val="000000"/>
                          </a:solidFill>
                          <a:effectLst/>
                          <a:latin typeface="Calibri" panose="020F0502020204030204" pitchFamily="34" charset="0"/>
                        </a:rPr>
                      </a:br>
                      <a:r>
                        <a:rPr lang="it-IT" sz="900" b="0" i="0" u="none" strike="noStrike">
                          <a:solidFill>
                            <a:srgbClr val="000000"/>
                          </a:solidFill>
                          <a:effectLst/>
                          <a:latin typeface="Calibri" panose="020F0502020204030204" pitchFamily="34" charset="0"/>
                        </a:rPr>
                        <a:t>Max: da € 129.000 a € 774.500 Per la violazione del comma 2:</a:t>
                      </a:r>
                      <a:br>
                        <a:rPr lang="it-IT" sz="900" b="0" i="0" u="none" strike="noStrike">
                          <a:solidFill>
                            <a:srgbClr val="000000"/>
                          </a:solidFill>
                          <a:effectLst/>
                          <a:latin typeface="Calibri" panose="020F0502020204030204" pitchFamily="34" charset="0"/>
                        </a:rPr>
                      </a:br>
                      <a:r>
                        <a:rPr lang="it-IT" sz="900" b="0" i="0" u="none" strike="noStrike">
                          <a:solidFill>
                            <a:srgbClr val="000000"/>
                          </a:solidFill>
                          <a:effectLst/>
                          <a:latin typeface="Calibri" panose="020F0502020204030204" pitchFamily="34" charset="0"/>
                        </a:rPr>
                        <a:t>Min: da € 103.200 a € 619.600</a:t>
                      </a:r>
                      <a:br>
                        <a:rPr lang="it-IT" sz="900" b="0" i="0" u="none" strike="noStrike">
                          <a:solidFill>
                            <a:srgbClr val="000000"/>
                          </a:solidFill>
                          <a:effectLst/>
                          <a:latin typeface="Calibri" panose="020F0502020204030204" pitchFamily="34" charset="0"/>
                        </a:rPr>
                      </a:br>
                      <a:r>
                        <a:rPr lang="it-IT" sz="900" b="0" i="0" u="none" strike="noStrike">
                          <a:solidFill>
                            <a:srgbClr val="000000"/>
                          </a:solidFill>
                          <a:effectLst/>
                          <a:latin typeface="Calibri" panose="020F0502020204030204" pitchFamily="34" charset="0"/>
                        </a:rPr>
                        <a:t>Max: da € 206.400 a € 1.239.200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Calibri" panose="020F0502020204030204" pitchFamily="34" charset="0"/>
                        </a:rPr>
                        <a:t>Interdizione per una durata non superiore a 6 mesi: </a:t>
                      </a:r>
                      <a:br>
                        <a:rPr lang="it-IT" sz="900" b="0" i="0" u="none" strike="noStrike">
                          <a:solidFill>
                            <a:srgbClr val="000000"/>
                          </a:solidFill>
                          <a:effectLst/>
                          <a:latin typeface="Calibri" panose="020F0502020204030204" pitchFamily="34" charset="0"/>
                        </a:rPr>
                      </a:br>
                      <a:r>
                        <a:rPr lang="it-IT" sz="900" b="0" i="0" u="none" strike="noStrike">
                          <a:solidFill>
                            <a:srgbClr val="000000"/>
                          </a:solidFill>
                          <a:effectLst/>
                          <a:latin typeface="Calibri" panose="020F0502020204030204" pitchFamily="34" charset="0"/>
                        </a:rPr>
                        <a:t>- interdizione dall’esercizio dell’attività</a:t>
                      </a:r>
                      <a:br>
                        <a:rPr lang="it-IT" sz="900" b="0" i="0" u="none" strike="noStrike">
                          <a:solidFill>
                            <a:srgbClr val="000000"/>
                          </a:solidFill>
                          <a:effectLst/>
                          <a:latin typeface="Calibri" panose="020F0502020204030204" pitchFamily="34" charset="0"/>
                        </a:rPr>
                      </a:br>
                      <a:r>
                        <a:rPr lang="it-IT" sz="900" b="0" i="0" u="none" strike="noStrike">
                          <a:solidFill>
                            <a:srgbClr val="000000"/>
                          </a:solidFill>
                          <a:effectLst/>
                          <a:latin typeface="Calibri" panose="020F0502020204030204" pitchFamily="34" charset="0"/>
                        </a:rPr>
                        <a:t>- sospensione o revoca delle autorizzazioni, licenze o concessioni funzionali alla commissione dell’illecito; </a:t>
                      </a:r>
                      <a:br>
                        <a:rPr lang="it-IT" sz="900" b="0" i="0" u="none" strike="noStrike">
                          <a:solidFill>
                            <a:srgbClr val="000000"/>
                          </a:solidFill>
                          <a:effectLst/>
                          <a:latin typeface="Calibri" panose="020F0502020204030204" pitchFamily="34" charset="0"/>
                        </a:rPr>
                      </a:br>
                      <a:r>
                        <a:rPr lang="it-IT" sz="900" b="0" i="0" u="none" strike="noStrike">
                          <a:solidFill>
                            <a:srgbClr val="000000"/>
                          </a:solidFill>
                          <a:effectLst/>
                          <a:latin typeface="Calibri" panose="020F0502020204030204" pitchFamily="34" charset="0"/>
                        </a:rPr>
                        <a:t>- divieto di contrarre con la PA, salvo che per ottenere le prestazioni di un pubblico servizio;</a:t>
                      </a:r>
                      <a:br>
                        <a:rPr lang="it-IT" sz="900" b="0" i="0" u="none" strike="noStrike">
                          <a:solidFill>
                            <a:srgbClr val="000000"/>
                          </a:solidFill>
                          <a:effectLst/>
                          <a:latin typeface="Calibri" panose="020F0502020204030204" pitchFamily="34" charset="0"/>
                        </a:rPr>
                      </a:br>
                      <a:r>
                        <a:rPr lang="it-IT" sz="900" b="0" i="0" u="none" strike="noStrike">
                          <a:solidFill>
                            <a:srgbClr val="000000"/>
                          </a:solidFill>
                          <a:effectLst/>
                          <a:latin typeface="Calibri" panose="020F0502020204030204" pitchFamily="34" charset="0"/>
                        </a:rPr>
                        <a:t>- esclusione da agevolazioni, finanziamento, contributi o sussidi ed eventuale revoca di quelli già concessi;</a:t>
                      </a:r>
                      <a:br>
                        <a:rPr lang="it-IT" sz="900" b="0" i="0" u="none" strike="noStrike">
                          <a:solidFill>
                            <a:srgbClr val="000000"/>
                          </a:solidFill>
                          <a:effectLst/>
                          <a:latin typeface="Calibri" panose="020F0502020204030204" pitchFamily="34" charset="0"/>
                        </a:rPr>
                      </a:br>
                      <a:r>
                        <a:rPr lang="it-IT" sz="900" b="0" i="0" u="none" strike="noStrike">
                          <a:solidFill>
                            <a:srgbClr val="000000"/>
                          </a:solidFill>
                          <a:effectLst/>
                          <a:latin typeface="Calibri" panose="020F0502020204030204" pitchFamily="34" charset="0"/>
                        </a:rPr>
                        <a:t>- divieto di pubblicizzare beni o servizi.</a:t>
                      </a:r>
                      <a:br>
                        <a:rPr lang="it-IT" sz="900" b="0" i="0" u="none" strike="noStrike">
                          <a:solidFill>
                            <a:srgbClr val="000000"/>
                          </a:solidFill>
                          <a:effectLst/>
                          <a:latin typeface="Calibri" panose="020F0502020204030204" pitchFamily="34" charset="0"/>
                        </a:rPr>
                      </a:br>
                      <a:r>
                        <a:rPr lang="it-IT" sz="900" b="0" i="0" u="none" strike="noStrike">
                          <a:solidFill>
                            <a:srgbClr val="000000"/>
                          </a:solidFill>
                          <a:effectLst/>
                          <a:latin typeface="Calibri" panose="020F0502020204030204" pitchFamily="34" charset="0"/>
                        </a:rPr>
                        <a:t>Interdizione definitiva</a:t>
                      </a:r>
                      <a:br>
                        <a:rPr lang="it-IT" sz="900" b="0" i="0" u="none" strike="noStrike">
                          <a:solidFill>
                            <a:srgbClr val="000000"/>
                          </a:solidFill>
                          <a:effectLst/>
                          <a:latin typeface="Calibri" panose="020F0502020204030204" pitchFamily="34" charset="0"/>
                        </a:rPr>
                      </a:br>
                      <a:r>
                        <a:rPr lang="it-IT" sz="900" b="0" i="0" u="none" strike="noStrike">
                          <a:solidFill>
                            <a:srgbClr val="000000"/>
                          </a:solidFill>
                          <a:effectLst/>
                          <a:latin typeface="Calibri" panose="020F0502020204030204" pitchFamily="34" charset="0"/>
                        </a:rPr>
                        <a:t>Nel caso in cui l’ente o una sua unità organizzativa vengano stabilmente utilizzati allo scopo unico o prevalente di consentire o agevolare la commissione dei reati di cui all’art. 260, si applica la sanzione dell’interdizione definitiva dall’esercizio dell’attività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500312"/>
                  </a:ext>
                </a:extLst>
              </a:tr>
              <a:tr h="1184699">
                <a:tc>
                  <a:txBody>
                    <a:bodyPr/>
                    <a:lstStyle/>
                    <a:p>
                      <a:pPr algn="l" fontAlgn="ctr"/>
                      <a:r>
                        <a:rPr lang="it-IT" sz="900" b="1" i="0" u="none" strike="noStrike" dirty="0">
                          <a:solidFill>
                            <a:srgbClr val="000000"/>
                          </a:solidFill>
                          <a:effectLst/>
                          <a:latin typeface="Calibri" panose="020F0502020204030204" pitchFamily="34" charset="0"/>
                        </a:rPr>
                        <a:t>Art. 279 </a:t>
                      </a:r>
                      <a:r>
                        <a:rPr lang="it-IT" sz="900" b="1" i="0" u="none" strike="noStrike" dirty="0" err="1">
                          <a:solidFill>
                            <a:srgbClr val="000000"/>
                          </a:solidFill>
                          <a:effectLst/>
                          <a:latin typeface="Calibri" panose="020F0502020204030204" pitchFamily="34" charset="0"/>
                        </a:rPr>
                        <a:t>d.lgs</a:t>
                      </a:r>
                      <a:r>
                        <a:rPr lang="it-IT" sz="900" b="1" i="0" u="none" strike="noStrike" dirty="0">
                          <a:solidFill>
                            <a:srgbClr val="000000"/>
                          </a:solidFill>
                          <a:effectLst/>
                          <a:latin typeface="Calibri" panose="020F0502020204030204" pitchFamily="34" charset="0"/>
                        </a:rPr>
                        <a:t> 152/2006 -</a:t>
                      </a:r>
                      <a:br>
                        <a:rPr lang="it-IT" sz="900" b="1" i="0" u="none" strike="noStrike" dirty="0">
                          <a:solidFill>
                            <a:srgbClr val="000000"/>
                          </a:solidFill>
                          <a:effectLst/>
                          <a:latin typeface="Calibri" panose="020F0502020204030204" pitchFamily="34" charset="0"/>
                        </a:rPr>
                      </a:br>
                      <a:r>
                        <a:rPr lang="it-IT" sz="900" b="1" i="0" u="none" strike="noStrike" dirty="0">
                          <a:solidFill>
                            <a:srgbClr val="000000"/>
                          </a:solidFill>
                          <a:effectLst/>
                          <a:latin typeface="Calibri" panose="020F0502020204030204" pitchFamily="34" charset="0"/>
                        </a:rPr>
                        <a:t>Emissioni in atmosfera derivanti dall'esercizio di uno stabilimento con violazione dei limiti di legge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Chiunque - Reato comune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La norma punisce le emissioni in atmosfera derivanti dall’esercizio di uno stabilimento che comportino violazione dei limiti imposti dalla legge, dall’autorizzazione ottenuta o da altre prescrizioni dell’autorità competente, qualora ciò comporti anche una violazione dei valori limite di qualità dell’aria.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1" i="0" u="none" strike="noStrike" dirty="0">
                          <a:solidFill>
                            <a:srgbClr val="000000"/>
                          </a:solidFill>
                          <a:effectLst/>
                          <a:latin typeface="Calibri" panose="020F0502020204030204" pitchFamily="34" charset="0"/>
                        </a:rPr>
                        <a:t>La gestione di uno stabilimento che comporti la violazione dei limiti di legge per le emissioni in atmosfera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Calibri" panose="020F0502020204030204" pitchFamily="34" charset="0"/>
                        </a:rPr>
                        <a:t>Trattandosi di una contravvezione, sarà punta indifferentemente per dolo o per colpa.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900" b="0" i="0" u="none" strike="noStrike">
                          <a:solidFill>
                            <a:srgbClr val="000000"/>
                          </a:solidFill>
                          <a:effectLst/>
                          <a:latin typeface="Calibri" panose="020F0502020204030204" pitchFamily="34" charset="0"/>
                        </a:rPr>
                        <a:t>Max: da € 64.500 a € 387.250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1" i="0" u="none" strike="noStrike" dirty="0">
                          <a:solidFill>
                            <a:srgbClr val="000000"/>
                          </a:solidFill>
                          <a:effectLst/>
                          <a:latin typeface="Calibri" panose="020F0502020204030204" pitchFamily="34" charset="0"/>
                        </a:rPr>
                        <a:t>Altre sanzioni</a:t>
                      </a:r>
                      <a:r>
                        <a:rPr lang="it-IT" sz="900" b="0" i="0" u="none" strike="noStrike" dirty="0">
                          <a:solidFill>
                            <a:srgbClr val="000000"/>
                          </a:solidFill>
                          <a:effectLst/>
                          <a:latin typeface="Calibri" panose="020F0502020204030204" pitchFamily="34" charset="0"/>
                        </a:rPr>
                        <a:t>: la confisca è obbligatoria in caso di condanna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743896"/>
                  </a:ext>
                </a:extLst>
              </a:tr>
            </a:tbl>
          </a:graphicData>
        </a:graphic>
      </p:graphicFrame>
    </p:spTree>
    <p:extLst>
      <p:ext uri="{BB962C8B-B14F-4D97-AF65-F5344CB8AC3E}">
        <p14:creationId xmlns:p14="http://schemas.microsoft.com/office/powerpoint/2010/main" val="272094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AD606-DB35-4D1A-B42E-ED379813B63C}"/>
              </a:ext>
            </a:extLst>
          </p:cNvPr>
          <p:cNvSpPr>
            <a:spLocks noGrp="1"/>
          </p:cNvSpPr>
          <p:nvPr>
            <p:ph type="title"/>
          </p:nvPr>
        </p:nvSpPr>
        <p:spPr>
          <a:xfrm>
            <a:off x="860373" y="125941"/>
            <a:ext cx="8464549" cy="240066"/>
          </a:xfrm>
        </p:spPr>
        <p:txBody>
          <a:bodyPr>
            <a:noAutofit/>
          </a:bodyPr>
          <a:lstStyle/>
          <a:p>
            <a:r>
              <a:rPr lang="it-IT" dirty="0"/>
              <a:t>I reati ambientali presupposto della resp. 231.</a:t>
            </a:r>
          </a:p>
        </p:txBody>
      </p:sp>
      <p:graphicFrame>
        <p:nvGraphicFramePr>
          <p:cNvPr id="4" name="Tabella 3">
            <a:extLst>
              <a:ext uri="{FF2B5EF4-FFF2-40B4-BE49-F238E27FC236}">
                <a16:creationId xmlns:a16="http://schemas.microsoft.com/office/drawing/2014/main" id="{9F8DA618-ECAE-4139-8EE3-A4A428CF6595}"/>
              </a:ext>
            </a:extLst>
          </p:cNvPr>
          <p:cNvGraphicFramePr>
            <a:graphicFrameLocks noGrp="1"/>
          </p:cNvGraphicFramePr>
          <p:nvPr>
            <p:extLst>
              <p:ext uri="{D42A27DB-BD31-4B8C-83A1-F6EECF244321}">
                <p14:modId xmlns:p14="http://schemas.microsoft.com/office/powerpoint/2010/main" val="3533302039"/>
              </p:ext>
            </p:extLst>
          </p:nvPr>
        </p:nvGraphicFramePr>
        <p:xfrm>
          <a:off x="364067" y="712269"/>
          <a:ext cx="8366046" cy="4259521"/>
        </p:xfrm>
        <a:graphic>
          <a:graphicData uri="http://schemas.openxmlformats.org/drawingml/2006/table">
            <a:tbl>
              <a:tblPr/>
              <a:tblGrid>
                <a:gridCol w="1254288">
                  <a:extLst>
                    <a:ext uri="{9D8B030D-6E8A-4147-A177-3AD203B41FA5}">
                      <a16:colId xmlns:a16="http://schemas.microsoft.com/office/drawing/2014/main" val="935285498"/>
                    </a:ext>
                  </a:extLst>
                </a:gridCol>
                <a:gridCol w="470327">
                  <a:extLst>
                    <a:ext uri="{9D8B030D-6E8A-4147-A177-3AD203B41FA5}">
                      <a16:colId xmlns:a16="http://schemas.microsoft.com/office/drawing/2014/main" val="2322235326"/>
                    </a:ext>
                  </a:extLst>
                </a:gridCol>
                <a:gridCol w="2686515">
                  <a:extLst>
                    <a:ext uri="{9D8B030D-6E8A-4147-A177-3AD203B41FA5}">
                      <a16:colId xmlns:a16="http://schemas.microsoft.com/office/drawing/2014/main" val="4293129844"/>
                    </a:ext>
                  </a:extLst>
                </a:gridCol>
                <a:gridCol w="1197116">
                  <a:extLst>
                    <a:ext uri="{9D8B030D-6E8A-4147-A177-3AD203B41FA5}">
                      <a16:colId xmlns:a16="http://schemas.microsoft.com/office/drawing/2014/main" val="4104352169"/>
                    </a:ext>
                  </a:extLst>
                </a:gridCol>
                <a:gridCol w="700534">
                  <a:extLst>
                    <a:ext uri="{9D8B030D-6E8A-4147-A177-3AD203B41FA5}">
                      <a16:colId xmlns:a16="http://schemas.microsoft.com/office/drawing/2014/main" val="3656042560"/>
                    </a:ext>
                  </a:extLst>
                </a:gridCol>
                <a:gridCol w="665064">
                  <a:extLst>
                    <a:ext uri="{9D8B030D-6E8A-4147-A177-3AD203B41FA5}">
                      <a16:colId xmlns:a16="http://schemas.microsoft.com/office/drawing/2014/main" val="1704064236"/>
                    </a:ext>
                  </a:extLst>
                </a:gridCol>
                <a:gridCol w="1392202">
                  <a:extLst>
                    <a:ext uri="{9D8B030D-6E8A-4147-A177-3AD203B41FA5}">
                      <a16:colId xmlns:a16="http://schemas.microsoft.com/office/drawing/2014/main" val="2548543717"/>
                    </a:ext>
                  </a:extLst>
                </a:gridCol>
              </a:tblGrid>
              <a:tr h="591079">
                <a:tc>
                  <a:txBody>
                    <a:bodyPr/>
                    <a:lstStyle/>
                    <a:p>
                      <a:pPr algn="l" fontAlgn="ctr"/>
                      <a:r>
                        <a:rPr lang="it-IT" sz="900" b="1" i="0" u="none" strike="noStrike" dirty="0">
                          <a:solidFill>
                            <a:srgbClr val="FFFFFF"/>
                          </a:solidFill>
                          <a:effectLst/>
                          <a:latin typeface="Calibri" panose="020F0502020204030204" pitchFamily="34" charset="0"/>
                        </a:rPr>
                        <a:t>Reato presupposto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Soggetto attivo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Fattispecie oggettiva del reato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Presupposti per la configurabilità</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a:solidFill>
                            <a:srgbClr val="FFFFFF"/>
                          </a:solidFill>
                          <a:effectLst/>
                          <a:latin typeface="Calibri" panose="020F0502020204030204" pitchFamily="34" charset="0"/>
                        </a:rPr>
                        <a:t>Elemento soggettivo</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Sanzione ex d.lgs. 231 - pecuniaria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ctr"/>
                      <a:r>
                        <a:rPr lang="it-IT" sz="900" b="1" i="0" u="none" strike="noStrike" dirty="0">
                          <a:solidFill>
                            <a:srgbClr val="FFFFFF"/>
                          </a:solidFill>
                          <a:effectLst/>
                          <a:latin typeface="Calibri" panose="020F0502020204030204" pitchFamily="34" charset="0"/>
                        </a:rPr>
                        <a:t>Sanzione ex d.lgs. 231 - Interdittiva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704160409"/>
                  </a:ext>
                </a:extLst>
              </a:tr>
              <a:tr h="1576211">
                <a:tc>
                  <a:txBody>
                    <a:bodyPr/>
                    <a:lstStyle/>
                    <a:p>
                      <a:pPr algn="l" fontAlgn="ctr"/>
                      <a:r>
                        <a:rPr lang="it-IT" sz="900" b="1" i="0" u="none" strike="noStrike" dirty="0">
                          <a:solidFill>
                            <a:srgbClr val="000000"/>
                          </a:solidFill>
                          <a:effectLst/>
                          <a:latin typeface="Calibri" panose="020F0502020204030204" pitchFamily="34" charset="0"/>
                        </a:rPr>
                        <a:t>Art. 3 L. 549/1993</a:t>
                      </a:r>
                      <a:br>
                        <a:rPr lang="it-IT" sz="900" b="1" i="0" u="none" strike="noStrike" dirty="0">
                          <a:solidFill>
                            <a:srgbClr val="000000"/>
                          </a:solidFill>
                          <a:effectLst/>
                          <a:latin typeface="Calibri" panose="020F0502020204030204" pitchFamily="34" charset="0"/>
                        </a:rPr>
                      </a:br>
                      <a:r>
                        <a:rPr lang="it-IT" sz="900" b="1" i="0" u="none" strike="noStrike" dirty="0">
                          <a:solidFill>
                            <a:srgbClr val="000000"/>
                          </a:solidFill>
                          <a:effectLst/>
                          <a:latin typeface="Calibri" panose="020F0502020204030204" pitchFamily="34" charset="0"/>
                        </a:rPr>
                        <a:t>Tutela dell'ozono stratosferico e dell'ambiente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Chiunque - Reato comune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La condotta criminosa riguarda la violazione delle regole imposte a tutela dell’ozono stratosferico e dell’ambiente dalle sostanze lesive espressamente elencate negli allegati alla legge. Il reato punisce chi viola le regole per la produzione, il consumo, l’esportazione, la detenzione e la commercializzazione delle elencate sostanze lesive dell’ozono stratosferico.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pt-BR" sz="900" b="0" i="0" u="none" strike="noStrike" dirty="0">
                          <a:solidFill>
                            <a:srgbClr val="000000"/>
                          </a:solidFill>
                          <a:effectLst/>
                          <a:latin typeface="Calibri" panose="020F0502020204030204" pitchFamily="34" charset="0"/>
                        </a:rPr>
                      </a:br>
                      <a:r>
                        <a:rPr lang="pt-BR" sz="900" b="0" i="0" u="none" strike="noStrike" dirty="0">
                          <a:solidFill>
                            <a:srgbClr val="000000"/>
                          </a:solidFill>
                          <a:effectLst/>
                          <a:latin typeface="Calibri" panose="020F0502020204030204" pitchFamily="34" charset="0"/>
                        </a:rPr>
                        <a:t>Min: da € 38.700 a € 232.350  </a:t>
                      </a:r>
                      <a:br>
                        <a:rPr lang="pt-BR" sz="900" b="0" i="0" u="none" strike="noStrike" dirty="0">
                          <a:solidFill>
                            <a:srgbClr val="000000"/>
                          </a:solidFill>
                          <a:effectLst/>
                          <a:latin typeface="Calibri" panose="020F0502020204030204" pitchFamily="34" charset="0"/>
                        </a:rPr>
                      </a:br>
                      <a:r>
                        <a:rPr lang="pt-BR" sz="900" b="0" i="0" u="none" strike="noStrike" dirty="0">
                          <a:solidFill>
                            <a:srgbClr val="000000"/>
                          </a:solidFill>
                          <a:effectLst/>
                          <a:latin typeface="Calibri" panose="020F0502020204030204" pitchFamily="34" charset="0"/>
                        </a:rPr>
                        <a:t>Max:  da € 64.500 a € 387.250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828649"/>
                  </a:ext>
                </a:extLst>
              </a:tr>
              <a:tr h="2092231">
                <a:tc>
                  <a:txBody>
                    <a:bodyPr/>
                    <a:lstStyle/>
                    <a:p>
                      <a:pPr algn="l" fontAlgn="ctr"/>
                      <a:r>
                        <a:rPr lang="it-IT" sz="900" b="1" i="0" u="none" strike="noStrike" dirty="0">
                          <a:solidFill>
                            <a:srgbClr val="0C0C0F"/>
                          </a:solidFill>
                          <a:effectLst/>
                          <a:latin typeface="Calibri" panose="020F0502020204030204" pitchFamily="34" charset="0"/>
                        </a:rPr>
                        <a:t>Art. 727-bis CP  </a:t>
                      </a:r>
                      <a:br>
                        <a:rPr lang="it-IT" sz="900" b="1" i="0" u="none" strike="noStrike" dirty="0">
                          <a:solidFill>
                            <a:srgbClr val="0C0C0F"/>
                          </a:solidFill>
                          <a:effectLst/>
                          <a:latin typeface="Calibri" panose="020F0502020204030204" pitchFamily="34" charset="0"/>
                        </a:rPr>
                      </a:br>
                      <a:r>
                        <a:rPr lang="it-IT" sz="900" b="1" i="0" u="none" strike="noStrike" dirty="0">
                          <a:solidFill>
                            <a:srgbClr val="0C0C0F"/>
                          </a:solidFill>
                          <a:effectLst/>
                          <a:latin typeface="Calibri" panose="020F0502020204030204" pitchFamily="34" charset="0"/>
                        </a:rPr>
                        <a:t>Uccisione, distruzione, cattura, prelievo, detenzione di esemplari di specie animali o vegetali selvatiche protette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Calibri" panose="020F0502020204030204" pitchFamily="34" charset="0"/>
                        </a:rPr>
                        <a:t>Chiunque - Reato comune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La condotta criminosa ha ad oggetto le specie animali (primo comma) e le specie vegetali (secondo comma) elencate nella IV direttiva 21/5/1992 n. 92/43/CE. </a:t>
                      </a:r>
                    </a:p>
                    <a:p>
                      <a:pPr algn="l" fontAlgn="ctr"/>
                      <a:endParaRPr lang="it-IT" sz="900" b="0" i="0" u="none" strike="noStrike" dirty="0">
                        <a:solidFill>
                          <a:srgbClr val="000000"/>
                        </a:solidFill>
                        <a:effectLst/>
                        <a:latin typeface="Calibri" panose="020F0502020204030204" pitchFamily="34" charset="0"/>
                      </a:endParaRPr>
                    </a:p>
                    <a:p>
                      <a:pPr algn="l" fontAlgn="ctr"/>
                      <a:r>
                        <a:rPr lang="it-IT" sz="900" b="0" i="0" u="none" strike="noStrike" dirty="0">
                          <a:solidFill>
                            <a:srgbClr val="000000"/>
                          </a:solidFill>
                          <a:effectLst/>
                          <a:latin typeface="Calibri" panose="020F0502020204030204" pitchFamily="34" charset="0"/>
                        </a:rPr>
                        <a:t>La condotta può consistere in entrambi i casi in: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uccisione o distruzione, poste in essere sia con condotte attive, sia omissive, sempre che sussista, in capo al soggetto attivo, un obbligo di impedire l'evento;</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cattura o prelievo: la condotta consiste nell'impossessamento delle specie protette, sottraendole all'ambiente naturale </a:t>
                      </a:r>
                      <a:br>
                        <a:rPr lang="it-IT" sz="900" b="0" i="0" u="none" strike="noStrike" dirty="0">
                          <a:solidFill>
                            <a:srgbClr val="000000"/>
                          </a:solidFill>
                          <a:effectLst/>
                          <a:latin typeface="Calibri" panose="020F0502020204030204" pitchFamily="34" charset="0"/>
                        </a:rPr>
                      </a:br>
                      <a:r>
                        <a:rPr lang="it-IT" sz="900" b="0" i="0" u="none" strike="noStrike" dirty="0">
                          <a:solidFill>
                            <a:srgbClr val="000000"/>
                          </a:solidFill>
                          <a:effectLst/>
                          <a:latin typeface="Calibri" panose="020F0502020204030204" pitchFamily="34" charset="0"/>
                        </a:rPr>
                        <a:t>- la semplice detenzione</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Il reato sussiste se, posta in essere la condotta, questa non rientri in ipotesi più gravi di reato (si pensi, ad esempio, al reato di uccisione di animali con crudeltà o senza necessità previsto dall'art. 544-bis c.p.) e qualora il fatto non sia "trascurabile", requisito questo lasciato alla libera interpretazione del giudice.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Trattandosi di una contravvezione, sarà punta indifferentemente per dolo o per colpa. </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r>
                        <a:rPr lang="pt-BR" sz="900" b="1" i="0" u="none" strike="noStrike" dirty="0">
                          <a:solidFill>
                            <a:srgbClr val="000000"/>
                          </a:solidFill>
                          <a:effectLst/>
                          <a:latin typeface="Calibri" panose="020F0502020204030204" pitchFamily="34" charset="0"/>
                        </a:rPr>
                      </a:br>
                      <a:r>
                        <a:rPr lang="pt-BR" sz="900" b="0" i="0" u="none" strike="noStrike" dirty="0">
                          <a:solidFill>
                            <a:srgbClr val="000000"/>
                          </a:solidFill>
                          <a:effectLst/>
                          <a:latin typeface="Calibri" panose="020F0502020204030204" pitchFamily="34" charset="0"/>
                        </a:rPr>
                        <a:t>Max: da € 64.500 a € 387.250</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dirty="0">
                          <a:solidFill>
                            <a:srgbClr val="000000"/>
                          </a:solidFill>
                          <a:effectLst/>
                          <a:latin typeface="Calibri" panose="020F0502020204030204" pitchFamily="34" charset="0"/>
                        </a:rPr>
                        <a:t>N/A</a:t>
                      </a:r>
                    </a:p>
                  </a:txBody>
                  <a:tcPr marL="4195" marR="4195" marT="4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946897"/>
                  </a:ext>
                </a:extLst>
              </a:tr>
            </a:tbl>
          </a:graphicData>
        </a:graphic>
      </p:graphicFrame>
    </p:spTree>
    <p:extLst>
      <p:ext uri="{BB962C8B-B14F-4D97-AF65-F5344CB8AC3E}">
        <p14:creationId xmlns:p14="http://schemas.microsoft.com/office/powerpoint/2010/main" val="174477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D1714E8E-83CB-4D1E-9871-592D11502BC5}"/>
              </a:ext>
            </a:extLst>
          </p:cNvPr>
          <p:cNvSpPr>
            <a:spLocks noGrp="1"/>
          </p:cNvSpPr>
          <p:nvPr>
            <p:ph type="subTitle" idx="1"/>
          </p:nvPr>
        </p:nvSpPr>
        <p:spPr>
          <a:xfrm>
            <a:off x="323852" y="2565657"/>
            <a:ext cx="8460149" cy="207877"/>
          </a:xfrm>
        </p:spPr>
        <p:txBody>
          <a:bodyPr/>
          <a:lstStyle/>
          <a:p>
            <a:r>
              <a:rPr lang="it-IT" dirty="0"/>
              <a:t>Cosa sono e a cosa servono</a:t>
            </a:r>
          </a:p>
        </p:txBody>
      </p:sp>
      <p:sp>
        <p:nvSpPr>
          <p:cNvPr id="3" name="Titolo 2">
            <a:extLst>
              <a:ext uri="{FF2B5EF4-FFF2-40B4-BE49-F238E27FC236}">
                <a16:creationId xmlns:a16="http://schemas.microsoft.com/office/drawing/2014/main" id="{9C5D2C55-671D-493D-90C9-E7066C04D585}"/>
              </a:ext>
            </a:extLst>
          </p:cNvPr>
          <p:cNvSpPr>
            <a:spLocks noGrp="1"/>
          </p:cNvSpPr>
          <p:nvPr>
            <p:ph type="ctrTitle"/>
          </p:nvPr>
        </p:nvSpPr>
        <p:spPr>
          <a:xfrm>
            <a:off x="323853" y="1663200"/>
            <a:ext cx="8460149" cy="1746184"/>
          </a:xfrm>
        </p:spPr>
        <p:txBody>
          <a:bodyPr/>
          <a:lstStyle/>
          <a:p>
            <a:pPr>
              <a:lnSpc>
                <a:spcPct val="150000"/>
              </a:lnSpc>
              <a:spcBef>
                <a:spcPts val="600"/>
              </a:spcBef>
            </a:pPr>
            <a:r>
              <a:rPr lang="it-IT" dirty="0"/>
              <a:t>Il Modello di Organizzazione, Gestione e Controllo</a:t>
            </a:r>
            <a:br>
              <a:rPr lang="it-IT" dirty="0"/>
            </a:br>
            <a:r>
              <a:rPr lang="it-IT" dirty="0"/>
              <a:t>e l’Organismo di Vigilanza ai sensi del D. Lgs. 231/01</a:t>
            </a:r>
            <a:br>
              <a:rPr lang="it-IT" dirty="0"/>
            </a:br>
            <a:br>
              <a:rPr lang="it-IT" dirty="0"/>
            </a:br>
            <a:r>
              <a:rPr lang="it-IT" dirty="0"/>
              <a:t>- L’ESIMENTE DELLA </a:t>
            </a:r>
            <a:r>
              <a:rPr lang="it-IT" dirty="0" err="1"/>
              <a:t>RESPONSABILITà</a:t>
            </a:r>
            <a:endParaRPr lang="it-IT" dirty="0"/>
          </a:p>
        </p:txBody>
      </p:sp>
      <p:sp>
        <p:nvSpPr>
          <p:cNvPr id="4" name="Google Shape;132;p23">
            <a:extLst>
              <a:ext uri="{FF2B5EF4-FFF2-40B4-BE49-F238E27FC236}">
                <a16:creationId xmlns:a16="http://schemas.microsoft.com/office/drawing/2014/main" id="{D7FEFC7C-8C4D-42CF-8767-F1FEFB986058}"/>
              </a:ext>
            </a:extLst>
          </p:cNvPr>
          <p:cNvSpPr/>
          <p:nvPr/>
        </p:nvSpPr>
        <p:spPr>
          <a:xfrm rot="5400000">
            <a:off x="38954" y="-38955"/>
            <a:ext cx="719920" cy="797829"/>
          </a:xfrm>
          <a:prstGeom prst="rtTriangle">
            <a:avLst/>
          </a:prstGeom>
          <a:solidFill>
            <a:schemeClr val="bg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5" name="Google Shape;142;p23">
            <a:extLst>
              <a:ext uri="{FF2B5EF4-FFF2-40B4-BE49-F238E27FC236}">
                <a16:creationId xmlns:a16="http://schemas.microsoft.com/office/drawing/2014/main" id="{58BC8705-042D-45A1-9DBB-8C79F34FF05D}"/>
              </a:ext>
            </a:extLst>
          </p:cNvPr>
          <p:cNvSpPr txBox="1"/>
          <p:nvPr/>
        </p:nvSpPr>
        <p:spPr>
          <a:xfrm>
            <a:off x="1" y="0"/>
            <a:ext cx="533164" cy="400110"/>
          </a:xfrm>
          <a:prstGeom prst="rect">
            <a:avLst/>
          </a:prstGeom>
          <a:noFill/>
          <a:ln>
            <a:noFill/>
          </a:ln>
        </p:spPr>
        <p:txBody>
          <a:bodyPr spcFirstLastPara="1" wrap="square" lIns="91425" tIns="45700" rIns="91425" bIns="45700" anchor="t" anchorCtr="0">
            <a:noAutofit/>
          </a:bodyPr>
          <a:lstStyle/>
          <a:p>
            <a:r>
              <a:rPr lang="en" sz="2000" b="1" dirty="0">
                <a:solidFill>
                  <a:schemeClr val="bg2"/>
                </a:solidFill>
                <a:latin typeface="Arial"/>
                <a:ea typeface="Arial"/>
                <a:cs typeface="Arial"/>
                <a:sym typeface="Arial"/>
              </a:rPr>
              <a:t>02</a:t>
            </a:r>
            <a:endParaRPr sz="2000" b="1" dirty="0">
              <a:solidFill>
                <a:schemeClr val="bg2"/>
              </a:solidFill>
              <a:latin typeface="Arial"/>
              <a:ea typeface="Arial"/>
              <a:cs typeface="Arial"/>
              <a:sym typeface="Arial"/>
            </a:endParaRPr>
          </a:p>
        </p:txBody>
      </p:sp>
    </p:spTree>
    <p:extLst>
      <p:ext uri="{BB962C8B-B14F-4D97-AF65-F5344CB8AC3E}">
        <p14:creationId xmlns:p14="http://schemas.microsoft.com/office/powerpoint/2010/main" val="3921177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L’esimente di responsabilità ex D. Lgs.231/2001 – Il </a:t>
            </a:r>
            <a:r>
              <a:rPr lang="it-IT" dirty="0" err="1"/>
              <a:t>mog</a:t>
            </a:r>
            <a:r>
              <a:rPr lang="it-IT" dirty="0"/>
              <a:t> 231</a:t>
            </a:r>
            <a:br>
              <a:rPr lang="it-IT" dirty="0"/>
            </a:br>
            <a:br>
              <a:rPr lang="it-IT" dirty="0"/>
            </a:br>
            <a:endParaRPr lang="it-IT" dirty="0"/>
          </a:p>
        </p:txBody>
      </p:sp>
      <p:sp>
        <p:nvSpPr>
          <p:cNvPr id="5" name="CasellaDiTesto 4">
            <a:extLst>
              <a:ext uri="{FF2B5EF4-FFF2-40B4-BE49-F238E27FC236}">
                <a16:creationId xmlns:a16="http://schemas.microsoft.com/office/drawing/2014/main" id="{D57B8AC6-0379-4E4B-A934-1E79B5CB536A}"/>
              </a:ext>
            </a:extLst>
          </p:cNvPr>
          <p:cNvSpPr txBox="1"/>
          <p:nvPr/>
        </p:nvSpPr>
        <p:spPr>
          <a:xfrm>
            <a:off x="426720" y="1046480"/>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Il concetto di esimente</a:t>
            </a:r>
          </a:p>
        </p:txBody>
      </p:sp>
      <p:cxnSp>
        <p:nvCxnSpPr>
          <p:cNvPr id="70" name="Straight Connector 39">
            <a:extLst>
              <a:ext uri="{FF2B5EF4-FFF2-40B4-BE49-F238E27FC236}">
                <a16:creationId xmlns:a16="http://schemas.microsoft.com/office/drawing/2014/main" id="{480E8E37-EC4A-491B-B2E0-0ABBD84C44EC}"/>
              </a:ext>
            </a:extLst>
          </p:cNvPr>
          <p:cNvCxnSpPr/>
          <p:nvPr/>
        </p:nvCxnSpPr>
        <p:spPr>
          <a:xfrm>
            <a:off x="3681408" y="2818484"/>
            <a:ext cx="533400" cy="0"/>
          </a:xfrm>
          <a:prstGeom prst="line">
            <a:avLst/>
          </a:prstGeom>
          <a:ln>
            <a:solidFill>
              <a:srgbClr val="008785"/>
            </a:solidFill>
            <a:tailEnd type="diamond"/>
          </a:ln>
        </p:spPr>
        <p:style>
          <a:lnRef idx="1">
            <a:schemeClr val="accent1"/>
          </a:lnRef>
          <a:fillRef idx="0">
            <a:schemeClr val="accent1"/>
          </a:fillRef>
          <a:effectRef idx="0">
            <a:schemeClr val="accent1"/>
          </a:effectRef>
          <a:fontRef idx="minor">
            <a:schemeClr val="tx1"/>
          </a:fontRef>
        </p:style>
      </p:cxnSp>
      <p:cxnSp>
        <p:nvCxnSpPr>
          <p:cNvPr id="71" name="Straight Connector 41">
            <a:extLst>
              <a:ext uri="{FF2B5EF4-FFF2-40B4-BE49-F238E27FC236}">
                <a16:creationId xmlns:a16="http://schemas.microsoft.com/office/drawing/2014/main" id="{AA7D564F-910E-4C19-9263-65D6BA85C872}"/>
              </a:ext>
            </a:extLst>
          </p:cNvPr>
          <p:cNvCxnSpPr/>
          <p:nvPr/>
        </p:nvCxnSpPr>
        <p:spPr>
          <a:xfrm>
            <a:off x="3681408" y="3818821"/>
            <a:ext cx="533400" cy="0"/>
          </a:xfrm>
          <a:prstGeom prst="line">
            <a:avLst/>
          </a:prstGeom>
          <a:ln>
            <a:solidFill>
              <a:srgbClr val="F6443B"/>
            </a:solidFill>
            <a:tailEnd type="diamond"/>
          </a:ln>
        </p:spPr>
        <p:style>
          <a:lnRef idx="1">
            <a:schemeClr val="accent1"/>
          </a:lnRef>
          <a:fillRef idx="0">
            <a:schemeClr val="accent1"/>
          </a:fillRef>
          <a:effectRef idx="0">
            <a:schemeClr val="accent1"/>
          </a:effectRef>
          <a:fontRef idx="minor">
            <a:schemeClr val="tx1"/>
          </a:fontRef>
        </p:style>
      </p:cxnSp>
      <p:cxnSp>
        <p:nvCxnSpPr>
          <p:cNvPr id="73" name="Straight Connector 43">
            <a:extLst>
              <a:ext uri="{FF2B5EF4-FFF2-40B4-BE49-F238E27FC236}">
                <a16:creationId xmlns:a16="http://schemas.microsoft.com/office/drawing/2014/main" id="{74F1BF79-1902-4E74-B568-113BBCC5FA71}"/>
              </a:ext>
            </a:extLst>
          </p:cNvPr>
          <p:cNvCxnSpPr/>
          <p:nvPr/>
        </p:nvCxnSpPr>
        <p:spPr>
          <a:xfrm>
            <a:off x="3681408" y="4819158"/>
            <a:ext cx="533400" cy="0"/>
          </a:xfrm>
          <a:prstGeom prst="line">
            <a:avLst/>
          </a:prstGeom>
          <a:ln>
            <a:solidFill>
              <a:srgbClr val="008785"/>
            </a:solidFill>
            <a:tailEnd type="diamond"/>
          </a:ln>
        </p:spPr>
        <p:style>
          <a:lnRef idx="1">
            <a:schemeClr val="accent1"/>
          </a:lnRef>
          <a:fillRef idx="0">
            <a:schemeClr val="accent1"/>
          </a:fillRef>
          <a:effectRef idx="0">
            <a:schemeClr val="accent1"/>
          </a:effectRef>
          <a:fontRef idx="minor">
            <a:schemeClr val="tx1"/>
          </a:fontRef>
        </p:style>
      </p:cxnSp>
      <p:grpSp>
        <p:nvGrpSpPr>
          <p:cNvPr id="90" name="Group 4">
            <a:extLst>
              <a:ext uri="{FF2B5EF4-FFF2-40B4-BE49-F238E27FC236}">
                <a16:creationId xmlns:a16="http://schemas.microsoft.com/office/drawing/2014/main" id="{ECFEA1E7-4D9A-4662-A3E3-3B65C393A249}"/>
              </a:ext>
            </a:extLst>
          </p:cNvPr>
          <p:cNvGrpSpPr>
            <a:grpSpLocks noChangeAspect="1"/>
          </p:cNvGrpSpPr>
          <p:nvPr/>
        </p:nvGrpSpPr>
        <p:grpSpPr bwMode="auto">
          <a:xfrm>
            <a:off x="1139820" y="4298566"/>
            <a:ext cx="2593975" cy="1003300"/>
            <a:chOff x="3023" y="1845"/>
            <a:chExt cx="1634" cy="632"/>
          </a:xfr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path path="circle">
              <a:fillToRect l="50000" t="50000" r="50000" b="50000"/>
            </a:path>
            <a:tileRect/>
          </a:gradFill>
        </p:grpSpPr>
        <p:sp>
          <p:nvSpPr>
            <p:cNvPr id="91" name="Freeform 5">
              <a:extLst>
                <a:ext uri="{FF2B5EF4-FFF2-40B4-BE49-F238E27FC236}">
                  <a16:creationId xmlns:a16="http://schemas.microsoft.com/office/drawing/2014/main" id="{D8B99AF7-2C32-4096-A357-0F4C91901DBC}"/>
                </a:ext>
              </a:extLst>
            </p:cNvPr>
            <p:cNvSpPr>
              <a:spLocks/>
            </p:cNvSpPr>
            <p:nvPr/>
          </p:nvSpPr>
          <p:spPr bwMode="auto">
            <a:xfrm>
              <a:off x="3023" y="1845"/>
              <a:ext cx="1634" cy="208"/>
            </a:xfrm>
            <a:custGeom>
              <a:avLst/>
              <a:gdLst>
                <a:gd name="T0" fmla="*/ 817 w 1634"/>
                <a:gd name="T1" fmla="*/ 0 h 208"/>
                <a:gd name="T2" fmla="*/ 0 w 1634"/>
                <a:gd name="T3" fmla="*/ 105 h 208"/>
                <a:gd name="T4" fmla="*/ 817 w 1634"/>
                <a:gd name="T5" fmla="*/ 208 h 208"/>
                <a:gd name="T6" fmla="*/ 1634 w 1634"/>
                <a:gd name="T7" fmla="*/ 105 h 208"/>
                <a:gd name="T8" fmla="*/ 817 w 1634"/>
                <a:gd name="T9" fmla="*/ 0 h 208"/>
              </a:gdLst>
              <a:ahLst/>
              <a:cxnLst>
                <a:cxn ang="0">
                  <a:pos x="T0" y="T1"/>
                </a:cxn>
                <a:cxn ang="0">
                  <a:pos x="T2" y="T3"/>
                </a:cxn>
                <a:cxn ang="0">
                  <a:pos x="T4" y="T5"/>
                </a:cxn>
                <a:cxn ang="0">
                  <a:pos x="T6" y="T7"/>
                </a:cxn>
                <a:cxn ang="0">
                  <a:pos x="T8" y="T9"/>
                </a:cxn>
              </a:cxnLst>
              <a:rect l="0" t="0" r="r" b="b"/>
              <a:pathLst>
                <a:path w="1634" h="208">
                  <a:moveTo>
                    <a:pt x="817" y="0"/>
                  </a:moveTo>
                  <a:lnTo>
                    <a:pt x="0" y="105"/>
                  </a:lnTo>
                  <a:lnTo>
                    <a:pt x="817" y="208"/>
                  </a:lnTo>
                  <a:lnTo>
                    <a:pt x="1634" y="105"/>
                  </a:lnTo>
                  <a:lnTo>
                    <a:pt x="817"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6">
              <a:extLst>
                <a:ext uri="{FF2B5EF4-FFF2-40B4-BE49-F238E27FC236}">
                  <a16:creationId xmlns:a16="http://schemas.microsoft.com/office/drawing/2014/main" id="{CB93D7CD-19CD-4325-BA79-29434714229F}"/>
                </a:ext>
              </a:extLst>
            </p:cNvPr>
            <p:cNvSpPr>
              <a:spLocks/>
            </p:cNvSpPr>
            <p:nvPr/>
          </p:nvSpPr>
          <p:spPr bwMode="auto">
            <a:xfrm>
              <a:off x="3023" y="1950"/>
              <a:ext cx="817" cy="527"/>
            </a:xfrm>
            <a:custGeom>
              <a:avLst/>
              <a:gdLst>
                <a:gd name="T0" fmla="*/ 817 w 817"/>
                <a:gd name="T1" fmla="*/ 527 h 527"/>
                <a:gd name="T2" fmla="*/ 0 w 817"/>
                <a:gd name="T3" fmla="*/ 422 h 527"/>
                <a:gd name="T4" fmla="*/ 0 w 817"/>
                <a:gd name="T5" fmla="*/ 0 h 527"/>
                <a:gd name="T6" fmla="*/ 817 w 817"/>
                <a:gd name="T7" fmla="*/ 103 h 527"/>
                <a:gd name="T8" fmla="*/ 817 w 817"/>
                <a:gd name="T9" fmla="*/ 527 h 527"/>
              </a:gdLst>
              <a:ahLst/>
              <a:cxnLst>
                <a:cxn ang="0">
                  <a:pos x="T0" y="T1"/>
                </a:cxn>
                <a:cxn ang="0">
                  <a:pos x="T2" y="T3"/>
                </a:cxn>
                <a:cxn ang="0">
                  <a:pos x="T4" y="T5"/>
                </a:cxn>
                <a:cxn ang="0">
                  <a:pos x="T6" y="T7"/>
                </a:cxn>
                <a:cxn ang="0">
                  <a:pos x="T8" y="T9"/>
                </a:cxn>
              </a:cxnLst>
              <a:rect l="0" t="0" r="r" b="b"/>
              <a:pathLst>
                <a:path w="817" h="527">
                  <a:moveTo>
                    <a:pt x="817" y="527"/>
                  </a:moveTo>
                  <a:lnTo>
                    <a:pt x="0" y="422"/>
                  </a:lnTo>
                  <a:lnTo>
                    <a:pt x="0" y="0"/>
                  </a:lnTo>
                  <a:lnTo>
                    <a:pt x="817" y="103"/>
                  </a:lnTo>
                  <a:lnTo>
                    <a:pt x="817" y="527"/>
                  </a:lnTo>
                  <a:close/>
                </a:path>
              </a:pathLst>
            </a:cu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7">
              <a:extLst>
                <a:ext uri="{FF2B5EF4-FFF2-40B4-BE49-F238E27FC236}">
                  <a16:creationId xmlns:a16="http://schemas.microsoft.com/office/drawing/2014/main" id="{E9614042-FC0C-45CF-AD4D-70ABC9381C36}"/>
                </a:ext>
              </a:extLst>
            </p:cNvPr>
            <p:cNvSpPr>
              <a:spLocks/>
            </p:cNvSpPr>
            <p:nvPr/>
          </p:nvSpPr>
          <p:spPr bwMode="auto">
            <a:xfrm>
              <a:off x="3840" y="1950"/>
              <a:ext cx="817" cy="527"/>
            </a:xfrm>
            <a:custGeom>
              <a:avLst/>
              <a:gdLst>
                <a:gd name="T0" fmla="*/ 0 w 817"/>
                <a:gd name="T1" fmla="*/ 527 h 527"/>
                <a:gd name="T2" fmla="*/ 817 w 817"/>
                <a:gd name="T3" fmla="*/ 422 h 527"/>
                <a:gd name="T4" fmla="*/ 817 w 817"/>
                <a:gd name="T5" fmla="*/ 0 h 527"/>
                <a:gd name="T6" fmla="*/ 0 w 817"/>
                <a:gd name="T7" fmla="*/ 103 h 527"/>
                <a:gd name="T8" fmla="*/ 0 w 817"/>
                <a:gd name="T9" fmla="*/ 527 h 527"/>
              </a:gdLst>
              <a:ahLst/>
              <a:cxnLst>
                <a:cxn ang="0">
                  <a:pos x="T0" y="T1"/>
                </a:cxn>
                <a:cxn ang="0">
                  <a:pos x="T2" y="T3"/>
                </a:cxn>
                <a:cxn ang="0">
                  <a:pos x="T4" y="T5"/>
                </a:cxn>
                <a:cxn ang="0">
                  <a:pos x="T6" y="T7"/>
                </a:cxn>
                <a:cxn ang="0">
                  <a:pos x="T8" y="T9"/>
                </a:cxn>
              </a:cxnLst>
              <a:rect l="0" t="0" r="r" b="b"/>
              <a:pathLst>
                <a:path w="817" h="527">
                  <a:moveTo>
                    <a:pt x="0" y="527"/>
                  </a:moveTo>
                  <a:lnTo>
                    <a:pt x="817" y="422"/>
                  </a:lnTo>
                  <a:lnTo>
                    <a:pt x="817" y="0"/>
                  </a:lnTo>
                  <a:lnTo>
                    <a:pt x="0" y="103"/>
                  </a:lnTo>
                  <a:lnTo>
                    <a:pt x="0" y="527"/>
                  </a:lnTo>
                  <a:close/>
                </a:path>
              </a:pathLst>
            </a:cu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4" name="Group 4">
            <a:extLst>
              <a:ext uri="{FF2B5EF4-FFF2-40B4-BE49-F238E27FC236}">
                <a16:creationId xmlns:a16="http://schemas.microsoft.com/office/drawing/2014/main" id="{BDBB497E-FBDA-4162-A6B9-D8F24ACFA5E1}"/>
              </a:ext>
            </a:extLst>
          </p:cNvPr>
          <p:cNvGrpSpPr>
            <a:grpSpLocks noChangeAspect="1"/>
          </p:cNvGrpSpPr>
          <p:nvPr/>
        </p:nvGrpSpPr>
        <p:grpSpPr bwMode="auto">
          <a:xfrm>
            <a:off x="1139820" y="3295794"/>
            <a:ext cx="2593975" cy="1003300"/>
            <a:chOff x="3023" y="1845"/>
            <a:chExt cx="1634" cy="632"/>
          </a:xfrm>
          <a:gradFill flip="none" rotWithShape="1">
            <a:gsLst>
              <a:gs pos="0">
                <a:srgbClr val="ED1A3B">
                  <a:shade val="30000"/>
                  <a:satMod val="115000"/>
                </a:srgbClr>
              </a:gs>
              <a:gs pos="50000">
                <a:srgbClr val="ED1A3B">
                  <a:shade val="67500"/>
                  <a:satMod val="115000"/>
                </a:srgbClr>
              </a:gs>
              <a:gs pos="100000">
                <a:srgbClr val="ED1A3B">
                  <a:shade val="100000"/>
                  <a:satMod val="115000"/>
                </a:srgbClr>
              </a:gs>
            </a:gsLst>
            <a:path path="circle">
              <a:fillToRect l="50000" t="50000" r="50000" b="50000"/>
            </a:path>
            <a:tileRect/>
          </a:gradFill>
        </p:grpSpPr>
        <p:sp>
          <p:nvSpPr>
            <p:cNvPr id="95" name="Freeform 5">
              <a:extLst>
                <a:ext uri="{FF2B5EF4-FFF2-40B4-BE49-F238E27FC236}">
                  <a16:creationId xmlns:a16="http://schemas.microsoft.com/office/drawing/2014/main" id="{F6A243AD-04E7-4DAF-A0B2-7BA1EB578BCC}"/>
                </a:ext>
              </a:extLst>
            </p:cNvPr>
            <p:cNvSpPr>
              <a:spLocks/>
            </p:cNvSpPr>
            <p:nvPr/>
          </p:nvSpPr>
          <p:spPr bwMode="auto">
            <a:xfrm>
              <a:off x="3023" y="1845"/>
              <a:ext cx="1634" cy="208"/>
            </a:xfrm>
            <a:custGeom>
              <a:avLst/>
              <a:gdLst>
                <a:gd name="T0" fmla="*/ 817 w 1634"/>
                <a:gd name="T1" fmla="*/ 0 h 208"/>
                <a:gd name="T2" fmla="*/ 0 w 1634"/>
                <a:gd name="T3" fmla="*/ 105 h 208"/>
                <a:gd name="T4" fmla="*/ 817 w 1634"/>
                <a:gd name="T5" fmla="*/ 208 h 208"/>
                <a:gd name="T6" fmla="*/ 1634 w 1634"/>
                <a:gd name="T7" fmla="*/ 105 h 208"/>
                <a:gd name="T8" fmla="*/ 817 w 1634"/>
                <a:gd name="T9" fmla="*/ 0 h 208"/>
              </a:gdLst>
              <a:ahLst/>
              <a:cxnLst>
                <a:cxn ang="0">
                  <a:pos x="T0" y="T1"/>
                </a:cxn>
                <a:cxn ang="0">
                  <a:pos x="T2" y="T3"/>
                </a:cxn>
                <a:cxn ang="0">
                  <a:pos x="T4" y="T5"/>
                </a:cxn>
                <a:cxn ang="0">
                  <a:pos x="T6" y="T7"/>
                </a:cxn>
                <a:cxn ang="0">
                  <a:pos x="T8" y="T9"/>
                </a:cxn>
              </a:cxnLst>
              <a:rect l="0" t="0" r="r" b="b"/>
              <a:pathLst>
                <a:path w="1634" h="208">
                  <a:moveTo>
                    <a:pt x="817" y="0"/>
                  </a:moveTo>
                  <a:lnTo>
                    <a:pt x="0" y="105"/>
                  </a:lnTo>
                  <a:lnTo>
                    <a:pt x="817" y="208"/>
                  </a:lnTo>
                  <a:lnTo>
                    <a:pt x="1634" y="105"/>
                  </a:lnTo>
                  <a:lnTo>
                    <a:pt x="817"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6">
              <a:extLst>
                <a:ext uri="{FF2B5EF4-FFF2-40B4-BE49-F238E27FC236}">
                  <a16:creationId xmlns:a16="http://schemas.microsoft.com/office/drawing/2014/main" id="{02680870-92AC-465A-96E2-61BA653CB5B3}"/>
                </a:ext>
              </a:extLst>
            </p:cNvPr>
            <p:cNvSpPr>
              <a:spLocks/>
            </p:cNvSpPr>
            <p:nvPr/>
          </p:nvSpPr>
          <p:spPr bwMode="auto">
            <a:xfrm>
              <a:off x="3023" y="1950"/>
              <a:ext cx="817" cy="527"/>
            </a:xfrm>
            <a:custGeom>
              <a:avLst/>
              <a:gdLst>
                <a:gd name="T0" fmla="*/ 817 w 817"/>
                <a:gd name="T1" fmla="*/ 527 h 527"/>
                <a:gd name="T2" fmla="*/ 0 w 817"/>
                <a:gd name="T3" fmla="*/ 422 h 527"/>
                <a:gd name="T4" fmla="*/ 0 w 817"/>
                <a:gd name="T5" fmla="*/ 0 h 527"/>
                <a:gd name="T6" fmla="*/ 817 w 817"/>
                <a:gd name="T7" fmla="*/ 103 h 527"/>
                <a:gd name="T8" fmla="*/ 817 w 817"/>
                <a:gd name="T9" fmla="*/ 527 h 527"/>
              </a:gdLst>
              <a:ahLst/>
              <a:cxnLst>
                <a:cxn ang="0">
                  <a:pos x="T0" y="T1"/>
                </a:cxn>
                <a:cxn ang="0">
                  <a:pos x="T2" y="T3"/>
                </a:cxn>
                <a:cxn ang="0">
                  <a:pos x="T4" y="T5"/>
                </a:cxn>
                <a:cxn ang="0">
                  <a:pos x="T6" y="T7"/>
                </a:cxn>
                <a:cxn ang="0">
                  <a:pos x="T8" y="T9"/>
                </a:cxn>
              </a:cxnLst>
              <a:rect l="0" t="0" r="r" b="b"/>
              <a:pathLst>
                <a:path w="817" h="527">
                  <a:moveTo>
                    <a:pt x="817" y="527"/>
                  </a:moveTo>
                  <a:lnTo>
                    <a:pt x="0" y="422"/>
                  </a:lnTo>
                  <a:lnTo>
                    <a:pt x="0" y="0"/>
                  </a:lnTo>
                  <a:lnTo>
                    <a:pt x="817" y="103"/>
                  </a:lnTo>
                  <a:lnTo>
                    <a:pt x="817" y="527"/>
                  </a:lnTo>
                  <a:close/>
                </a:path>
              </a:pathLst>
            </a:custGeom>
            <a:gradFill flip="none" rotWithShape="1">
              <a:gsLst>
                <a:gs pos="0">
                  <a:srgbClr val="ED1A3B">
                    <a:shade val="30000"/>
                    <a:satMod val="115000"/>
                  </a:srgbClr>
                </a:gs>
                <a:gs pos="50000">
                  <a:srgbClr val="ED1A3B">
                    <a:shade val="67500"/>
                    <a:satMod val="115000"/>
                  </a:srgbClr>
                </a:gs>
                <a:gs pos="100000">
                  <a:srgbClr val="ED1A3B">
                    <a:shade val="100000"/>
                    <a:satMod val="115000"/>
                  </a:srgb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7">
              <a:extLst>
                <a:ext uri="{FF2B5EF4-FFF2-40B4-BE49-F238E27FC236}">
                  <a16:creationId xmlns:a16="http://schemas.microsoft.com/office/drawing/2014/main" id="{FB8D3B1F-54BB-4B30-A168-79E6B9934068}"/>
                </a:ext>
              </a:extLst>
            </p:cNvPr>
            <p:cNvSpPr>
              <a:spLocks/>
            </p:cNvSpPr>
            <p:nvPr/>
          </p:nvSpPr>
          <p:spPr bwMode="auto">
            <a:xfrm>
              <a:off x="3840" y="1950"/>
              <a:ext cx="817" cy="527"/>
            </a:xfrm>
            <a:custGeom>
              <a:avLst/>
              <a:gdLst>
                <a:gd name="T0" fmla="*/ 0 w 817"/>
                <a:gd name="T1" fmla="*/ 527 h 527"/>
                <a:gd name="T2" fmla="*/ 817 w 817"/>
                <a:gd name="T3" fmla="*/ 422 h 527"/>
                <a:gd name="T4" fmla="*/ 817 w 817"/>
                <a:gd name="T5" fmla="*/ 0 h 527"/>
                <a:gd name="T6" fmla="*/ 0 w 817"/>
                <a:gd name="T7" fmla="*/ 103 h 527"/>
                <a:gd name="T8" fmla="*/ 0 w 817"/>
                <a:gd name="T9" fmla="*/ 527 h 527"/>
              </a:gdLst>
              <a:ahLst/>
              <a:cxnLst>
                <a:cxn ang="0">
                  <a:pos x="T0" y="T1"/>
                </a:cxn>
                <a:cxn ang="0">
                  <a:pos x="T2" y="T3"/>
                </a:cxn>
                <a:cxn ang="0">
                  <a:pos x="T4" y="T5"/>
                </a:cxn>
                <a:cxn ang="0">
                  <a:pos x="T6" y="T7"/>
                </a:cxn>
                <a:cxn ang="0">
                  <a:pos x="T8" y="T9"/>
                </a:cxn>
              </a:cxnLst>
              <a:rect l="0" t="0" r="r" b="b"/>
              <a:pathLst>
                <a:path w="817" h="527">
                  <a:moveTo>
                    <a:pt x="0" y="527"/>
                  </a:moveTo>
                  <a:lnTo>
                    <a:pt x="817" y="422"/>
                  </a:lnTo>
                  <a:lnTo>
                    <a:pt x="817" y="0"/>
                  </a:lnTo>
                  <a:lnTo>
                    <a:pt x="0" y="103"/>
                  </a:lnTo>
                  <a:lnTo>
                    <a:pt x="0" y="527"/>
                  </a:lnTo>
                  <a:close/>
                </a:path>
              </a:pathLst>
            </a:custGeom>
            <a:gradFill flip="none" rotWithShape="1">
              <a:gsLst>
                <a:gs pos="0">
                  <a:srgbClr val="ED1A3B">
                    <a:shade val="30000"/>
                    <a:satMod val="115000"/>
                  </a:srgbClr>
                </a:gs>
                <a:gs pos="50000">
                  <a:srgbClr val="ED1A3B">
                    <a:shade val="67500"/>
                    <a:satMod val="115000"/>
                  </a:srgbClr>
                </a:gs>
                <a:gs pos="100000">
                  <a:srgbClr val="ED1A3B">
                    <a:shade val="100000"/>
                    <a:satMod val="115000"/>
                  </a:srgb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8" name="Group 4">
            <a:extLst>
              <a:ext uri="{FF2B5EF4-FFF2-40B4-BE49-F238E27FC236}">
                <a16:creationId xmlns:a16="http://schemas.microsoft.com/office/drawing/2014/main" id="{B20BCDFD-981F-413E-889D-1A1F7F346445}"/>
              </a:ext>
            </a:extLst>
          </p:cNvPr>
          <p:cNvGrpSpPr>
            <a:grpSpLocks noChangeAspect="1"/>
          </p:cNvGrpSpPr>
          <p:nvPr/>
        </p:nvGrpSpPr>
        <p:grpSpPr bwMode="auto">
          <a:xfrm>
            <a:off x="1139821" y="2293022"/>
            <a:ext cx="2593975" cy="1003300"/>
            <a:chOff x="3023" y="1845"/>
            <a:chExt cx="1634" cy="632"/>
          </a:xfr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path path="circle">
              <a:fillToRect l="50000" t="50000" r="50000" b="50000"/>
            </a:path>
            <a:tileRect/>
          </a:gradFill>
        </p:grpSpPr>
        <p:sp>
          <p:nvSpPr>
            <p:cNvPr id="99" name="Freeform 5">
              <a:extLst>
                <a:ext uri="{FF2B5EF4-FFF2-40B4-BE49-F238E27FC236}">
                  <a16:creationId xmlns:a16="http://schemas.microsoft.com/office/drawing/2014/main" id="{D2CC12B9-2D1C-4553-A2A9-D39913A6501C}"/>
                </a:ext>
              </a:extLst>
            </p:cNvPr>
            <p:cNvSpPr>
              <a:spLocks/>
            </p:cNvSpPr>
            <p:nvPr/>
          </p:nvSpPr>
          <p:spPr bwMode="auto">
            <a:xfrm>
              <a:off x="3023" y="1845"/>
              <a:ext cx="1634" cy="208"/>
            </a:xfrm>
            <a:custGeom>
              <a:avLst/>
              <a:gdLst>
                <a:gd name="T0" fmla="*/ 817 w 1634"/>
                <a:gd name="T1" fmla="*/ 0 h 208"/>
                <a:gd name="T2" fmla="*/ 0 w 1634"/>
                <a:gd name="T3" fmla="*/ 105 h 208"/>
                <a:gd name="T4" fmla="*/ 817 w 1634"/>
                <a:gd name="T5" fmla="*/ 208 h 208"/>
                <a:gd name="T6" fmla="*/ 1634 w 1634"/>
                <a:gd name="T7" fmla="*/ 105 h 208"/>
                <a:gd name="T8" fmla="*/ 817 w 1634"/>
                <a:gd name="T9" fmla="*/ 0 h 208"/>
              </a:gdLst>
              <a:ahLst/>
              <a:cxnLst>
                <a:cxn ang="0">
                  <a:pos x="T0" y="T1"/>
                </a:cxn>
                <a:cxn ang="0">
                  <a:pos x="T2" y="T3"/>
                </a:cxn>
                <a:cxn ang="0">
                  <a:pos x="T4" y="T5"/>
                </a:cxn>
                <a:cxn ang="0">
                  <a:pos x="T6" y="T7"/>
                </a:cxn>
                <a:cxn ang="0">
                  <a:pos x="T8" y="T9"/>
                </a:cxn>
              </a:cxnLst>
              <a:rect l="0" t="0" r="r" b="b"/>
              <a:pathLst>
                <a:path w="1634" h="208">
                  <a:moveTo>
                    <a:pt x="817" y="0"/>
                  </a:moveTo>
                  <a:lnTo>
                    <a:pt x="0" y="105"/>
                  </a:lnTo>
                  <a:lnTo>
                    <a:pt x="817" y="208"/>
                  </a:lnTo>
                  <a:lnTo>
                    <a:pt x="1634" y="105"/>
                  </a:lnTo>
                  <a:lnTo>
                    <a:pt x="817"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6">
              <a:extLst>
                <a:ext uri="{FF2B5EF4-FFF2-40B4-BE49-F238E27FC236}">
                  <a16:creationId xmlns:a16="http://schemas.microsoft.com/office/drawing/2014/main" id="{226EF288-4DDD-40B6-8319-0B7F30328755}"/>
                </a:ext>
              </a:extLst>
            </p:cNvPr>
            <p:cNvSpPr>
              <a:spLocks/>
            </p:cNvSpPr>
            <p:nvPr/>
          </p:nvSpPr>
          <p:spPr bwMode="auto">
            <a:xfrm>
              <a:off x="3023" y="1950"/>
              <a:ext cx="817" cy="527"/>
            </a:xfrm>
            <a:custGeom>
              <a:avLst/>
              <a:gdLst>
                <a:gd name="T0" fmla="*/ 817 w 817"/>
                <a:gd name="T1" fmla="*/ 527 h 527"/>
                <a:gd name="T2" fmla="*/ 0 w 817"/>
                <a:gd name="T3" fmla="*/ 422 h 527"/>
                <a:gd name="T4" fmla="*/ 0 w 817"/>
                <a:gd name="T5" fmla="*/ 0 h 527"/>
                <a:gd name="T6" fmla="*/ 817 w 817"/>
                <a:gd name="T7" fmla="*/ 103 h 527"/>
                <a:gd name="T8" fmla="*/ 817 w 817"/>
                <a:gd name="T9" fmla="*/ 527 h 527"/>
              </a:gdLst>
              <a:ahLst/>
              <a:cxnLst>
                <a:cxn ang="0">
                  <a:pos x="T0" y="T1"/>
                </a:cxn>
                <a:cxn ang="0">
                  <a:pos x="T2" y="T3"/>
                </a:cxn>
                <a:cxn ang="0">
                  <a:pos x="T4" y="T5"/>
                </a:cxn>
                <a:cxn ang="0">
                  <a:pos x="T6" y="T7"/>
                </a:cxn>
                <a:cxn ang="0">
                  <a:pos x="T8" y="T9"/>
                </a:cxn>
              </a:cxnLst>
              <a:rect l="0" t="0" r="r" b="b"/>
              <a:pathLst>
                <a:path w="817" h="527">
                  <a:moveTo>
                    <a:pt x="817" y="527"/>
                  </a:moveTo>
                  <a:lnTo>
                    <a:pt x="0" y="422"/>
                  </a:lnTo>
                  <a:lnTo>
                    <a:pt x="0" y="0"/>
                  </a:lnTo>
                  <a:lnTo>
                    <a:pt x="817" y="103"/>
                  </a:lnTo>
                  <a:lnTo>
                    <a:pt x="817" y="527"/>
                  </a:lnTo>
                  <a:close/>
                </a:path>
              </a:pathLst>
            </a:cu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7">
              <a:extLst>
                <a:ext uri="{FF2B5EF4-FFF2-40B4-BE49-F238E27FC236}">
                  <a16:creationId xmlns:a16="http://schemas.microsoft.com/office/drawing/2014/main" id="{8F022185-4408-4EFD-8793-32BC254C261E}"/>
                </a:ext>
              </a:extLst>
            </p:cNvPr>
            <p:cNvSpPr>
              <a:spLocks/>
            </p:cNvSpPr>
            <p:nvPr/>
          </p:nvSpPr>
          <p:spPr bwMode="auto">
            <a:xfrm>
              <a:off x="3840" y="1950"/>
              <a:ext cx="817" cy="527"/>
            </a:xfrm>
            <a:custGeom>
              <a:avLst/>
              <a:gdLst>
                <a:gd name="T0" fmla="*/ 0 w 817"/>
                <a:gd name="T1" fmla="*/ 527 h 527"/>
                <a:gd name="T2" fmla="*/ 817 w 817"/>
                <a:gd name="T3" fmla="*/ 422 h 527"/>
                <a:gd name="T4" fmla="*/ 817 w 817"/>
                <a:gd name="T5" fmla="*/ 0 h 527"/>
                <a:gd name="T6" fmla="*/ 0 w 817"/>
                <a:gd name="T7" fmla="*/ 103 h 527"/>
                <a:gd name="T8" fmla="*/ 0 w 817"/>
                <a:gd name="T9" fmla="*/ 527 h 527"/>
              </a:gdLst>
              <a:ahLst/>
              <a:cxnLst>
                <a:cxn ang="0">
                  <a:pos x="T0" y="T1"/>
                </a:cxn>
                <a:cxn ang="0">
                  <a:pos x="T2" y="T3"/>
                </a:cxn>
                <a:cxn ang="0">
                  <a:pos x="T4" y="T5"/>
                </a:cxn>
                <a:cxn ang="0">
                  <a:pos x="T6" y="T7"/>
                </a:cxn>
                <a:cxn ang="0">
                  <a:pos x="T8" y="T9"/>
                </a:cxn>
              </a:cxnLst>
              <a:rect l="0" t="0" r="r" b="b"/>
              <a:pathLst>
                <a:path w="817" h="527">
                  <a:moveTo>
                    <a:pt x="0" y="527"/>
                  </a:moveTo>
                  <a:lnTo>
                    <a:pt x="817" y="422"/>
                  </a:lnTo>
                  <a:lnTo>
                    <a:pt x="817" y="0"/>
                  </a:lnTo>
                  <a:lnTo>
                    <a:pt x="0" y="103"/>
                  </a:lnTo>
                  <a:lnTo>
                    <a:pt x="0" y="527"/>
                  </a:lnTo>
                  <a:close/>
                </a:path>
              </a:pathLst>
            </a:custGeom>
            <a:gradFill flip="none" rotWithShape="1">
              <a:gsLst>
                <a:gs pos="0">
                  <a:srgbClr val="008482">
                    <a:shade val="30000"/>
                    <a:satMod val="115000"/>
                  </a:srgbClr>
                </a:gs>
                <a:gs pos="50000">
                  <a:srgbClr val="008482">
                    <a:shade val="67500"/>
                    <a:satMod val="115000"/>
                  </a:srgbClr>
                </a:gs>
                <a:gs pos="100000">
                  <a:srgbClr val="008482">
                    <a:shade val="100000"/>
                    <a:satMod val="115000"/>
                  </a:srgb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2" name="Text Box 4">
            <a:extLst>
              <a:ext uri="{FF2B5EF4-FFF2-40B4-BE49-F238E27FC236}">
                <a16:creationId xmlns:a16="http://schemas.microsoft.com/office/drawing/2014/main" id="{F1F2E0A1-D268-474D-AB98-670A0E1930BA}"/>
              </a:ext>
            </a:extLst>
          </p:cNvPr>
          <p:cNvSpPr txBox="1">
            <a:spLocks noChangeArrowheads="1"/>
          </p:cNvSpPr>
          <p:nvPr/>
        </p:nvSpPr>
        <p:spPr bwMode="auto">
          <a:xfrm>
            <a:off x="323854" y="1260000"/>
            <a:ext cx="834288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2857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lnSpc>
                <a:spcPct val="90000"/>
              </a:lnSpc>
              <a:spcBef>
                <a:spcPct val="0"/>
              </a:spcBef>
              <a:spcAft>
                <a:spcPct val="40000"/>
              </a:spcAft>
              <a:buNone/>
            </a:pPr>
            <a:r>
              <a:rPr lang="it-IT" altLang="it-IT" sz="1600" dirty="0">
                <a:latin typeface="+mn-lt"/>
              </a:rPr>
              <a:t>Il D.Lgs. 231/01 prevede un’</a:t>
            </a:r>
            <a:r>
              <a:rPr lang="it-IT" altLang="it-IT" sz="1600" b="1" dirty="0">
                <a:latin typeface="+mn-lt"/>
              </a:rPr>
              <a:t>esclusione di responsabilità </a:t>
            </a:r>
            <a:r>
              <a:rPr lang="it-IT" altLang="it-IT" sz="1600" dirty="0">
                <a:latin typeface="+mn-lt"/>
              </a:rPr>
              <a:t>in capo all’Ente se lo stesso è in grado di provare:</a:t>
            </a:r>
          </a:p>
        </p:txBody>
      </p:sp>
      <p:sp>
        <p:nvSpPr>
          <p:cNvPr id="4" name="Rettangolo 3">
            <a:extLst>
              <a:ext uri="{FF2B5EF4-FFF2-40B4-BE49-F238E27FC236}">
                <a16:creationId xmlns:a16="http://schemas.microsoft.com/office/drawing/2014/main" id="{DFA67F3D-C6C4-4D06-8EA8-5AFBDD4FF65E}"/>
              </a:ext>
            </a:extLst>
          </p:cNvPr>
          <p:cNvSpPr/>
          <p:nvPr/>
        </p:nvSpPr>
        <p:spPr>
          <a:xfrm>
            <a:off x="4356100" y="2674900"/>
            <a:ext cx="4050000" cy="523220"/>
          </a:xfrm>
          <a:prstGeom prst="rect">
            <a:avLst/>
          </a:prstGeom>
        </p:spPr>
        <p:txBody>
          <a:bodyPr wrap="square">
            <a:spAutoFit/>
          </a:bodyPr>
          <a:lstStyle/>
          <a:p>
            <a:pPr algn="just"/>
            <a:r>
              <a:rPr lang="it-IT" sz="1400" dirty="0"/>
              <a:t>Implementazione ed effettiva attuazione del  MOG 231</a:t>
            </a:r>
          </a:p>
        </p:txBody>
      </p:sp>
      <p:sp>
        <p:nvSpPr>
          <p:cNvPr id="6" name="Rettangolo 5">
            <a:extLst>
              <a:ext uri="{FF2B5EF4-FFF2-40B4-BE49-F238E27FC236}">
                <a16:creationId xmlns:a16="http://schemas.microsoft.com/office/drawing/2014/main" id="{7F064200-A902-4795-B945-C5248A73740D}"/>
              </a:ext>
            </a:extLst>
          </p:cNvPr>
          <p:cNvSpPr/>
          <p:nvPr/>
        </p:nvSpPr>
        <p:spPr>
          <a:xfrm>
            <a:off x="4356100" y="3650258"/>
            <a:ext cx="4050000" cy="307777"/>
          </a:xfrm>
          <a:prstGeom prst="rect">
            <a:avLst/>
          </a:prstGeom>
        </p:spPr>
        <p:txBody>
          <a:bodyPr wrap="square">
            <a:spAutoFit/>
          </a:bodyPr>
          <a:lstStyle/>
          <a:p>
            <a:pPr algn="just" defTabSz="396875"/>
            <a:r>
              <a:rPr lang="it-IT" sz="1400" dirty="0"/>
              <a:t>Nomina ODV</a:t>
            </a:r>
          </a:p>
        </p:txBody>
      </p:sp>
      <p:sp>
        <p:nvSpPr>
          <p:cNvPr id="7" name="Rettangolo 6">
            <a:extLst>
              <a:ext uri="{FF2B5EF4-FFF2-40B4-BE49-F238E27FC236}">
                <a16:creationId xmlns:a16="http://schemas.microsoft.com/office/drawing/2014/main" id="{C519DBB2-1B90-4C0F-BDBE-F96A9FB6BADA}"/>
              </a:ext>
            </a:extLst>
          </p:cNvPr>
          <p:cNvSpPr/>
          <p:nvPr/>
        </p:nvSpPr>
        <p:spPr>
          <a:xfrm>
            <a:off x="4356100" y="4665269"/>
            <a:ext cx="4050000" cy="307777"/>
          </a:xfrm>
          <a:prstGeom prst="rect">
            <a:avLst/>
          </a:prstGeom>
        </p:spPr>
        <p:txBody>
          <a:bodyPr wrap="square">
            <a:spAutoFit/>
          </a:bodyPr>
          <a:lstStyle/>
          <a:p>
            <a:pPr algn="just"/>
            <a:r>
              <a:rPr lang="it-IT" sz="1400" dirty="0"/>
              <a:t>Il reo abbia agito eludendo il modello </a:t>
            </a:r>
          </a:p>
        </p:txBody>
      </p:sp>
    </p:spTree>
    <p:extLst>
      <p:ext uri="{BB962C8B-B14F-4D97-AF65-F5344CB8AC3E}">
        <p14:creationId xmlns:p14="http://schemas.microsoft.com/office/powerpoint/2010/main" val="196470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29;p23">
            <a:extLst>
              <a:ext uri="{FF2B5EF4-FFF2-40B4-BE49-F238E27FC236}">
                <a16:creationId xmlns:a16="http://schemas.microsoft.com/office/drawing/2014/main" id="{7689937E-695B-4EED-9158-CAE62CBCF77E}"/>
              </a:ext>
            </a:extLst>
          </p:cNvPr>
          <p:cNvSpPr txBox="1"/>
          <p:nvPr/>
        </p:nvSpPr>
        <p:spPr>
          <a:xfrm>
            <a:off x="2367092" y="663352"/>
            <a:ext cx="6588224" cy="576064"/>
          </a:xfrm>
          <a:prstGeom prst="rect">
            <a:avLst/>
          </a:prstGeom>
          <a:noFill/>
          <a:ln>
            <a:noFill/>
          </a:ln>
        </p:spPr>
        <p:txBody>
          <a:bodyPr spcFirstLastPara="1" wrap="square" lIns="91425" tIns="45700" rIns="91425" bIns="45700" anchor="ctr" anchorCtr="0">
            <a:noAutofit/>
          </a:bodyPr>
          <a:lstStyle/>
          <a:p>
            <a:pPr>
              <a:buClr>
                <a:schemeClr val="dk1"/>
              </a:buClr>
            </a:pPr>
            <a:r>
              <a:rPr lang="it-IT" sz="3600" dirty="0">
                <a:solidFill>
                  <a:schemeClr val="dk1"/>
                </a:solidFill>
                <a:latin typeface="Trebuchet MS" panose="020B0603020202020204" pitchFamily="34" charset="0"/>
                <a:ea typeface="Arial"/>
                <a:cs typeface="Arial"/>
                <a:sym typeface="Arial"/>
              </a:rPr>
              <a:t>Indice</a:t>
            </a:r>
            <a:endParaRPr sz="3600" dirty="0">
              <a:solidFill>
                <a:schemeClr val="dk1"/>
              </a:solidFill>
              <a:latin typeface="Trebuchet MS" panose="020B0603020202020204" pitchFamily="34" charset="0"/>
              <a:ea typeface="Arial"/>
              <a:cs typeface="Arial"/>
              <a:sym typeface="Arial"/>
            </a:endParaRPr>
          </a:p>
        </p:txBody>
      </p:sp>
      <p:sp>
        <p:nvSpPr>
          <p:cNvPr id="33" name="Google Shape;131;p23">
            <a:extLst>
              <a:ext uri="{FF2B5EF4-FFF2-40B4-BE49-F238E27FC236}">
                <a16:creationId xmlns:a16="http://schemas.microsoft.com/office/drawing/2014/main" id="{BC4C0E4C-20E2-4FEE-AD84-186B89BF0839}"/>
              </a:ext>
            </a:extLst>
          </p:cNvPr>
          <p:cNvSpPr/>
          <p:nvPr/>
        </p:nvSpPr>
        <p:spPr>
          <a:xfrm>
            <a:off x="2515645" y="1415446"/>
            <a:ext cx="5873612" cy="7200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34" name="Google Shape;132;p23">
            <a:extLst>
              <a:ext uri="{FF2B5EF4-FFF2-40B4-BE49-F238E27FC236}">
                <a16:creationId xmlns:a16="http://schemas.microsoft.com/office/drawing/2014/main" id="{68C68823-9303-4886-B6F1-63A5145B0989}"/>
              </a:ext>
            </a:extLst>
          </p:cNvPr>
          <p:cNvSpPr/>
          <p:nvPr/>
        </p:nvSpPr>
        <p:spPr>
          <a:xfrm rot="5400000">
            <a:off x="2557943" y="1373148"/>
            <a:ext cx="719920" cy="804515"/>
          </a:xfrm>
          <a:prstGeom prst="rtTriangle">
            <a:avLst/>
          </a:prstGeom>
          <a:solidFill>
            <a:srgbClr val="00848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grpSp>
        <p:nvGrpSpPr>
          <p:cNvPr id="35" name="Google Shape;133;p23">
            <a:extLst>
              <a:ext uri="{FF2B5EF4-FFF2-40B4-BE49-F238E27FC236}">
                <a16:creationId xmlns:a16="http://schemas.microsoft.com/office/drawing/2014/main" id="{9172AD21-D129-46C8-9D9F-406EBE0816D3}"/>
              </a:ext>
            </a:extLst>
          </p:cNvPr>
          <p:cNvGrpSpPr/>
          <p:nvPr/>
        </p:nvGrpSpPr>
        <p:grpSpPr>
          <a:xfrm>
            <a:off x="2509892" y="2303545"/>
            <a:ext cx="5873612" cy="720000"/>
            <a:chOff x="3131840" y="1491630"/>
            <a:chExt cx="5256584" cy="576064"/>
          </a:xfrm>
        </p:grpSpPr>
        <p:sp>
          <p:nvSpPr>
            <p:cNvPr id="36" name="Google Shape;134;p23">
              <a:extLst>
                <a:ext uri="{FF2B5EF4-FFF2-40B4-BE49-F238E27FC236}">
                  <a16:creationId xmlns:a16="http://schemas.microsoft.com/office/drawing/2014/main" id="{31EB11D5-D35D-4DE3-9214-B3AADE704EE5}"/>
                </a:ext>
              </a:extLst>
            </p:cNvPr>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37" name="Google Shape;135;p23">
              <a:extLst>
                <a:ext uri="{FF2B5EF4-FFF2-40B4-BE49-F238E27FC236}">
                  <a16:creationId xmlns:a16="http://schemas.microsoft.com/office/drawing/2014/main" id="{39EC394B-257A-4AF8-9381-A145BEEC05DA}"/>
                </a:ext>
              </a:extLst>
            </p:cNvPr>
            <p:cNvSpPr/>
            <p:nvPr/>
          </p:nvSpPr>
          <p:spPr>
            <a:xfrm rot="5400000">
              <a:off x="3203840" y="1419630"/>
              <a:ext cx="576000" cy="720000"/>
            </a:xfrm>
            <a:prstGeom prst="rtTriangle">
              <a:avLst/>
            </a:prstGeom>
            <a:solidFill>
              <a:srgbClr val="00848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grpSp>
      <p:grpSp>
        <p:nvGrpSpPr>
          <p:cNvPr id="38" name="Google Shape;136;p23">
            <a:extLst>
              <a:ext uri="{FF2B5EF4-FFF2-40B4-BE49-F238E27FC236}">
                <a16:creationId xmlns:a16="http://schemas.microsoft.com/office/drawing/2014/main" id="{E4D3CE36-342D-43D0-985C-3ED8ACCA8D9B}"/>
              </a:ext>
            </a:extLst>
          </p:cNvPr>
          <p:cNvGrpSpPr/>
          <p:nvPr/>
        </p:nvGrpSpPr>
        <p:grpSpPr>
          <a:xfrm>
            <a:off x="2504135" y="3191644"/>
            <a:ext cx="5873612" cy="720000"/>
            <a:chOff x="3131840" y="1491630"/>
            <a:chExt cx="5256584" cy="576064"/>
          </a:xfrm>
        </p:grpSpPr>
        <p:sp>
          <p:nvSpPr>
            <p:cNvPr id="39" name="Google Shape;137;p23">
              <a:extLst>
                <a:ext uri="{FF2B5EF4-FFF2-40B4-BE49-F238E27FC236}">
                  <a16:creationId xmlns:a16="http://schemas.microsoft.com/office/drawing/2014/main" id="{16D489EA-9797-4ED3-A6C3-B3A1ABE73EAB}"/>
                </a:ext>
              </a:extLst>
            </p:cNvPr>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40" name="Google Shape;138;p23">
              <a:extLst>
                <a:ext uri="{FF2B5EF4-FFF2-40B4-BE49-F238E27FC236}">
                  <a16:creationId xmlns:a16="http://schemas.microsoft.com/office/drawing/2014/main" id="{5BAD63CC-1AA0-46E2-9E50-C8E818A883CF}"/>
                </a:ext>
              </a:extLst>
            </p:cNvPr>
            <p:cNvSpPr/>
            <p:nvPr/>
          </p:nvSpPr>
          <p:spPr>
            <a:xfrm rot="5400000">
              <a:off x="3203840" y="1419630"/>
              <a:ext cx="576000" cy="720000"/>
            </a:xfrm>
            <a:prstGeom prst="rtTriangle">
              <a:avLst/>
            </a:prstGeom>
            <a:solidFill>
              <a:srgbClr val="00848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grpSp>
      <p:grpSp>
        <p:nvGrpSpPr>
          <p:cNvPr id="41" name="Google Shape;139;p23">
            <a:extLst>
              <a:ext uri="{FF2B5EF4-FFF2-40B4-BE49-F238E27FC236}">
                <a16:creationId xmlns:a16="http://schemas.microsoft.com/office/drawing/2014/main" id="{AB4124B1-E13C-4757-8F84-F0FFA02DDCF4}"/>
              </a:ext>
            </a:extLst>
          </p:cNvPr>
          <p:cNvGrpSpPr/>
          <p:nvPr/>
        </p:nvGrpSpPr>
        <p:grpSpPr>
          <a:xfrm>
            <a:off x="2498381" y="4943342"/>
            <a:ext cx="5874383" cy="720000"/>
            <a:chOff x="3131840" y="1491630"/>
            <a:chExt cx="5256584" cy="576064"/>
          </a:xfrm>
        </p:grpSpPr>
        <p:sp>
          <p:nvSpPr>
            <p:cNvPr id="42" name="Google Shape;140;p23">
              <a:extLst>
                <a:ext uri="{FF2B5EF4-FFF2-40B4-BE49-F238E27FC236}">
                  <a16:creationId xmlns:a16="http://schemas.microsoft.com/office/drawing/2014/main" id="{41751D54-A547-4EFF-99A3-9CD9B789321A}"/>
                </a:ext>
              </a:extLst>
            </p:cNvPr>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43" name="Google Shape;141;p23">
              <a:extLst>
                <a:ext uri="{FF2B5EF4-FFF2-40B4-BE49-F238E27FC236}">
                  <a16:creationId xmlns:a16="http://schemas.microsoft.com/office/drawing/2014/main" id="{B8968F10-237F-4355-8652-67C36C69FFE6}"/>
                </a:ext>
              </a:extLst>
            </p:cNvPr>
            <p:cNvSpPr/>
            <p:nvPr/>
          </p:nvSpPr>
          <p:spPr>
            <a:xfrm rot="5400000">
              <a:off x="3203840" y="1419630"/>
              <a:ext cx="576000" cy="720000"/>
            </a:xfrm>
            <a:prstGeom prst="rtTriangle">
              <a:avLst/>
            </a:prstGeom>
            <a:solidFill>
              <a:srgbClr val="00848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grpSp>
      <p:sp>
        <p:nvSpPr>
          <p:cNvPr id="44" name="Google Shape;142;p23">
            <a:extLst>
              <a:ext uri="{FF2B5EF4-FFF2-40B4-BE49-F238E27FC236}">
                <a16:creationId xmlns:a16="http://schemas.microsoft.com/office/drawing/2014/main" id="{B51979FB-D96C-4C73-AD9C-419C2AB614D9}"/>
              </a:ext>
            </a:extLst>
          </p:cNvPr>
          <p:cNvSpPr txBox="1"/>
          <p:nvPr/>
        </p:nvSpPr>
        <p:spPr>
          <a:xfrm>
            <a:off x="2515647" y="1415446"/>
            <a:ext cx="537632" cy="400110"/>
          </a:xfrm>
          <a:prstGeom prst="rect">
            <a:avLst/>
          </a:prstGeom>
          <a:noFill/>
          <a:ln>
            <a:noFill/>
          </a:ln>
        </p:spPr>
        <p:txBody>
          <a:bodyPr spcFirstLastPara="1" wrap="square" lIns="91425" tIns="45700" rIns="91425" bIns="45700" anchor="t" anchorCtr="0">
            <a:noAutofit/>
          </a:bodyPr>
          <a:lstStyle/>
          <a:p>
            <a:r>
              <a:rPr lang="en" sz="2000" b="1" dirty="0">
                <a:solidFill>
                  <a:schemeClr val="lt1"/>
                </a:solidFill>
                <a:latin typeface="Arial"/>
                <a:ea typeface="Arial"/>
                <a:cs typeface="Arial"/>
                <a:sym typeface="Arial"/>
              </a:rPr>
              <a:t>01</a:t>
            </a:r>
            <a:endParaRPr sz="2000" b="1" dirty="0">
              <a:solidFill>
                <a:schemeClr val="lt1"/>
              </a:solidFill>
              <a:latin typeface="Arial"/>
              <a:ea typeface="Arial"/>
              <a:cs typeface="Arial"/>
              <a:sym typeface="Arial"/>
            </a:endParaRPr>
          </a:p>
        </p:txBody>
      </p:sp>
      <p:sp>
        <p:nvSpPr>
          <p:cNvPr id="45" name="Google Shape;143;p23">
            <a:extLst>
              <a:ext uri="{FF2B5EF4-FFF2-40B4-BE49-F238E27FC236}">
                <a16:creationId xmlns:a16="http://schemas.microsoft.com/office/drawing/2014/main" id="{29264A43-D153-4D0F-B7D4-5C279F9083AA}"/>
              </a:ext>
            </a:extLst>
          </p:cNvPr>
          <p:cNvSpPr txBox="1"/>
          <p:nvPr/>
        </p:nvSpPr>
        <p:spPr>
          <a:xfrm>
            <a:off x="2504137" y="2303545"/>
            <a:ext cx="537632" cy="400110"/>
          </a:xfrm>
          <a:prstGeom prst="rect">
            <a:avLst/>
          </a:prstGeom>
          <a:noFill/>
          <a:ln>
            <a:noFill/>
          </a:ln>
        </p:spPr>
        <p:txBody>
          <a:bodyPr spcFirstLastPara="1" wrap="square" lIns="91425" tIns="45700" rIns="91425" bIns="45700" anchor="t" anchorCtr="0">
            <a:noAutofit/>
          </a:bodyPr>
          <a:lstStyle/>
          <a:p>
            <a:r>
              <a:rPr lang="en" sz="2000" b="1">
                <a:solidFill>
                  <a:schemeClr val="lt1"/>
                </a:solidFill>
                <a:latin typeface="Arial"/>
                <a:ea typeface="Arial"/>
                <a:cs typeface="Arial"/>
                <a:sym typeface="Arial"/>
              </a:rPr>
              <a:t>02</a:t>
            </a:r>
            <a:endParaRPr sz="2000" b="1" dirty="0">
              <a:solidFill>
                <a:schemeClr val="lt1"/>
              </a:solidFill>
              <a:latin typeface="Arial"/>
              <a:ea typeface="Arial"/>
              <a:cs typeface="Arial"/>
              <a:sym typeface="Arial"/>
            </a:endParaRPr>
          </a:p>
        </p:txBody>
      </p:sp>
      <p:sp>
        <p:nvSpPr>
          <p:cNvPr id="46" name="Google Shape;144;p23">
            <a:extLst>
              <a:ext uri="{FF2B5EF4-FFF2-40B4-BE49-F238E27FC236}">
                <a16:creationId xmlns:a16="http://schemas.microsoft.com/office/drawing/2014/main" id="{E455EFB8-B695-40E0-9DB7-CF28E9821D60}"/>
              </a:ext>
            </a:extLst>
          </p:cNvPr>
          <p:cNvSpPr txBox="1"/>
          <p:nvPr/>
        </p:nvSpPr>
        <p:spPr>
          <a:xfrm>
            <a:off x="2492627" y="3191644"/>
            <a:ext cx="537632" cy="400110"/>
          </a:xfrm>
          <a:prstGeom prst="rect">
            <a:avLst/>
          </a:prstGeom>
          <a:noFill/>
          <a:ln>
            <a:noFill/>
          </a:ln>
        </p:spPr>
        <p:txBody>
          <a:bodyPr spcFirstLastPara="1" wrap="square" lIns="91425" tIns="45700" rIns="91425" bIns="45700" anchor="t" anchorCtr="0">
            <a:noAutofit/>
          </a:bodyPr>
          <a:lstStyle/>
          <a:p>
            <a:r>
              <a:rPr lang="en" sz="2000" b="1">
                <a:solidFill>
                  <a:schemeClr val="lt1"/>
                </a:solidFill>
                <a:latin typeface="Arial"/>
                <a:ea typeface="Arial"/>
                <a:cs typeface="Arial"/>
                <a:sym typeface="Arial"/>
              </a:rPr>
              <a:t>03</a:t>
            </a:r>
            <a:endParaRPr sz="2000" b="1" dirty="0">
              <a:solidFill>
                <a:schemeClr val="lt1"/>
              </a:solidFill>
              <a:latin typeface="Arial"/>
              <a:ea typeface="Arial"/>
              <a:cs typeface="Arial"/>
              <a:sym typeface="Arial"/>
            </a:endParaRPr>
          </a:p>
        </p:txBody>
      </p:sp>
      <p:sp>
        <p:nvSpPr>
          <p:cNvPr id="47" name="Google Shape;145;p23">
            <a:extLst>
              <a:ext uri="{FF2B5EF4-FFF2-40B4-BE49-F238E27FC236}">
                <a16:creationId xmlns:a16="http://schemas.microsoft.com/office/drawing/2014/main" id="{7696C5BE-BCA4-4794-A689-13FF6809E17C}"/>
              </a:ext>
            </a:extLst>
          </p:cNvPr>
          <p:cNvSpPr txBox="1"/>
          <p:nvPr/>
        </p:nvSpPr>
        <p:spPr>
          <a:xfrm>
            <a:off x="2481117" y="4943343"/>
            <a:ext cx="537632" cy="400110"/>
          </a:xfrm>
          <a:prstGeom prst="rect">
            <a:avLst/>
          </a:prstGeom>
          <a:noFill/>
          <a:ln>
            <a:noFill/>
          </a:ln>
        </p:spPr>
        <p:txBody>
          <a:bodyPr spcFirstLastPara="1" wrap="square" lIns="91425" tIns="45700" rIns="91425" bIns="45700" anchor="t" anchorCtr="0">
            <a:noAutofit/>
          </a:bodyPr>
          <a:lstStyle/>
          <a:p>
            <a:r>
              <a:rPr lang="en" sz="2000" b="1" dirty="0">
                <a:solidFill>
                  <a:schemeClr val="lt1"/>
                </a:solidFill>
                <a:latin typeface="Arial"/>
                <a:ea typeface="Arial"/>
                <a:cs typeface="Arial"/>
                <a:sym typeface="Arial"/>
              </a:rPr>
              <a:t>05</a:t>
            </a:r>
            <a:endParaRPr sz="2000" b="1" dirty="0">
              <a:solidFill>
                <a:schemeClr val="lt1"/>
              </a:solidFill>
              <a:latin typeface="Arial"/>
              <a:ea typeface="Arial"/>
              <a:cs typeface="Arial"/>
              <a:sym typeface="Arial"/>
            </a:endParaRPr>
          </a:p>
        </p:txBody>
      </p:sp>
      <p:grpSp>
        <p:nvGrpSpPr>
          <p:cNvPr id="48" name="Google Shape;146;p23">
            <a:extLst>
              <a:ext uri="{FF2B5EF4-FFF2-40B4-BE49-F238E27FC236}">
                <a16:creationId xmlns:a16="http://schemas.microsoft.com/office/drawing/2014/main" id="{0B529FFC-9163-45D9-A3C9-0A2803D9139B}"/>
              </a:ext>
            </a:extLst>
          </p:cNvPr>
          <p:cNvGrpSpPr/>
          <p:nvPr/>
        </p:nvGrpSpPr>
        <p:grpSpPr>
          <a:xfrm>
            <a:off x="3235647" y="1496088"/>
            <a:ext cx="4429378" cy="546224"/>
            <a:chOff x="3851840" y="1356248"/>
            <a:chExt cx="4392568" cy="546224"/>
          </a:xfrm>
        </p:grpSpPr>
        <p:sp>
          <p:nvSpPr>
            <p:cNvPr id="49" name="Google Shape;147;p23">
              <a:extLst>
                <a:ext uri="{FF2B5EF4-FFF2-40B4-BE49-F238E27FC236}">
                  <a16:creationId xmlns:a16="http://schemas.microsoft.com/office/drawing/2014/main" id="{6F1300C0-D966-4EE5-929D-51739B90C1ED}"/>
                </a:ext>
              </a:extLst>
            </p:cNvPr>
            <p:cNvSpPr txBox="1"/>
            <p:nvPr/>
          </p:nvSpPr>
          <p:spPr>
            <a:xfrm>
              <a:off x="3851840" y="1356248"/>
              <a:ext cx="4392567" cy="307777"/>
            </a:xfrm>
            <a:prstGeom prst="rect">
              <a:avLst/>
            </a:prstGeom>
            <a:noFill/>
            <a:ln>
              <a:noFill/>
            </a:ln>
          </p:spPr>
          <p:txBody>
            <a:bodyPr spcFirstLastPara="1" wrap="square" lIns="91425" tIns="45700" rIns="91425" bIns="45700" anchor="t" anchorCtr="0">
              <a:noAutofit/>
            </a:bodyPr>
            <a:lstStyle/>
            <a:p>
              <a:r>
                <a:rPr lang="it-IT" sz="1400" b="1" dirty="0">
                  <a:solidFill>
                    <a:srgbClr val="3F3F3F"/>
                  </a:solidFill>
                  <a:latin typeface="Trebuchet MS" panose="020B0603020202020204" pitchFamily="34" charset="0"/>
                  <a:ea typeface="Arial"/>
                  <a:cs typeface="Arial"/>
                  <a:sym typeface="Arial"/>
                </a:rPr>
                <a:t>Il decreto legislativo 231 del 2001</a:t>
              </a:r>
              <a:endParaRPr sz="1400" b="1" dirty="0">
                <a:solidFill>
                  <a:srgbClr val="3F3F3F"/>
                </a:solidFill>
                <a:latin typeface="Trebuchet MS" panose="020B0603020202020204" pitchFamily="34" charset="0"/>
                <a:ea typeface="Arial"/>
                <a:cs typeface="Arial"/>
                <a:sym typeface="Arial"/>
              </a:endParaRPr>
            </a:p>
          </p:txBody>
        </p:sp>
        <p:sp>
          <p:nvSpPr>
            <p:cNvPr id="50" name="Google Shape;148;p23">
              <a:extLst>
                <a:ext uri="{FF2B5EF4-FFF2-40B4-BE49-F238E27FC236}">
                  <a16:creationId xmlns:a16="http://schemas.microsoft.com/office/drawing/2014/main" id="{B86832C3-F675-414F-8E8F-36BCAC880E71}"/>
                </a:ext>
              </a:extLst>
            </p:cNvPr>
            <p:cNvSpPr txBox="1"/>
            <p:nvPr/>
          </p:nvSpPr>
          <p:spPr>
            <a:xfrm>
              <a:off x="3851840" y="1625473"/>
              <a:ext cx="4392568" cy="276999"/>
            </a:xfrm>
            <a:prstGeom prst="rect">
              <a:avLst/>
            </a:prstGeom>
            <a:noFill/>
            <a:ln>
              <a:noFill/>
            </a:ln>
          </p:spPr>
          <p:txBody>
            <a:bodyPr spcFirstLastPara="1" wrap="square" lIns="91425" tIns="45700" rIns="91425" bIns="45700" anchor="t" anchorCtr="0">
              <a:noAutofit/>
            </a:bodyPr>
            <a:lstStyle/>
            <a:p>
              <a:r>
                <a:rPr lang="it-IT" sz="1200" dirty="0">
                  <a:latin typeface="Trebuchet MS" panose="020B0603020202020204" pitchFamily="34" charset="0"/>
                </a:rPr>
                <a:t>Concetti generali e implicazioni</a:t>
              </a:r>
            </a:p>
          </p:txBody>
        </p:sp>
      </p:grpSp>
      <p:sp>
        <p:nvSpPr>
          <p:cNvPr id="52" name="Google Shape;150;p23">
            <a:extLst>
              <a:ext uri="{FF2B5EF4-FFF2-40B4-BE49-F238E27FC236}">
                <a16:creationId xmlns:a16="http://schemas.microsoft.com/office/drawing/2014/main" id="{B04B8E16-3F5E-4259-A199-A3580ADB9558}"/>
              </a:ext>
            </a:extLst>
          </p:cNvPr>
          <p:cNvSpPr txBox="1"/>
          <p:nvPr/>
        </p:nvSpPr>
        <p:spPr>
          <a:xfrm>
            <a:off x="3235647" y="2326893"/>
            <a:ext cx="4964458" cy="307777"/>
          </a:xfrm>
          <a:prstGeom prst="rect">
            <a:avLst/>
          </a:prstGeom>
          <a:noFill/>
          <a:ln>
            <a:noFill/>
          </a:ln>
        </p:spPr>
        <p:txBody>
          <a:bodyPr spcFirstLastPara="1" wrap="square" lIns="91425" tIns="45700" rIns="91425" bIns="45700" anchor="t" anchorCtr="0">
            <a:noAutofit/>
          </a:bodyPr>
          <a:lstStyle>
            <a:defPPr>
              <a:defRPr lang="it-IT"/>
            </a:defPPr>
            <a:lvl1pPr>
              <a:defRPr sz="1400" b="1">
                <a:solidFill>
                  <a:srgbClr val="3F3F3F"/>
                </a:solidFill>
                <a:latin typeface="Trebuchet MS" panose="020B0603020202020204" pitchFamily="34" charset="0"/>
                <a:ea typeface="Arial"/>
                <a:cs typeface="Arial"/>
              </a:defRPr>
            </a:lvl1pPr>
          </a:lstStyle>
          <a:p>
            <a:r>
              <a:rPr lang="it-IT" dirty="0"/>
              <a:t>Il Modello di Organizzazione, Gestione e Controllo</a:t>
            </a:r>
            <a:br>
              <a:rPr lang="it-IT" dirty="0"/>
            </a:br>
            <a:r>
              <a:rPr lang="it-IT" dirty="0"/>
              <a:t>e l’Organismo di Vigilanza ai sensi del D. Lgs. 231/01</a:t>
            </a:r>
            <a:endParaRPr dirty="0">
              <a:sym typeface="Arial"/>
            </a:endParaRPr>
          </a:p>
        </p:txBody>
      </p:sp>
      <p:grpSp>
        <p:nvGrpSpPr>
          <p:cNvPr id="54" name="Google Shape;152;p23">
            <a:extLst>
              <a:ext uri="{FF2B5EF4-FFF2-40B4-BE49-F238E27FC236}">
                <a16:creationId xmlns:a16="http://schemas.microsoft.com/office/drawing/2014/main" id="{DA410C3F-56BD-456D-AF44-258BB4CCC775}"/>
              </a:ext>
            </a:extLst>
          </p:cNvPr>
          <p:cNvGrpSpPr/>
          <p:nvPr/>
        </p:nvGrpSpPr>
        <p:grpSpPr>
          <a:xfrm>
            <a:off x="3235647" y="3284698"/>
            <a:ext cx="4429378" cy="546224"/>
            <a:chOff x="3851840" y="1356248"/>
            <a:chExt cx="4392568" cy="546224"/>
          </a:xfrm>
        </p:grpSpPr>
        <p:sp>
          <p:nvSpPr>
            <p:cNvPr id="55" name="Google Shape;153;p23">
              <a:extLst>
                <a:ext uri="{FF2B5EF4-FFF2-40B4-BE49-F238E27FC236}">
                  <a16:creationId xmlns:a16="http://schemas.microsoft.com/office/drawing/2014/main" id="{FF6E9F2C-56FA-4A78-B544-2F3400161385}"/>
                </a:ext>
              </a:extLst>
            </p:cNvPr>
            <p:cNvSpPr txBox="1"/>
            <p:nvPr/>
          </p:nvSpPr>
          <p:spPr>
            <a:xfrm>
              <a:off x="3851840" y="1356248"/>
              <a:ext cx="4392567" cy="307777"/>
            </a:xfrm>
            <a:prstGeom prst="rect">
              <a:avLst/>
            </a:prstGeom>
            <a:noFill/>
            <a:ln>
              <a:noFill/>
            </a:ln>
          </p:spPr>
          <p:txBody>
            <a:bodyPr spcFirstLastPara="1" wrap="square" lIns="91425" tIns="45700" rIns="91425" bIns="45700" anchor="t" anchorCtr="0">
              <a:noAutofit/>
            </a:bodyPr>
            <a:lstStyle>
              <a:defPPr>
                <a:defRPr lang="it-IT"/>
              </a:defPPr>
              <a:lvl1pPr>
                <a:defRPr sz="1400" b="1">
                  <a:solidFill>
                    <a:srgbClr val="3F3F3F"/>
                  </a:solidFill>
                  <a:latin typeface="Trebuchet MS" panose="020B0603020202020204" pitchFamily="34" charset="0"/>
                  <a:ea typeface="Arial"/>
                  <a:cs typeface="Arial"/>
                </a:defRPr>
              </a:lvl1pPr>
            </a:lstStyle>
            <a:p>
              <a:r>
                <a:rPr lang="it-IT" dirty="0"/>
                <a:t>L’attuazione del Modello e l’operatività dell’OdV</a:t>
              </a:r>
              <a:endParaRPr dirty="0">
                <a:sym typeface="Arial"/>
              </a:endParaRPr>
            </a:p>
          </p:txBody>
        </p:sp>
        <p:sp>
          <p:nvSpPr>
            <p:cNvPr id="56" name="Google Shape;154;p23">
              <a:extLst>
                <a:ext uri="{FF2B5EF4-FFF2-40B4-BE49-F238E27FC236}">
                  <a16:creationId xmlns:a16="http://schemas.microsoft.com/office/drawing/2014/main" id="{635FCB5F-49B8-4201-83EA-10E2685EEE80}"/>
                </a:ext>
              </a:extLst>
            </p:cNvPr>
            <p:cNvSpPr txBox="1"/>
            <p:nvPr/>
          </p:nvSpPr>
          <p:spPr>
            <a:xfrm>
              <a:off x="3851840" y="1625473"/>
              <a:ext cx="4392568" cy="276999"/>
            </a:xfrm>
            <a:prstGeom prst="rect">
              <a:avLst/>
            </a:prstGeom>
            <a:noFill/>
            <a:ln>
              <a:noFill/>
            </a:ln>
          </p:spPr>
          <p:txBody>
            <a:bodyPr spcFirstLastPara="1" wrap="square" lIns="91425" tIns="45700" rIns="91425" bIns="45700" anchor="t" anchorCtr="0">
              <a:noAutofit/>
            </a:bodyPr>
            <a:lstStyle>
              <a:defPPr>
                <a:defRPr lang="it-IT"/>
              </a:defPPr>
              <a:lvl1pPr>
                <a:defRPr sz="1200">
                  <a:latin typeface="Trebuchet MS" panose="020B0603020202020204" pitchFamily="34" charset="0"/>
                </a:defRPr>
              </a:lvl1pPr>
            </a:lstStyle>
            <a:p>
              <a:r>
                <a:rPr lang="it-IT" dirty="0"/>
                <a:t>Sistema disciplinare, formazione e controlli</a:t>
              </a:r>
            </a:p>
          </p:txBody>
        </p:sp>
      </p:grpSp>
      <p:grpSp>
        <p:nvGrpSpPr>
          <p:cNvPr id="57" name="Google Shape;155;p23">
            <a:extLst>
              <a:ext uri="{FF2B5EF4-FFF2-40B4-BE49-F238E27FC236}">
                <a16:creationId xmlns:a16="http://schemas.microsoft.com/office/drawing/2014/main" id="{29F1FDCA-9535-4AD9-AF0A-D24805BA3721}"/>
              </a:ext>
            </a:extLst>
          </p:cNvPr>
          <p:cNvGrpSpPr/>
          <p:nvPr/>
        </p:nvGrpSpPr>
        <p:grpSpPr>
          <a:xfrm>
            <a:off x="3235647" y="5042603"/>
            <a:ext cx="4429378" cy="546224"/>
            <a:chOff x="3851840" y="1356248"/>
            <a:chExt cx="4392568" cy="546224"/>
          </a:xfrm>
        </p:grpSpPr>
        <p:sp>
          <p:nvSpPr>
            <p:cNvPr id="58" name="Google Shape;156;p23">
              <a:extLst>
                <a:ext uri="{FF2B5EF4-FFF2-40B4-BE49-F238E27FC236}">
                  <a16:creationId xmlns:a16="http://schemas.microsoft.com/office/drawing/2014/main" id="{65DF3F17-B454-4110-8859-7FCD4BA24D53}"/>
                </a:ext>
              </a:extLst>
            </p:cNvPr>
            <p:cNvSpPr txBox="1"/>
            <p:nvPr/>
          </p:nvSpPr>
          <p:spPr>
            <a:xfrm>
              <a:off x="3851841" y="1356248"/>
              <a:ext cx="4392567" cy="307777"/>
            </a:xfrm>
            <a:prstGeom prst="rect">
              <a:avLst/>
            </a:prstGeom>
            <a:noFill/>
            <a:ln>
              <a:noFill/>
            </a:ln>
          </p:spPr>
          <p:txBody>
            <a:bodyPr spcFirstLastPara="1" wrap="square" lIns="91425" tIns="45700" rIns="91425" bIns="45700" anchor="t" anchorCtr="0">
              <a:noAutofit/>
            </a:bodyPr>
            <a:lstStyle>
              <a:defPPr>
                <a:defRPr lang="it-IT"/>
              </a:defPPr>
              <a:lvl1pPr>
                <a:defRPr sz="1400" b="1">
                  <a:solidFill>
                    <a:srgbClr val="3F3F3F"/>
                  </a:solidFill>
                  <a:latin typeface="Trebuchet MS" panose="020B0603020202020204" pitchFamily="34" charset="0"/>
                  <a:ea typeface="Arial"/>
                  <a:cs typeface="Arial"/>
                </a:defRPr>
              </a:lvl1pPr>
            </a:lstStyle>
            <a:p>
              <a:r>
                <a:rPr lang="it-IT" dirty="0"/>
                <a:t>Il MOG 231 e la certificazione 14001</a:t>
              </a:r>
              <a:endParaRPr dirty="0">
                <a:sym typeface="Arial"/>
              </a:endParaRPr>
            </a:p>
          </p:txBody>
        </p:sp>
        <p:sp>
          <p:nvSpPr>
            <p:cNvPr id="59" name="Google Shape;157;p23">
              <a:extLst>
                <a:ext uri="{FF2B5EF4-FFF2-40B4-BE49-F238E27FC236}">
                  <a16:creationId xmlns:a16="http://schemas.microsoft.com/office/drawing/2014/main" id="{49DDE9E9-A9E8-484A-A1DF-05117ED9DCC9}"/>
                </a:ext>
              </a:extLst>
            </p:cNvPr>
            <p:cNvSpPr txBox="1"/>
            <p:nvPr/>
          </p:nvSpPr>
          <p:spPr>
            <a:xfrm>
              <a:off x="3851840" y="1625473"/>
              <a:ext cx="4392568" cy="276999"/>
            </a:xfrm>
            <a:prstGeom prst="rect">
              <a:avLst/>
            </a:prstGeom>
            <a:noFill/>
            <a:ln>
              <a:noFill/>
            </a:ln>
          </p:spPr>
          <p:txBody>
            <a:bodyPr spcFirstLastPara="1" wrap="square" lIns="91425" tIns="45700" rIns="91425" bIns="45700" anchor="t" anchorCtr="0">
              <a:noAutofit/>
            </a:bodyPr>
            <a:lstStyle>
              <a:defPPr>
                <a:defRPr lang="it-IT"/>
              </a:defPPr>
              <a:lvl1pPr>
                <a:defRPr sz="1200">
                  <a:latin typeface="Trebuchet MS" panose="020B0603020202020204" pitchFamily="34" charset="0"/>
                </a:defRPr>
              </a:lvl1pPr>
            </a:lstStyle>
            <a:p>
              <a:endParaRPr dirty="0">
                <a:sym typeface="Arial"/>
              </a:endParaRPr>
            </a:p>
          </p:txBody>
        </p:sp>
      </p:grpSp>
      <p:sp>
        <p:nvSpPr>
          <p:cNvPr id="61" name="Freeform 6">
            <a:extLst>
              <a:ext uri="{FF2B5EF4-FFF2-40B4-BE49-F238E27FC236}">
                <a16:creationId xmlns:a16="http://schemas.microsoft.com/office/drawing/2014/main" id="{95C0FB54-EB67-4205-856C-4E5AB9BF79CC}"/>
              </a:ext>
            </a:extLst>
          </p:cNvPr>
          <p:cNvSpPr>
            <a:spLocks noChangeAspect="1"/>
          </p:cNvSpPr>
          <p:nvPr/>
        </p:nvSpPr>
        <p:spPr bwMode="gray">
          <a:xfrm>
            <a:off x="565007" y="0"/>
            <a:ext cx="161925" cy="554038"/>
          </a:xfrm>
          <a:custGeom>
            <a:avLst/>
            <a:gdLst/>
            <a:ahLst/>
            <a:cxnLst>
              <a:cxn ang="0">
                <a:pos x="120" y="328"/>
              </a:cxn>
              <a:cxn ang="0">
                <a:pos x="120" y="0"/>
              </a:cxn>
              <a:cxn ang="0">
                <a:pos x="0" y="0"/>
              </a:cxn>
              <a:cxn ang="0">
                <a:pos x="0" y="411"/>
              </a:cxn>
              <a:cxn ang="0">
                <a:pos x="120" y="328"/>
              </a:cxn>
            </a:cxnLst>
            <a:rect l="0" t="0" r="r" b="b"/>
            <a:pathLst>
              <a:path w="120" h="411">
                <a:moveTo>
                  <a:pt x="120" y="328"/>
                </a:moveTo>
                <a:lnTo>
                  <a:pt x="120" y="0"/>
                </a:lnTo>
                <a:lnTo>
                  <a:pt x="0" y="0"/>
                </a:lnTo>
                <a:lnTo>
                  <a:pt x="0" y="411"/>
                </a:lnTo>
                <a:lnTo>
                  <a:pt x="120" y="328"/>
                </a:lnTo>
                <a:close/>
              </a:path>
            </a:pathLst>
          </a:custGeom>
          <a:solidFill>
            <a:srgbClr val="ED1A3B"/>
          </a:solidFill>
          <a:ln w="9525">
            <a:noFill/>
            <a:round/>
            <a:headEnd/>
            <a:tailEnd/>
          </a:ln>
        </p:spPr>
        <p:txBody>
          <a:bodyPr lIns="68570" tIns="34286" rIns="68570" bIns="34286"/>
          <a:lstStyle/>
          <a:p>
            <a:pPr algn="ctr">
              <a:defRPr/>
            </a:pPr>
            <a:endParaRPr lang="en-GB" sz="1350" dirty="0"/>
          </a:p>
        </p:txBody>
      </p:sp>
      <p:sp>
        <p:nvSpPr>
          <p:cNvPr id="69" name="Google Shape;148;p23">
            <a:extLst>
              <a:ext uri="{FF2B5EF4-FFF2-40B4-BE49-F238E27FC236}">
                <a16:creationId xmlns:a16="http://schemas.microsoft.com/office/drawing/2014/main" id="{AB8AA7AF-EAE1-4F3B-9A8F-907CE3381327}"/>
              </a:ext>
            </a:extLst>
          </p:cNvPr>
          <p:cNvSpPr txBox="1"/>
          <p:nvPr/>
        </p:nvSpPr>
        <p:spPr>
          <a:xfrm>
            <a:off x="3261047" y="2755913"/>
            <a:ext cx="4429378" cy="276999"/>
          </a:xfrm>
          <a:prstGeom prst="rect">
            <a:avLst/>
          </a:prstGeom>
          <a:noFill/>
          <a:ln>
            <a:noFill/>
          </a:ln>
        </p:spPr>
        <p:txBody>
          <a:bodyPr spcFirstLastPara="1" wrap="square" lIns="91425" tIns="45700" rIns="91425" bIns="45700" anchor="t" anchorCtr="0">
            <a:noAutofit/>
          </a:bodyPr>
          <a:lstStyle/>
          <a:p>
            <a:r>
              <a:rPr lang="it-IT" sz="1200" dirty="0">
                <a:latin typeface="Trebuchet MS" panose="020B0603020202020204" pitchFamily="34" charset="0"/>
              </a:rPr>
              <a:t>Cosa sono e a cosa servono</a:t>
            </a:r>
          </a:p>
        </p:txBody>
      </p:sp>
      <p:grpSp>
        <p:nvGrpSpPr>
          <p:cNvPr id="51" name="Google Shape;130;p23">
            <a:extLst>
              <a:ext uri="{FF2B5EF4-FFF2-40B4-BE49-F238E27FC236}">
                <a16:creationId xmlns:a16="http://schemas.microsoft.com/office/drawing/2014/main" id="{4EA70F3F-A62F-4BAD-B593-D9A113C6D375}"/>
              </a:ext>
            </a:extLst>
          </p:cNvPr>
          <p:cNvGrpSpPr/>
          <p:nvPr/>
        </p:nvGrpSpPr>
        <p:grpSpPr>
          <a:xfrm>
            <a:off x="2504135" y="4057748"/>
            <a:ext cx="5873612" cy="720000"/>
            <a:chOff x="3131840" y="1491630"/>
            <a:chExt cx="5256584" cy="576064"/>
          </a:xfrm>
        </p:grpSpPr>
        <p:sp>
          <p:nvSpPr>
            <p:cNvPr id="53" name="Google Shape;131;p23">
              <a:extLst>
                <a:ext uri="{FF2B5EF4-FFF2-40B4-BE49-F238E27FC236}">
                  <a16:creationId xmlns:a16="http://schemas.microsoft.com/office/drawing/2014/main" id="{68A76C8A-CF9D-447D-B6C4-A0D1F824A313}"/>
                </a:ext>
              </a:extLst>
            </p:cNvPr>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66" name="Google Shape;132;p23">
              <a:extLst>
                <a:ext uri="{FF2B5EF4-FFF2-40B4-BE49-F238E27FC236}">
                  <a16:creationId xmlns:a16="http://schemas.microsoft.com/office/drawing/2014/main" id="{763BAADA-0DE2-4A02-8A47-AD1C041517D9}"/>
                </a:ext>
              </a:extLst>
            </p:cNvPr>
            <p:cNvSpPr/>
            <p:nvPr/>
          </p:nvSpPr>
          <p:spPr>
            <a:xfrm rot="5400000">
              <a:off x="3203840" y="1419630"/>
              <a:ext cx="576000" cy="720000"/>
            </a:xfrm>
            <a:prstGeom prst="rtTriangle">
              <a:avLst/>
            </a:prstGeom>
            <a:solidFill>
              <a:srgbClr val="00848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grpSp>
      <p:sp>
        <p:nvSpPr>
          <p:cNvPr id="68" name="Google Shape;142;p23">
            <a:extLst>
              <a:ext uri="{FF2B5EF4-FFF2-40B4-BE49-F238E27FC236}">
                <a16:creationId xmlns:a16="http://schemas.microsoft.com/office/drawing/2014/main" id="{6B0E6BB8-177A-4857-A942-6D57DC1ED8C1}"/>
              </a:ext>
            </a:extLst>
          </p:cNvPr>
          <p:cNvSpPr txBox="1"/>
          <p:nvPr/>
        </p:nvSpPr>
        <p:spPr>
          <a:xfrm>
            <a:off x="2504137" y="4057748"/>
            <a:ext cx="537632" cy="400110"/>
          </a:xfrm>
          <a:prstGeom prst="rect">
            <a:avLst/>
          </a:prstGeom>
          <a:noFill/>
          <a:ln>
            <a:noFill/>
          </a:ln>
        </p:spPr>
        <p:txBody>
          <a:bodyPr spcFirstLastPara="1" wrap="square" lIns="91425" tIns="45700" rIns="91425" bIns="45700" anchor="t" anchorCtr="0">
            <a:noAutofit/>
          </a:bodyPr>
          <a:lstStyle/>
          <a:p>
            <a:r>
              <a:rPr lang="en" sz="2000" b="1" dirty="0">
                <a:solidFill>
                  <a:schemeClr val="lt1"/>
                </a:solidFill>
                <a:latin typeface="Arial"/>
                <a:ea typeface="Arial"/>
                <a:cs typeface="Arial"/>
                <a:sym typeface="Arial"/>
              </a:rPr>
              <a:t>04</a:t>
            </a:r>
            <a:endParaRPr sz="2000" b="1" dirty="0">
              <a:solidFill>
                <a:schemeClr val="lt1"/>
              </a:solidFill>
              <a:latin typeface="Arial"/>
              <a:ea typeface="Arial"/>
              <a:cs typeface="Arial"/>
              <a:sym typeface="Arial"/>
            </a:endParaRPr>
          </a:p>
        </p:txBody>
      </p:sp>
      <p:grpSp>
        <p:nvGrpSpPr>
          <p:cNvPr id="70" name="Google Shape;146;p23">
            <a:extLst>
              <a:ext uri="{FF2B5EF4-FFF2-40B4-BE49-F238E27FC236}">
                <a16:creationId xmlns:a16="http://schemas.microsoft.com/office/drawing/2014/main" id="{5F338187-70B6-4AD4-B3DE-265B62146498}"/>
              </a:ext>
            </a:extLst>
          </p:cNvPr>
          <p:cNvGrpSpPr/>
          <p:nvPr/>
        </p:nvGrpSpPr>
        <p:grpSpPr>
          <a:xfrm>
            <a:off x="3224137" y="4138390"/>
            <a:ext cx="4429378" cy="546224"/>
            <a:chOff x="3851840" y="1356248"/>
            <a:chExt cx="4392568" cy="546224"/>
          </a:xfrm>
        </p:grpSpPr>
        <p:sp>
          <p:nvSpPr>
            <p:cNvPr id="71" name="Google Shape;147;p23">
              <a:extLst>
                <a:ext uri="{FF2B5EF4-FFF2-40B4-BE49-F238E27FC236}">
                  <a16:creationId xmlns:a16="http://schemas.microsoft.com/office/drawing/2014/main" id="{7A5D36ED-7CC0-4C98-86D4-1D5693CF4D3A}"/>
                </a:ext>
              </a:extLst>
            </p:cNvPr>
            <p:cNvSpPr txBox="1"/>
            <p:nvPr/>
          </p:nvSpPr>
          <p:spPr>
            <a:xfrm>
              <a:off x="3851840" y="1356248"/>
              <a:ext cx="4392567" cy="307777"/>
            </a:xfrm>
            <a:prstGeom prst="rect">
              <a:avLst/>
            </a:prstGeom>
            <a:noFill/>
            <a:ln>
              <a:noFill/>
            </a:ln>
          </p:spPr>
          <p:txBody>
            <a:bodyPr spcFirstLastPara="1" wrap="square" lIns="91425" tIns="45700" rIns="91425" bIns="45700" anchor="t" anchorCtr="0">
              <a:noAutofit/>
            </a:bodyPr>
            <a:lstStyle/>
            <a:p>
              <a:r>
                <a:rPr lang="it-IT" sz="1400" b="1" dirty="0">
                  <a:solidFill>
                    <a:srgbClr val="3F3F3F"/>
                  </a:solidFill>
                  <a:latin typeface="Trebuchet MS" panose="020B0603020202020204" pitchFamily="34" charset="0"/>
                  <a:ea typeface="Arial"/>
                  <a:cs typeface="Arial"/>
                  <a:sym typeface="Arial"/>
                </a:rPr>
                <a:t>Il risk </a:t>
              </a:r>
              <a:r>
                <a:rPr lang="it-IT" sz="1400" b="1" dirty="0" err="1">
                  <a:solidFill>
                    <a:srgbClr val="3F3F3F"/>
                  </a:solidFill>
                  <a:latin typeface="Trebuchet MS" panose="020B0603020202020204" pitchFamily="34" charset="0"/>
                  <a:ea typeface="Arial"/>
                  <a:cs typeface="Arial"/>
                  <a:sym typeface="Arial"/>
                </a:rPr>
                <a:t>assessment</a:t>
              </a:r>
              <a:endParaRPr sz="1400" b="1" dirty="0">
                <a:solidFill>
                  <a:srgbClr val="3F3F3F"/>
                </a:solidFill>
                <a:latin typeface="Trebuchet MS" panose="020B0603020202020204" pitchFamily="34" charset="0"/>
                <a:ea typeface="Arial"/>
                <a:cs typeface="Arial"/>
                <a:sym typeface="Arial"/>
              </a:endParaRPr>
            </a:p>
          </p:txBody>
        </p:sp>
        <p:sp>
          <p:nvSpPr>
            <p:cNvPr id="72" name="Google Shape;148;p23">
              <a:extLst>
                <a:ext uri="{FF2B5EF4-FFF2-40B4-BE49-F238E27FC236}">
                  <a16:creationId xmlns:a16="http://schemas.microsoft.com/office/drawing/2014/main" id="{87A30D61-8670-400D-99C4-13DB477A161A}"/>
                </a:ext>
              </a:extLst>
            </p:cNvPr>
            <p:cNvSpPr txBox="1"/>
            <p:nvPr/>
          </p:nvSpPr>
          <p:spPr>
            <a:xfrm>
              <a:off x="3851840" y="1625473"/>
              <a:ext cx="4392568" cy="276999"/>
            </a:xfrm>
            <a:prstGeom prst="rect">
              <a:avLst/>
            </a:prstGeom>
            <a:noFill/>
            <a:ln>
              <a:noFill/>
            </a:ln>
          </p:spPr>
          <p:txBody>
            <a:bodyPr spcFirstLastPara="1" wrap="square" lIns="91425" tIns="45700" rIns="91425" bIns="45700" anchor="t" anchorCtr="0">
              <a:noAutofit/>
            </a:bodyPr>
            <a:lstStyle/>
            <a:p>
              <a:endParaRPr lang="it-IT" sz="1200" dirty="0">
                <a:latin typeface="Trebuchet MS" panose="020B0603020202020204" pitchFamily="34" charset="0"/>
              </a:endParaRPr>
            </a:p>
          </p:txBody>
        </p:sp>
      </p:grpSp>
      <p:sp>
        <p:nvSpPr>
          <p:cNvPr id="73" name="Google Shape;132;p23">
            <a:extLst>
              <a:ext uri="{FF2B5EF4-FFF2-40B4-BE49-F238E27FC236}">
                <a16:creationId xmlns:a16="http://schemas.microsoft.com/office/drawing/2014/main" id="{55488C5B-A8C8-4869-9904-34A0C7E3E5CD}"/>
              </a:ext>
            </a:extLst>
          </p:cNvPr>
          <p:cNvSpPr/>
          <p:nvPr/>
        </p:nvSpPr>
        <p:spPr>
          <a:xfrm rot="5400000">
            <a:off x="2557943" y="1373149"/>
            <a:ext cx="719920" cy="804515"/>
          </a:xfrm>
          <a:prstGeom prst="rtTriangle">
            <a:avLst/>
          </a:prstGeom>
          <a:solidFill>
            <a:srgbClr val="00848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74" name="Google Shape;142;p23">
            <a:extLst>
              <a:ext uri="{FF2B5EF4-FFF2-40B4-BE49-F238E27FC236}">
                <a16:creationId xmlns:a16="http://schemas.microsoft.com/office/drawing/2014/main" id="{A802EF77-0292-46B2-A5B1-DB0A66CFC27E}"/>
              </a:ext>
            </a:extLst>
          </p:cNvPr>
          <p:cNvSpPr txBox="1"/>
          <p:nvPr/>
        </p:nvSpPr>
        <p:spPr>
          <a:xfrm>
            <a:off x="2515647" y="1415447"/>
            <a:ext cx="537632" cy="400110"/>
          </a:xfrm>
          <a:prstGeom prst="rect">
            <a:avLst/>
          </a:prstGeom>
          <a:noFill/>
          <a:ln>
            <a:noFill/>
          </a:ln>
        </p:spPr>
        <p:txBody>
          <a:bodyPr spcFirstLastPara="1" wrap="square" lIns="91425" tIns="45700" rIns="91425" bIns="45700" anchor="t" anchorCtr="0">
            <a:noAutofit/>
          </a:bodyPr>
          <a:lstStyle/>
          <a:p>
            <a:r>
              <a:rPr lang="en" sz="2000" b="1" dirty="0">
                <a:solidFill>
                  <a:schemeClr val="lt1"/>
                </a:solidFill>
                <a:latin typeface="Arial"/>
                <a:ea typeface="Arial"/>
                <a:cs typeface="Arial"/>
                <a:sym typeface="Arial"/>
              </a:rPr>
              <a:t>01</a:t>
            </a:r>
            <a:endParaRPr sz="20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34988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L’esimente di responsabilità ex D. Lgs.231/2001</a:t>
            </a:r>
            <a:br>
              <a:rPr lang="it-IT" dirty="0"/>
            </a:br>
            <a:endParaRPr lang="it-IT" dirty="0"/>
          </a:p>
        </p:txBody>
      </p:sp>
      <p:sp>
        <p:nvSpPr>
          <p:cNvPr id="5" name="CasellaDiTesto 4">
            <a:extLst>
              <a:ext uri="{FF2B5EF4-FFF2-40B4-BE49-F238E27FC236}">
                <a16:creationId xmlns:a16="http://schemas.microsoft.com/office/drawing/2014/main" id="{D57B8AC6-0379-4E4B-A934-1E79B5CB536A}"/>
              </a:ext>
            </a:extLst>
          </p:cNvPr>
          <p:cNvSpPr txBox="1"/>
          <p:nvPr/>
        </p:nvSpPr>
        <p:spPr>
          <a:xfrm>
            <a:off x="426720" y="1046480"/>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Gli elementi chiave</a:t>
            </a:r>
          </a:p>
        </p:txBody>
      </p:sp>
      <p:grpSp>
        <p:nvGrpSpPr>
          <p:cNvPr id="11" name="Google Shape;286;p30">
            <a:extLst>
              <a:ext uri="{FF2B5EF4-FFF2-40B4-BE49-F238E27FC236}">
                <a16:creationId xmlns:a16="http://schemas.microsoft.com/office/drawing/2014/main" id="{5CF9113B-5438-4506-B6BB-BCDD68BD2432}"/>
              </a:ext>
            </a:extLst>
          </p:cNvPr>
          <p:cNvGrpSpPr/>
          <p:nvPr/>
        </p:nvGrpSpPr>
        <p:grpSpPr>
          <a:xfrm rot="10800000">
            <a:off x="4293603" y="3749756"/>
            <a:ext cx="546072" cy="2102400"/>
            <a:chOff x="4025928" y="999406"/>
            <a:chExt cx="576064" cy="1932384"/>
          </a:xfrm>
          <a:gradFill flip="none" rotWithShape="1">
            <a:gsLst>
              <a:gs pos="0">
                <a:srgbClr val="ED1A3B">
                  <a:shade val="30000"/>
                  <a:satMod val="115000"/>
                </a:srgbClr>
              </a:gs>
              <a:gs pos="50000">
                <a:srgbClr val="ED1A3B">
                  <a:shade val="67500"/>
                  <a:satMod val="115000"/>
                </a:srgbClr>
              </a:gs>
              <a:gs pos="100000">
                <a:srgbClr val="ED1A3B">
                  <a:shade val="100000"/>
                  <a:satMod val="115000"/>
                </a:srgbClr>
              </a:gs>
            </a:gsLst>
            <a:path path="circle">
              <a:fillToRect l="50000" t="50000" r="50000" b="50000"/>
            </a:path>
            <a:tileRect/>
          </a:gradFill>
        </p:grpSpPr>
        <p:sp>
          <p:nvSpPr>
            <p:cNvPr id="12" name="Google Shape;287;p30">
              <a:extLst>
                <a:ext uri="{FF2B5EF4-FFF2-40B4-BE49-F238E27FC236}">
                  <a16:creationId xmlns:a16="http://schemas.microsoft.com/office/drawing/2014/main" id="{A62A0B53-A202-463A-A4F5-66B351864BEA}"/>
                </a:ext>
              </a:extLst>
            </p:cNvPr>
            <p:cNvSpPr/>
            <p:nvPr/>
          </p:nvSpPr>
          <p:spPr>
            <a:xfrm>
              <a:off x="4025928" y="1563638"/>
              <a:ext cx="576064" cy="1368152"/>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3" name="Google Shape;288;p30">
              <a:extLst>
                <a:ext uri="{FF2B5EF4-FFF2-40B4-BE49-F238E27FC236}">
                  <a16:creationId xmlns:a16="http://schemas.microsoft.com/office/drawing/2014/main" id="{AF7FFECA-D575-4B6F-9E53-6B11435ABE5D}"/>
                </a:ext>
              </a:extLst>
            </p:cNvPr>
            <p:cNvSpPr/>
            <p:nvPr/>
          </p:nvSpPr>
          <p:spPr>
            <a:xfrm flipH="1">
              <a:off x="4025992" y="999406"/>
              <a:ext cx="576000" cy="576000"/>
            </a:xfrm>
            <a:prstGeom prst="rtTriangl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grpSp>
      <p:grpSp>
        <p:nvGrpSpPr>
          <p:cNvPr id="4" name="Gruppo 3">
            <a:extLst>
              <a:ext uri="{FF2B5EF4-FFF2-40B4-BE49-F238E27FC236}">
                <a16:creationId xmlns:a16="http://schemas.microsoft.com/office/drawing/2014/main" id="{F3D436F7-59D5-481F-8914-36F93B08EF02}"/>
              </a:ext>
            </a:extLst>
          </p:cNvPr>
          <p:cNvGrpSpPr/>
          <p:nvPr/>
        </p:nvGrpSpPr>
        <p:grpSpPr>
          <a:xfrm>
            <a:off x="3761601" y="1659988"/>
            <a:ext cx="546072" cy="2203909"/>
            <a:chOff x="3761601" y="1659988"/>
            <a:chExt cx="546072" cy="2203909"/>
          </a:xfrm>
        </p:grpSpPr>
        <p:grpSp>
          <p:nvGrpSpPr>
            <p:cNvPr id="8" name="Google Shape;280;p30">
              <a:extLst>
                <a:ext uri="{FF2B5EF4-FFF2-40B4-BE49-F238E27FC236}">
                  <a16:creationId xmlns:a16="http://schemas.microsoft.com/office/drawing/2014/main" id="{6DB46750-A7A0-4E58-92A8-E5270720BA09}"/>
                </a:ext>
              </a:extLst>
            </p:cNvPr>
            <p:cNvGrpSpPr/>
            <p:nvPr/>
          </p:nvGrpSpPr>
          <p:grpSpPr>
            <a:xfrm>
              <a:off x="3761601" y="1659988"/>
              <a:ext cx="546072" cy="2102445"/>
              <a:chOff x="4025928" y="999406"/>
              <a:chExt cx="576064" cy="1932384"/>
            </a:xfrm>
            <a:gradFill flip="none" rotWithShape="1">
              <a:gsLst>
                <a:gs pos="0">
                  <a:srgbClr val="ED1A3B">
                    <a:shade val="30000"/>
                    <a:satMod val="115000"/>
                  </a:srgbClr>
                </a:gs>
                <a:gs pos="50000">
                  <a:srgbClr val="ED1A3B">
                    <a:shade val="67500"/>
                    <a:satMod val="115000"/>
                  </a:srgbClr>
                </a:gs>
                <a:gs pos="100000">
                  <a:srgbClr val="ED1A3B">
                    <a:shade val="100000"/>
                    <a:satMod val="115000"/>
                  </a:srgbClr>
                </a:gs>
              </a:gsLst>
              <a:path path="circle">
                <a:fillToRect l="50000" t="50000" r="50000" b="50000"/>
              </a:path>
              <a:tileRect/>
            </a:gradFill>
          </p:grpSpPr>
          <p:sp>
            <p:nvSpPr>
              <p:cNvPr id="9" name="Google Shape;281;p30">
                <a:extLst>
                  <a:ext uri="{FF2B5EF4-FFF2-40B4-BE49-F238E27FC236}">
                    <a16:creationId xmlns:a16="http://schemas.microsoft.com/office/drawing/2014/main" id="{3EA5D135-1914-42D2-8AD4-EAB31C65C9B8}"/>
                  </a:ext>
                </a:extLst>
              </p:cNvPr>
              <p:cNvSpPr/>
              <p:nvPr/>
            </p:nvSpPr>
            <p:spPr>
              <a:xfrm>
                <a:off x="4025928" y="1563638"/>
                <a:ext cx="576064" cy="1368152"/>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 name="Google Shape;282;p30">
                <a:extLst>
                  <a:ext uri="{FF2B5EF4-FFF2-40B4-BE49-F238E27FC236}">
                    <a16:creationId xmlns:a16="http://schemas.microsoft.com/office/drawing/2014/main" id="{77A327CE-B443-4322-932C-C14599D4F00B}"/>
                  </a:ext>
                </a:extLst>
              </p:cNvPr>
              <p:cNvSpPr/>
              <p:nvPr/>
            </p:nvSpPr>
            <p:spPr>
              <a:xfrm flipH="1">
                <a:off x="4025992" y="999406"/>
                <a:ext cx="576000" cy="576000"/>
              </a:xfrm>
              <a:prstGeom prst="rtTriangl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grpSp>
        <p:sp>
          <p:nvSpPr>
            <p:cNvPr id="16" name="Google Shape;293;p30">
              <a:extLst>
                <a:ext uri="{FF2B5EF4-FFF2-40B4-BE49-F238E27FC236}">
                  <a16:creationId xmlns:a16="http://schemas.microsoft.com/office/drawing/2014/main" id="{E7CB0DD2-8A03-449F-ABCC-534D3B9EC106}"/>
                </a:ext>
              </a:extLst>
            </p:cNvPr>
            <p:cNvSpPr txBox="1"/>
            <p:nvPr/>
          </p:nvSpPr>
          <p:spPr>
            <a:xfrm rot="-5400000">
              <a:off x="2967783" y="2868977"/>
              <a:ext cx="1811930" cy="1779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400" b="1" dirty="0">
                  <a:solidFill>
                    <a:schemeClr val="lt1"/>
                  </a:solidFill>
                  <a:ea typeface="Arial"/>
                  <a:cs typeface="Arial"/>
                  <a:sym typeface="Arial"/>
                </a:rPr>
                <a:t>Modello Organizzativo</a:t>
              </a:r>
              <a:endParaRPr sz="1400" b="1" dirty="0">
                <a:solidFill>
                  <a:schemeClr val="lt1"/>
                </a:solidFill>
                <a:ea typeface="Arial"/>
                <a:cs typeface="Arial"/>
                <a:sym typeface="Arial"/>
              </a:endParaRPr>
            </a:p>
          </p:txBody>
        </p:sp>
      </p:grpSp>
      <p:sp>
        <p:nvSpPr>
          <p:cNvPr id="17" name="Google Shape;294;p30">
            <a:extLst>
              <a:ext uri="{FF2B5EF4-FFF2-40B4-BE49-F238E27FC236}">
                <a16:creationId xmlns:a16="http://schemas.microsoft.com/office/drawing/2014/main" id="{AEDA7E3E-41E4-46CA-A913-E4F7DFAB5748}"/>
              </a:ext>
            </a:extLst>
          </p:cNvPr>
          <p:cNvSpPr txBox="1"/>
          <p:nvPr/>
        </p:nvSpPr>
        <p:spPr>
          <a:xfrm rot="5400000" flipH="1">
            <a:off x="3913958" y="4479602"/>
            <a:ext cx="1560491" cy="2519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it-IT" sz="1400" b="1" dirty="0">
                <a:solidFill>
                  <a:schemeClr val="lt1"/>
                </a:solidFill>
                <a:ea typeface="Arial"/>
                <a:cs typeface="Arial"/>
                <a:sym typeface="Arial"/>
              </a:rPr>
              <a:t>Organismo Di Vigilanza</a:t>
            </a:r>
            <a:endParaRPr sz="1400" b="1" dirty="0">
              <a:solidFill>
                <a:schemeClr val="lt1"/>
              </a:solidFill>
              <a:ea typeface="Arial"/>
              <a:cs typeface="Arial"/>
              <a:sym typeface="Arial"/>
            </a:endParaRPr>
          </a:p>
        </p:txBody>
      </p:sp>
      <p:sp>
        <p:nvSpPr>
          <p:cNvPr id="26" name="Shape 389">
            <a:extLst>
              <a:ext uri="{FF2B5EF4-FFF2-40B4-BE49-F238E27FC236}">
                <a16:creationId xmlns:a16="http://schemas.microsoft.com/office/drawing/2014/main" id="{022E66C8-1515-4936-9EEE-9266F54CF4CE}"/>
              </a:ext>
            </a:extLst>
          </p:cNvPr>
          <p:cNvSpPr txBox="1"/>
          <p:nvPr/>
        </p:nvSpPr>
        <p:spPr>
          <a:xfrm>
            <a:off x="4626099" y="1764921"/>
            <a:ext cx="3348574" cy="18583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marL="171450" indent="-171450" algn="just">
              <a:lnSpc>
                <a:spcPct val="120000"/>
              </a:lnSpc>
              <a:spcBef>
                <a:spcPts val="400"/>
              </a:spcBef>
              <a:buSzPct val="100000"/>
              <a:buFontTx/>
              <a:buBlip>
                <a:blip r:embed="rId2"/>
              </a:buBlip>
              <a:defRPr sz="1100">
                <a:solidFill>
                  <a:srgbClr val="98002E"/>
                </a:solidFill>
                <a:latin typeface="Trebuchet MS"/>
                <a:ea typeface="Trebuchet MS"/>
                <a:cs typeface="Trebuchet MS"/>
                <a:sym typeface="Trebuchet MS"/>
              </a:defRPr>
            </a:pPr>
            <a:r>
              <a:rPr lang="it-IT" sz="1200" dirty="0">
                <a:solidFill>
                  <a:srgbClr val="000000"/>
                </a:solidFill>
                <a:ea typeface="Trebuchet MS"/>
                <a:cs typeface="Trebuchet MS"/>
                <a:sym typeface="Trebuchet MS"/>
              </a:rPr>
              <a:t>Idoneo a prevenire accadimenti a rischio reato</a:t>
            </a:r>
            <a:endParaRPr lang="it-IT" sz="1050" dirty="0">
              <a:solidFill>
                <a:srgbClr val="000000"/>
              </a:solidFill>
              <a:cs typeface="Calibri"/>
            </a:endParaRPr>
          </a:p>
          <a:p>
            <a:pPr algn="just" defTabSz="1043056">
              <a:lnSpc>
                <a:spcPct val="120000"/>
              </a:lnSpc>
              <a:defRPr sz="900" b="0">
                <a:solidFill>
                  <a:srgbClr val="DF8639"/>
                </a:solidFill>
                <a:latin typeface="Trebuchet MS"/>
                <a:ea typeface="Trebuchet MS"/>
                <a:cs typeface="Trebuchet MS"/>
                <a:sym typeface="Trebuchet MS"/>
              </a:defRPr>
            </a:pPr>
            <a:endParaRPr lang="it-IT" sz="1000" dirty="0">
              <a:solidFill>
                <a:srgbClr val="000000"/>
              </a:solidFill>
              <a:ea typeface="Trebuchet MS"/>
              <a:cs typeface="Trebuchet MS"/>
              <a:sym typeface="Trebuchet MS"/>
            </a:endParaRPr>
          </a:p>
          <a:p>
            <a:pPr marL="171450" indent="-171450" algn="just">
              <a:lnSpc>
                <a:spcPct val="120000"/>
              </a:lnSpc>
              <a:spcBef>
                <a:spcPts val="400"/>
              </a:spcBef>
              <a:buSzPct val="100000"/>
              <a:buFontTx/>
              <a:buBlip>
                <a:blip r:embed="rId2"/>
              </a:buBlip>
              <a:defRPr sz="1100">
                <a:solidFill>
                  <a:srgbClr val="98002E"/>
                </a:solidFill>
                <a:latin typeface="Trebuchet MS"/>
                <a:ea typeface="Trebuchet MS"/>
                <a:cs typeface="Trebuchet MS"/>
                <a:sym typeface="Trebuchet MS"/>
              </a:defRPr>
            </a:pPr>
            <a:r>
              <a:rPr lang="it-IT" sz="1200" dirty="0">
                <a:solidFill>
                  <a:srgbClr val="000000"/>
                </a:solidFill>
                <a:ea typeface="Trebuchet MS"/>
                <a:cs typeface="Trebuchet MS"/>
                <a:sym typeface="Trebuchet MS"/>
              </a:rPr>
              <a:t>Formalmente adottato</a:t>
            </a:r>
            <a:endParaRPr lang="it-IT" sz="1000" dirty="0">
              <a:solidFill>
                <a:srgbClr val="000000"/>
              </a:solidFill>
              <a:cs typeface="Calibri"/>
            </a:endParaRPr>
          </a:p>
          <a:p>
            <a:pPr algn="just" defTabSz="1043056"/>
            <a:endParaRPr lang="it-IT" sz="1100" dirty="0">
              <a:solidFill>
                <a:srgbClr val="000000"/>
              </a:solidFill>
              <a:cs typeface="Calibri"/>
            </a:endParaRPr>
          </a:p>
          <a:p>
            <a:pPr marL="171450" indent="-171450" algn="just">
              <a:lnSpc>
                <a:spcPct val="120000"/>
              </a:lnSpc>
              <a:spcBef>
                <a:spcPts val="400"/>
              </a:spcBef>
              <a:buSzPct val="100000"/>
              <a:buFontTx/>
              <a:buBlip>
                <a:blip r:embed="rId2"/>
              </a:buBlip>
              <a:defRPr sz="1100">
                <a:solidFill>
                  <a:srgbClr val="98002E"/>
                </a:solidFill>
                <a:latin typeface="Trebuchet MS"/>
                <a:ea typeface="Trebuchet MS"/>
                <a:cs typeface="Trebuchet MS"/>
                <a:sym typeface="Trebuchet MS"/>
              </a:defRPr>
            </a:pPr>
            <a:r>
              <a:rPr lang="it-IT" sz="1200" dirty="0">
                <a:solidFill>
                  <a:srgbClr val="000000"/>
                </a:solidFill>
                <a:ea typeface="Trebuchet MS"/>
                <a:cs typeface="Trebuchet MS"/>
                <a:sym typeface="Trebuchet MS"/>
              </a:rPr>
              <a:t>Attuato «sul campo» nella quotidianità dei processi aziendali e costantemente aggiornato</a:t>
            </a:r>
            <a:endParaRPr lang="it-IT" sz="1000" dirty="0">
              <a:solidFill>
                <a:srgbClr val="000000"/>
              </a:solidFill>
              <a:cs typeface="Calibri"/>
              <a:sym typeface="Trebuchet MS"/>
            </a:endParaRPr>
          </a:p>
        </p:txBody>
      </p:sp>
      <p:sp>
        <p:nvSpPr>
          <p:cNvPr id="27" name="Shape 389">
            <a:extLst>
              <a:ext uri="{FF2B5EF4-FFF2-40B4-BE49-F238E27FC236}">
                <a16:creationId xmlns:a16="http://schemas.microsoft.com/office/drawing/2014/main" id="{9D79EF8C-C28D-4978-978E-53402B01CDA9}"/>
              </a:ext>
            </a:extLst>
          </p:cNvPr>
          <p:cNvSpPr txBox="1"/>
          <p:nvPr/>
        </p:nvSpPr>
        <p:spPr>
          <a:xfrm>
            <a:off x="638299" y="3860421"/>
            <a:ext cx="3348574" cy="18583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marL="171450" indent="-171450" algn="just">
              <a:lnSpc>
                <a:spcPct val="120000"/>
              </a:lnSpc>
              <a:spcBef>
                <a:spcPts val="400"/>
              </a:spcBef>
              <a:buSzPct val="100000"/>
              <a:buFontTx/>
              <a:buBlip>
                <a:blip r:embed="rId2"/>
              </a:buBlip>
              <a:defRPr sz="1100">
                <a:solidFill>
                  <a:srgbClr val="98002E"/>
                </a:solidFill>
                <a:latin typeface="Trebuchet MS"/>
                <a:ea typeface="Trebuchet MS"/>
                <a:cs typeface="Trebuchet MS"/>
                <a:sym typeface="Trebuchet MS"/>
              </a:defRPr>
            </a:pPr>
            <a:r>
              <a:rPr lang="it-IT" sz="1200" dirty="0">
                <a:solidFill>
                  <a:srgbClr val="000000"/>
                </a:solidFill>
                <a:ea typeface="Trebuchet MS"/>
                <a:cs typeface="Trebuchet MS"/>
                <a:sym typeface="Trebuchet MS"/>
              </a:rPr>
              <a:t>Formalmente individuato e nominato</a:t>
            </a:r>
            <a:endParaRPr lang="it-IT" sz="1050" dirty="0">
              <a:solidFill>
                <a:srgbClr val="000000"/>
              </a:solidFill>
              <a:cs typeface="Calibri"/>
            </a:endParaRPr>
          </a:p>
          <a:p>
            <a:pPr algn="just" defTabSz="1043056">
              <a:lnSpc>
                <a:spcPct val="120000"/>
              </a:lnSpc>
              <a:defRPr sz="900" b="0">
                <a:solidFill>
                  <a:srgbClr val="DF8639"/>
                </a:solidFill>
                <a:latin typeface="Trebuchet MS"/>
                <a:ea typeface="Trebuchet MS"/>
                <a:cs typeface="Trebuchet MS"/>
                <a:sym typeface="Trebuchet MS"/>
              </a:defRPr>
            </a:pPr>
            <a:endParaRPr lang="it-IT" sz="1000" dirty="0">
              <a:solidFill>
                <a:srgbClr val="000000"/>
              </a:solidFill>
              <a:ea typeface="Trebuchet MS"/>
              <a:cs typeface="Trebuchet MS"/>
              <a:sym typeface="Trebuchet MS"/>
            </a:endParaRPr>
          </a:p>
          <a:p>
            <a:pPr marL="171450" indent="-171450" algn="just">
              <a:lnSpc>
                <a:spcPct val="120000"/>
              </a:lnSpc>
              <a:spcBef>
                <a:spcPts val="400"/>
              </a:spcBef>
              <a:buSzPct val="100000"/>
              <a:buFontTx/>
              <a:buBlip>
                <a:blip r:embed="rId2"/>
              </a:buBlip>
              <a:defRPr sz="1100">
                <a:solidFill>
                  <a:srgbClr val="98002E"/>
                </a:solidFill>
                <a:latin typeface="Trebuchet MS"/>
                <a:ea typeface="Trebuchet MS"/>
                <a:cs typeface="Trebuchet MS"/>
                <a:sym typeface="Trebuchet MS"/>
              </a:defRPr>
            </a:pPr>
            <a:r>
              <a:rPr lang="it-IT" sz="1200" dirty="0">
                <a:solidFill>
                  <a:srgbClr val="000000"/>
                </a:solidFill>
                <a:ea typeface="Trebuchet MS"/>
                <a:cs typeface="Trebuchet MS"/>
                <a:sym typeface="Trebuchet MS"/>
              </a:rPr>
              <a:t>Indipendente, per garantire un potere di controllo effettivo</a:t>
            </a:r>
            <a:endParaRPr lang="it-IT" sz="1000" dirty="0">
              <a:solidFill>
                <a:srgbClr val="000000"/>
              </a:solidFill>
              <a:cs typeface="Calibri"/>
            </a:endParaRPr>
          </a:p>
          <a:p>
            <a:pPr algn="just" defTabSz="1043056"/>
            <a:endParaRPr lang="it-IT" sz="1100" dirty="0">
              <a:solidFill>
                <a:srgbClr val="000000"/>
              </a:solidFill>
              <a:cs typeface="Calibri"/>
            </a:endParaRPr>
          </a:p>
          <a:p>
            <a:pPr marL="171450" indent="-171450" algn="just">
              <a:lnSpc>
                <a:spcPct val="120000"/>
              </a:lnSpc>
              <a:spcBef>
                <a:spcPts val="400"/>
              </a:spcBef>
              <a:buSzPct val="100000"/>
              <a:buFontTx/>
              <a:buBlip>
                <a:blip r:embed="rId2"/>
              </a:buBlip>
              <a:defRPr sz="1100">
                <a:solidFill>
                  <a:srgbClr val="98002E"/>
                </a:solidFill>
                <a:latin typeface="Trebuchet MS"/>
                <a:ea typeface="Trebuchet MS"/>
                <a:cs typeface="Trebuchet MS"/>
                <a:sym typeface="Trebuchet MS"/>
              </a:defRPr>
            </a:pPr>
            <a:r>
              <a:rPr lang="it-IT" sz="1200" dirty="0">
                <a:solidFill>
                  <a:srgbClr val="000000"/>
                </a:solidFill>
                <a:ea typeface="Trebuchet MS"/>
                <a:cs typeface="Trebuchet MS"/>
                <a:sym typeface="Trebuchet MS"/>
              </a:rPr>
              <a:t>Che agisca con efficacia «sul campo», essendo dotato di strumenti adeguati per attuare la propria vigilanza</a:t>
            </a:r>
            <a:endParaRPr lang="it-IT" sz="1000" dirty="0">
              <a:solidFill>
                <a:srgbClr val="000000"/>
              </a:solidFill>
              <a:cs typeface="Calibri"/>
              <a:sym typeface="Trebuchet MS"/>
            </a:endParaRPr>
          </a:p>
        </p:txBody>
      </p:sp>
      <p:grpSp>
        <p:nvGrpSpPr>
          <p:cNvPr id="3" name="Gruppo 2">
            <a:extLst>
              <a:ext uri="{FF2B5EF4-FFF2-40B4-BE49-F238E27FC236}">
                <a16:creationId xmlns:a16="http://schemas.microsoft.com/office/drawing/2014/main" id="{3978912B-68C6-4734-8895-F4164794688C}"/>
              </a:ext>
            </a:extLst>
          </p:cNvPr>
          <p:cNvGrpSpPr>
            <a:grpSpLocks noChangeAspect="1"/>
          </p:cNvGrpSpPr>
          <p:nvPr/>
        </p:nvGrpSpPr>
        <p:grpSpPr>
          <a:xfrm>
            <a:off x="1282087" y="2051966"/>
            <a:ext cx="1283677" cy="1357894"/>
            <a:chOff x="6117973" y="532338"/>
            <a:chExt cx="5143329" cy="5440697"/>
          </a:xfrm>
        </p:grpSpPr>
        <p:grpSp>
          <p:nvGrpSpPr>
            <p:cNvPr id="45" name="Group 2">
              <a:extLst>
                <a:ext uri="{FF2B5EF4-FFF2-40B4-BE49-F238E27FC236}">
                  <a16:creationId xmlns:a16="http://schemas.microsoft.com/office/drawing/2014/main" id="{0E1CC1E4-9A8C-4442-92AD-1E6F7F35099A}"/>
                </a:ext>
              </a:extLst>
            </p:cNvPr>
            <p:cNvGrpSpPr/>
            <p:nvPr/>
          </p:nvGrpSpPr>
          <p:grpSpPr>
            <a:xfrm>
              <a:off x="6938861" y="1925074"/>
              <a:ext cx="4322441" cy="4047961"/>
              <a:chOff x="7133415" y="1668270"/>
              <a:chExt cx="4322441" cy="4047961"/>
            </a:xfrm>
          </p:grpSpPr>
          <p:grpSp>
            <p:nvGrpSpPr>
              <p:cNvPr id="46" name="Group 3">
                <a:extLst>
                  <a:ext uri="{FF2B5EF4-FFF2-40B4-BE49-F238E27FC236}">
                    <a16:creationId xmlns:a16="http://schemas.microsoft.com/office/drawing/2014/main" id="{B1B166A7-50EB-42A7-A9FE-AAD6F3D81C55}"/>
                  </a:ext>
                </a:extLst>
              </p:cNvPr>
              <p:cNvGrpSpPr/>
              <p:nvPr/>
            </p:nvGrpSpPr>
            <p:grpSpPr>
              <a:xfrm>
                <a:off x="7133415" y="2987835"/>
                <a:ext cx="4322441" cy="2728396"/>
                <a:chOff x="1685115" y="3521460"/>
                <a:chExt cx="4322441" cy="2728396"/>
              </a:xfrm>
              <a:solidFill>
                <a:schemeClr val="tx1">
                  <a:lumMod val="85000"/>
                  <a:lumOff val="15000"/>
                </a:schemeClr>
              </a:solidFill>
            </p:grpSpPr>
            <p:sp>
              <p:nvSpPr>
                <p:cNvPr id="59" name="Freeform 16">
                  <a:extLst>
                    <a:ext uri="{FF2B5EF4-FFF2-40B4-BE49-F238E27FC236}">
                      <a16:creationId xmlns:a16="http://schemas.microsoft.com/office/drawing/2014/main" id="{27B6BC43-9BF8-4E78-8DD9-49159C0569AE}"/>
                    </a:ext>
                  </a:extLst>
                </p:cNvPr>
                <p:cNvSpPr>
                  <a:spLocks/>
                </p:cNvSpPr>
                <p:nvPr/>
              </p:nvSpPr>
              <p:spPr bwMode="auto">
                <a:xfrm>
                  <a:off x="3925886" y="4199156"/>
                  <a:ext cx="2081670" cy="2050700"/>
                </a:xfrm>
                <a:custGeom>
                  <a:avLst/>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7">
                  <a:extLst>
                    <a:ext uri="{FF2B5EF4-FFF2-40B4-BE49-F238E27FC236}">
                      <a16:creationId xmlns:a16="http://schemas.microsoft.com/office/drawing/2014/main" id="{DD3F6D98-C929-40FD-AA97-9FF895E1F05B}"/>
                    </a:ext>
                  </a:extLst>
                </p:cNvPr>
                <p:cNvSpPr>
                  <a:spLocks/>
                </p:cNvSpPr>
                <p:nvPr/>
              </p:nvSpPr>
              <p:spPr bwMode="auto">
                <a:xfrm>
                  <a:off x="1685115" y="4199156"/>
                  <a:ext cx="2081063" cy="2050700"/>
                </a:xfrm>
                <a:custGeom>
                  <a:avLst/>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18">
                  <a:extLst>
                    <a:ext uri="{FF2B5EF4-FFF2-40B4-BE49-F238E27FC236}">
                      <a16:creationId xmlns:a16="http://schemas.microsoft.com/office/drawing/2014/main" id="{6955D1EA-CE18-481A-8CE3-221C3239978B}"/>
                    </a:ext>
                  </a:extLst>
                </p:cNvPr>
                <p:cNvSpPr>
                  <a:spLocks/>
                </p:cNvSpPr>
                <p:nvPr/>
              </p:nvSpPr>
              <p:spPr bwMode="auto">
                <a:xfrm>
                  <a:off x="3668410" y="3521460"/>
                  <a:ext cx="411112" cy="2598444"/>
                </a:xfrm>
                <a:custGeom>
                  <a:avLst/>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grp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7" name="Group 4">
                <a:extLst>
                  <a:ext uri="{FF2B5EF4-FFF2-40B4-BE49-F238E27FC236}">
                    <a16:creationId xmlns:a16="http://schemas.microsoft.com/office/drawing/2014/main" id="{A9001B45-78D5-4489-8B54-3CB56FAC3F62}"/>
                  </a:ext>
                </a:extLst>
              </p:cNvPr>
              <p:cNvGrpSpPr/>
              <p:nvPr/>
            </p:nvGrpSpPr>
            <p:grpSpPr>
              <a:xfrm>
                <a:off x="7876695" y="2814767"/>
                <a:ext cx="2864422" cy="2524359"/>
                <a:chOff x="2428395" y="3348392"/>
                <a:chExt cx="2864422" cy="2524359"/>
              </a:xfrm>
              <a:solidFill>
                <a:schemeClr val="tx1">
                  <a:alpha val="50000"/>
                </a:schemeClr>
              </a:solidFill>
            </p:grpSpPr>
            <p:sp>
              <p:nvSpPr>
                <p:cNvPr id="56" name="Freeform 13">
                  <a:extLst>
                    <a:ext uri="{FF2B5EF4-FFF2-40B4-BE49-F238E27FC236}">
                      <a16:creationId xmlns:a16="http://schemas.microsoft.com/office/drawing/2014/main" id="{2269A8B7-86E8-489D-92E4-DE4044344EBC}"/>
                    </a:ext>
                  </a:extLst>
                </p:cNvPr>
                <p:cNvSpPr>
                  <a:spLocks/>
                </p:cNvSpPr>
                <p:nvPr/>
              </p:nvSpPr>
              <p:spPr bwMode="auto">
                <a:xfrm>
                  <a:off x="2428395" y="4143896"/>
                  <a:ext cx="1392436" cy="1374218"/>
                </a:xfrm>
                <a:custGeom>
                  <a:avLst/>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ah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14">
                  <a:extLst>
                    <a:ext uri="{FF2B5EF4-FFF2-40B4-BE49-F238E27FC236}">
                      <a16:creationId xmlns:a16="http://schemas.microsoft.com/office/drawing/2014/main" id="{D7D7AF9A-1E27-48D0-BA66-E942F0206415}"/>
                    </a:ext>
                  </a:extLst>
                </p:cNvPr>
                <p:cNvSpPr>
                  <a:spLocks/>
                </p:cNvSpPr>
                <p:nvPr/>
              </p:nvSpPr>
              <p:spPr bwMode="auto">
                <a:xfrm>
                  <a:off x="3877913" y="4151183"/>
                  <a:ext cx="1414904" cy="1392435"/>
                </a:xfrm>
                <a:custGeom>
                  <a:avLst/>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ah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15">
                  <a:extLst>
                    <a:ext uri="{FF2B5EF4-FFF2-40B4-BE49-F238E27FC236}">
                      <a16:creationId xmlns:a16="http://schemas.microsoft.com/office/drawing/2014/main" id="{2699620E-3795-413B-B932-C9DE2DD105F4}"/>
                    </a:ext>
                  </a:extLst>
                </p:cNvPr>
                <p:cNvSpPr>
                  <a:spLocks/>
                </p:cNvSpPr>
                <p:nvPr/>
              </p:nvSpPr>
              <p:spPr bwMode="auto">
                <a:xfrm>
                  <a:off x="3670232" y="3348392"/>
                  <a:ext cx="409290" cy="2524359"/>
                </a:xfrm>
                <a:custGeom>
                  <a:avLst/>
                  <a:gdLst>
                    <a:gd name="T0" fmla="*/ 0 w 715"/>
                    <a:gd name="T1" fmla="*/ 4252 h 4412"/>
                    <a:gd name="T2" fmla="*/ 663 w 715"/>
                    <a:gd name="T3" fmla="*/ 4275 h 4412"/>
                    <a:gd name="T4" fmla="*/ 715 w 715"/>
                    <a:gd name="T5" fmla="*/ 9 h 4412"/>
                    <a:gd name="T6" fmla="*/ 52 w 715"/>
                    <a:gd name="T7" fmla="*/ 0 h 4412"/>
                    <a:gd name="T8" fmla="*/ 0 w 715"/>
                    <a:gd name="T9" fmla="*/ 4252 h 4412"/>
                  </a:gdLst>
                  <a:ah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8" name="Group 5">
                <a:extLst>
                  <a:ext uri="{FF2B5EF4-FFF2-40B4-BE49-F238E27FC236}">
                    <a16:creationId xmlns:a16="http://schemas.microsoft.com/office/drawing/2014/main" id="{AF1F0E60-FE51-4B84-B4C1-222F9B850B8C}"/>
                  </a:ext>
                </a:extLst>
              </p:cNvPr>
              <p:cNvGrpSpPr/>
              <p:nvPr/>
            </p:nvGrpSpPr>
            <p:grpSpPr>
              <a:xfrm>
                <a:off x="7565173" y="1668270"/>
                <a:ext cx="3500825" cy="3500217"/>
                <a:chOff x="2116873" y="2201895"/>
                <a:chExt cx="3500825" cy="3500217"/>
              </a:xfrm>
            </p:grpSpPr>
            <p:sp>
              <p:nvSpPr>
                <p:cNvPr id="49" name="Oval 11">
                  <a:extLst>
                    <a:ext uri="{FF2B5EF4-FFF2-40B4-BE49-F238E27FC236}">
                      <a16:creationId xmlns:a16="http://schemas.microsoft.com/office/drawing/2014/main" id="{C8479321-9C46-4356-86E0-3ACE9BCFDD24}"/>
                    </a:ext>
                  </a:extLst>
                </p:cNvPr>
                <p:cNvSpPr>
                  <a:spLocks noChangeArrowheads="1"/>
                </p:cNvSpPr>
                <p:nvPr/>
              </p:nvSpPr>
              <p:spPr bwMode="auto">
                <a:xfrm>
                  <a:off x="2116873" y="2201895"/>
                  <a:ext cx="3500825" cy="3500217"/>
                </a:xfrm>
                <a:prstGeom prst="ellipse">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0" name="Oval 12">
                  <a:extLst>
                    <a:ext uri="{FF2B5EF4-FFF2-40B4-BE49-F238E27FC236}">
                      <a16:creationId xmlns:a16="http://schemas.microsoft.com/office/drawing/2014/main" id="{3230B48C-FC41-490D-A79E-7CAD7F6A994E}"/>
                    </a:ext>
                  </a:extLst>
                </p:cNvPr>
                <p:cNvSpPr>
                  <a:spLocks noChangeArrowheads="1"/>
                </p:cNvSpPr>
                <p:nvPr/>
              </p:nvSpPr>
              <p:spPr bwMode="auto">
                <a:xfrm>
                  <a:off x="2377993" y="2463014"/>
                  <a:ext cx="2979193" cy="297858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1" name="Oval 13">
                  <a:extLst>
                    <a:ext uri="{FF2B5EF4-FFF2-40B4-BE49-F238E27FC236}">
                      <a16:creationId xmlns:a16="http://schemas.microsoft.com/office/drawing/2014/main" id="{1A8DF2CE-E9B3-449A-BCB5-0F7F96B38478}"/>
                    </a:ext>
                  </a:extLst>
                </p:cNvPr>
                <p:cNvSpPr>
                  <a:spLocks noChangeArrowheads="1"/>
                </p:cNvSpPr>
                <p:nvPr/>
              </p:nvSpPr>
              <p:spPr bwMode="auto">
                <a:xfrm>
                  <a:off x="2693765" y="2778180"/>
                  <a:ext cx="2347648" cy="2347648"/>
                </a:xfrm>
                <a:prstGeom prst="ellipse">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Oval 14">
                  <a:extLst>
                    <a:ext uri="{FF2B5EF4-FFF2-40B4-BE49-F238E27FC236}">
                      <a16:creationId xmlns:a16="http://schemas.microsoft.com/office/drawing/2014/main" id="{433D0D98-802A-42EE-B36F-B9B10FEBF319}"/>
                    </a:ext>
                  </a:extLst>
                </p:cNvPr>
                <p:cNvSpPr>
                  <a:spLocks noChangeArrowheads="1"/>
                </p:cNvSpPr>
                <p:nvPr/>
              </p:nvSpPr>
              <p:spPr bwMode="auto">
                <a:xfrm>
                  <a:off x="2996179" y="3079985"/>
                  <a:ext cx="1742822" cy="1744036"/>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Oval 15">
                  <a:extLst>
                    <a:ext uri="{FF2B5EF4-FFF2-40B4-BE49-F238E27FC236}">
                      <a16:creationId xmlns:a16="http://schemas.microsoft.com/office/drawing/2014/main" id="{392942A0-2A53-4852-B4C9-B905404B4090}"/>
                    </a:ext>
                  </a:extLst>
                </p:cNvPr>
                <p:cNvSpPr>
                  <a:spLocks noChangeArrowheads="1"/>
                </p:cNvSpPr>
                <p:nvPr/>
              </p:nvSpPr>
              <p:spPr bwMode="auto">
                <a:xfrm>
                  <a:off x="3284018" y="3368432"/>
                  <a:ext cx="1166537" cy="1167144"/>
                </a:xfrm>
                <a:prstGeom prst="ellipse">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Oval 16">
                  <a:extLst>
                    <a:ext uri="{FF2B5EF4-FFF2-40B4-BE49-F238E27FC236}">
                      <a16:creationId xmlns:a16="http://schemas.microsoft.com/office/drawing/2014/main" id="{D08FA4B2-BD58-4CF9-B2CC-F663DC684314}"/>
                    </a:ext>
                  </a:extLst>
                </p:cNvPr>
                <p:cNvSpPr>
                  <a:spLocks noChangeArrowheads="1"/>
                </p:cNvSpPr>
                <p:nvPr/>
              </p:nvSpPr>
              <p:spPr bwMode="auto">
                <a:xfrm>
                  <a:off x="3530563" y="3615584"/>
                  <a:ext cx="672839" cy="672838"/>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Oval 17">
                  <a:extLst>
                    <a:ext uri="{FF2B5EF4-FFF2-40B4-BE49-F238E27FC236}">
                      <a16:creationId xmlns:a16="http://schemas.microsoft.com/office/drawing/2014/main" id="{FD84BFEF-DDC7-4FFF-8F7D-3AF817EF2F1E}"/>
                    </a:ext>
                  </a:extLst>
                </p:cNvPr>
                <p:cNvSpPr>
                  <a:spLocks noChangeArrowheads="1"/>
                </p:cNvSpPr>
                <p:nvPr/>
              </p:nvSpPr>
              <p:spPr bwMode="auto">
                <a:xfrm>
                  <a:off x="3709096" y="3794117"/>
                  <a:ext cx="315773" cy="315773"/>
                </a:xfrm>
                <a:prstGeom prst="ellipse">
                  <a:avLst/>
                </a:pr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62" name="Group 19">
              <a:extLst>
                <a:ext uri="{FF2B5EF4-FFF2-40B4-BE49-F238E27FC236}">
                  <a16:creationId xmlns:a16="http://schemas.microsoft.com/office/drawing/2014/main" id="{BF1CC1CB-3A0D-474F-B616-6877D1387B9F}"/>
                </a:ext>
              </a:extLst>
            </p:cNvPr>
            <p:cNvGrpSpPr/>
            <p:nvPr/>
          </p:nvGrpSpPr>
          <p:grpSpPr>
            <a:xfrm>
              <a:off x="6887838" y="1343497"/>
              <a:ext cx="2232090" cy="2280463"/>
              <a:chOff x="6076950" y="2555876"/>
              <a:chExt cx="3076576" cy="3143249"/>
            </a:xfrm>
            <a:effectLst>
              <a:outerShdw blurRad="177800" dir="18900000" sy="23000" kx="-1200000" algn="bl" rotWithShape="0">
                <a:prstClr val="black">
                  <a:alpha val="29000"/>
                </a:prstClr>
              </a:outerShdw>
            </a:effectLst>
          </p:grpSpPr>
          <p:sp>
            <p:nvSpPr>
              <p:cNvPr id="63" name="Freeform 21">
                <a:extLst>
                  <a:ext uri="{FF2B5EF4-FFF2-40B4-BE49-F238E27FC236}">
                    <a16:creationId xmlns:a16="http://schemas.microsoft.com/office/drawing/2014/main" id="{43CC00BA-9C08-4F36-B711-60E05E371153}"/>
                  </a:ext>
                </a:extLst>
              </p:cNvPr>
              <p:cNvSpPr>
                <a:spLocks/>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22">
                <a:extLst>
                  <a:ext uri="{FF2B5EF4-FFF2-40B4-BE49-F238E27FC236}">
                    <a16:creationId xmlns:a16="http://schemas.microsoft.com/office/drawing/2014/main" id="{24D849AC-94A2-41DC-AF41-81DF2218B7D4}"/>
                  </a:ext>
                </a:extLst>
              </p:cNvPr>
              <p:cNvSpPr>
                <a:spLocks/>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23">
                <a:extLst>
                  <a:ext uri="{FF2B5EF4-FFF2-40B4-BE49-F238E27FC236}">
                    <a16:creationId xmlns:a16="http://schemas.microsoft.com/office/drawing/2014/main" id="{966691D9-1453-418D-B1A3-3608FFB0B738}"/>
                  </a:ext>
                </a:extLst>
              </p:cNvPr>
              <p:cNvSpPr>
                <a:spLocks/>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24">
                <a:extLst>
                  <a:ext uri="{FF2B5EF4-FFF2-40B4-BE49-F238E27FC236}">
                    <a16:creationId xmlns:a16="http://schemas.microsoft.com/office/drawing/2014/main" id="{BC2E698D-6D9A-48DA-BBD4-133D8AD03C40}"/>
                  </a:ext>
                </a:extLst>
              </p:cNvPr>
              <p:cNvSpPr>
                <a:spLocks/>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25">
                <a:extLst>
                  <a:ext uri="{FF2B5EF4-FFF2-40B4-BE49-F238E27FC236}">
                    <a16:creationId xmlns:a16="http://schemas.microsoft.com/office/drawing/2014/main" id="{FEAC2183-8283-49DD-A7F3-7B1DD7D8B910}"/>
                  </a:ext>
                </a:extLst>
              </p:cNvPr>
              <p:cNvSpPr>
                <a:spLocks/>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26">
                <a:extLst>
                  <a:ext uri="{FF2B5EF4-FFF2-40B4-BE49-F238E27FC236}">
                    <a16:creationId xmlns:a16="http://schemas.microsoft.com/office/drawing/2014/main" id="{D34EC561-9D3C-494E-9042-87DEDDCB9F64}"/>
                  </a:ext>
                </a:extLst>
              </p:cNvPr>
              <p:cNvSpPr>
                <a:spLocks/>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27">
                <a:extLst>
                  <a:ext uri="{FF2B5EF4-FFF2-40B4-BE49-F238E27FC236}">
                    <a16:creationId xmlns:a16="http://schemas.microsoft.com/office/drawing/2014/main" id="{80536C77-6063-48EA-B71A-9D720DF95103}"/>
                  </a:ext>
                </a:extLst>
              </p:cNvPr>
              <p:cNvSpPr>
                <a:spLocks/>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28">
                <a:extLst>
                  <a:ext uri="{FF2B5EF4-FFF2-40B4-BE49-F238E27FC236}">
                    <a16:creationId xmlns:a16="http://schemas.microsoft.com/office/drawing/2014/main" id="{2BFA753A-5905-48CD-A7E6-24C0706C7053}"/>
                  </a:ext>
                </a:extLst>
              </p:cNvPr>
              <p:cNvSpPr>
                <a:spLocks/>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71" name="Group 28">
              <a:extLst>
                <a:ext uri="{FF2B5EF4-FFF2-40B4-BE49-F238E27FC236}">
                  <a16:creationId xmlns:a16="http://schemas.microsoft.com/office/drawing/2014/main" id="{C351216A-35EF-43CB-843E-C5B8C725800F}"/>
                </a:ext>
              </a:extLst>
            </p:cNvPr>
            <p:cNvGrpSpPr/>
            <p:nvPr/>
          </p:nvGrpSpPr>
          <p:grpSpPr>
            <a:xfrm>
              <a:off x="6117973" y="2211167"/>
              <a:ext cx="2643331" cy="2700616"/>
              <a:chOff x="5920323" y="2302554"/>
              <a:chExt cx="2180669" cy="2227927"/>
            </a:xfrm>
            <a:effectLst>
              <a:outerShdw blurRad="177800" dir="18900000" sy="23000" kx="-1200000" algn="bl" rotWithShape="0">
                <a:prstClr val="black">
                  <a:alpha val="29000"/>
                </a:prstClr>
              </a:outerShdw>
            </a:effectLst>
          </p:grpSpPr>
          <p:sp>
            <p:nvSpPr>
              <p:cNvPr id="72" name="Freeform 21">
                <a:extLst>
                  <a:ext uri="{FF2B5EF4-FFF2-40B4-BE49-F238E27FC236}">
                    <a16:creationId xmlns:a16="http://schemas.microsoft.com/office/drawing/2014/main" id="{A575F65F-84F9-4DAB-BE7F-5375551C1AA2}"/>
                  </a:ext>
                </a:extLst>
              </p:cNvPr>
              <p:cNvSpPr>
                <a:spLocks/>
              </p:cNvSpPr>
              <p:nvPr/>
            </p:nvSpPr>
            <p:spPr bwMode="auto">
              <a:xfrm>
                <a:off x="7879324" y="4300937"/>
                <a:ext cx="221668" cy="229544"/>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22">
                <a:extLst>
                  <a:ext uri="{FF2B5EF4-FFF2-40B4-BE49-F238E27FC236}">
                    <a16:creationId xmlns:a16="http://schemas.microsoft.com/office/drawing/2014/main" id="{0D8402EC-3748-42A7-B989-9FAD6AABBD9D}"/>
                  </a:ext>
                </a:extLst>
              </p:cNvPr>
              <p:cNvSpPr>
                <a:spLocks/>
              </p:cNvSpPr>
              <p:nvPr/>
            </p:nvSpPr>
            <p:spPr bwMode="auto">
              <a:xfrm>
                <a:off x="7375227" y="3756332"/>
                <a:ext cx="554732" cy="640248"/>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23">
                <a:extLst>
                  <a:ext uri="{FF2B5EF4-FFF2-40B4-BE49-F238E27FC236}">
                    <a16:creationId xmlns:a16="http://schemas.microsoft.com/office/drawing/2014/main" id="{93FFAAF5-1680-4612-9358-A7FD9BBF5FEE}"/>
                  </a:ext>
                </a:extLst>
              </p:cNvPr>
              <p:cNvSpPr>
                <a:spLocks/>
              </p:cNvSpPr>
              <p:nvPr/>
            </p:nvSpPr>
            <p:spPr bwMode="auto">
              <a:xfrm>
                <a:off x="7363975" y="3746206"/>
                <a:ext cx="155280" cy="247548"/>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24">
                <a:extLst>
                  <a:ext uri="{FF2B5EF4-FFF2-40B4-BE49-F238E27FC236}">
                    <a16:creationId xmlns:a16="http://schemas.microsoft.com/office/drawing/2014/main" id="{5A9C191A-C41A-46D9-88AA-E33D25A21BDE}"/>
                  </a:ext>
                </a:extLst>
              </p:cNvPr>
              <p:cNvSpPr>
                <a:spLocks/>
              </p:cNvSpPr>
              <p:nvPr/>
            </p:nvSpPr>
            <p:spPr bwMode="auto">
              <a:xfrm>
                <a:off x="5920323" y="2783021"/>
                <a:ext cx="534478" cy="459088"/>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25">
                <a:extLst>
                  <a:ext uri="{FF2B5EF4-FFF2-40B4-BE49-F238E27FC236}">
                    <a16:creationId xmlns:a16="http://schemas.microsoft.com/office/drawing/2014/main" id="{B369B714-9A1D-4D4C-AFDE-B205E9FD6FAB}"/>
                  </a:ext>
                </a:extLst>
              </p:cNvPr>
              <p:cNvSpPr>
                <a:spLocks/>
              </p:cNvSpPr>
              <p:nvPr/>
            </p:nvSpPr>
            <p:spPr bwMode="auto">
              <a:xfrm>
                <a:off x="6315274" y="2361065"/>
                <a:ext cx="198038" cy="517599"/>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26">
                <a:extLst>
                  <a:ext uri="{FF2B5EF4-FFF2-40B4-BE49-F238E27FC236}">
                    <a16:creationId xmlns:a16="http://schemas.microsoft.com/office/drawing/2014/main" id="{4841EC73-BDA2-42B5-95D9-D2CC40568FE6}"/>
                  </a:ext>
                </a:extLst>
              </p:cNvPr>
              <p:cNvSpPr>
                <a:spLocks/>
              </p:cNvSpPr>
              <p:nvPr/>
            </p:nvSpPr>
            <p:spPr bwMode="auto">
              <a:xfrm>
                <a:off x="6072227" y="2841532"/>
                <a:ext cx="569359" cy="690883"/>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27">
                <a:extLst>
                  <a:ext uri="{FF2B5EF4-FFF2-40B4-BE49-F238E27FC236}">
                    <a16:creationId xmlns:a16="http://schemas.microsoft.com/office/drawing/2014/main" id="{5CD05253-4C98-4339-BFF6-11F550E8AE3F}"/>
                  </a:ext>
                </a:extLst>
              </p:cNvPr>
              <p:cNvSpPr>
                <a:spLocks/>
              </p:cNvSpPr>
              <p:nvPr/>
            </p:nvSpPr>
            <p:spPr bwMode="auto">
              <a:xfrm>
                <a:off x="6363658" y="2302554"/>
                <a:ext cx="541229" cy="7550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28">
                <a:extLst>
                  <a:ext uri="{FF2B5EF4-FFF2-40B4-BE49-F238E27FC236}">
                    <a16:creationId xmlns:a16="http://schemas.microsoft.com/office/drawing/2014/main" id="{9FE06B6F-0FD5-451A-9C9B-67FFD7858616}"/>
                  </a:ext>
                </a:extLst>
              </p:cNvPr>
              <p:cNvSpPr>
                <a:spLocks/>
              </p:cNvSpPr>
              <p:nvPr/>
            </p:nvSpPr>
            <p:spPr bwMode="auto">
              <a:xfrm>
                <a:off x="6451425" y="2878664"/>
                <a:ext cx="1019446" cy="1046451"/>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0" name="Group 37">
              <a:extLst>
                <a:ext uri="{FF2B5EF4-FFF2-40B4-BE49-F238E27FC236}">
                  <a16:creationId xmlns:a16="http://schemas.microsoft.com/office/drawing/2014/main" id="{127CDE77-4246-4BD1-B54A-982241790C89}"/>
                </a:ext>
              </a:extLst>
            </p:cNvPr>
            <p:cNvGrpSpPr/>
            <p:nvPr/>
          </p:nvGrpSpPr>
          <p:grpSpPr>
            <a:xfrm>
              <a:off x="7327986" y="532338"/>
              <a:ext cx="2861689" cy="2923706"/>
              <a:chOff x="6076950" y="2555876"/>
              <a:chExt cx="3076576" cy="3143249"/>
            </a:xfrm>
            <a:effectLst>
              <a:outerShdw blurRad="177800" dir="18900000" sy="23000" kx="-1200000" algn="bl" rotWithShape="0">
                <a:prstClr val="black">
                  <a:alpha val="29000"/>
                </a:prstClr>
              </a:outerShdw>
            </a:effectLst>
          </p:grpSpPr>
          <p:sp>
            <p:nvSpPr>
              <p:cNvPr id="81" name="Freeform 21">
                <a:extLst>
                  <a:ext uri="{FF2B5EF4-FFF2-40B4-BE49-F238E27FC236}">
                    <a16:creationId xmlns:a16="http://schemas.microsoft.com/office/drawing/2014/main" id="{B71895EA-E586-4F67-A3C1-77B193DE9CC7}"/>
                  </a:ext>
                </a:extLst>
              </p:cNvPr>
              <p:cNvSpPr>
                <a:spLocks/>
              </p:cNvSpPr>
              <p:nvPr/>
            </p:nvSpPr>
            <p:spPr bwMode="auto">
              <a:xfrm>
                <a:off x="8840788" y="5375275"/>
                <a:ext cx="312738" cy="323850"/>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22">
                <a:extLst>
                  <a:ext uri="{FF2B5EF4-FFF2-40B4-BE49-F238E27FC236}">
                    <a16:creationId xmlns:a16="http://schemas.microsoft.com/office/drawing/2014/main" id="{D60891AF-3B28-43C0-8551-7B2AF2CE0760}"/>
                  </a:ext>
                </a:extLst>
              </p:cNvPr>
              <p:cNvSpPr>
                <a:spLocks/>
              </p:cNvSpPr>
              <p:nvPr/>
            </p:nvSpPr>
            <p:spPr bwMode="auto">
              <a:xfrm>
                <a:off x="8129588" y="4606925"/>
                <a:ext cx="782638" cy="903287"/>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23">
                <a:extLst>
                  <a:ext uri="{FF2B5EF4-FFF2-40B4-BE49-F238E27FC236}">
                    <a16:creationId xmlns:a16="http://schemas.microsoft.com/office/drawing/2014/main" id="{CB143310-8ADD-4144-ACF1-6DE217476FF5}"/>
                  </a:ext>
                </a:extLst>
              </p:cNvPr>
              <p:cNvSpPr>
                <a:spLocks/>
              </p:cNvSpPr>
              <p:nvPr/>
            </p:nvSpPr>
            <p:spPr bwMode="auto">
              <a:xfrm>
                <a:off x="8113713" y="4592638"/>
                <a:ext cx="219075" cy="34925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24">
                <a:extLst>
                  <a:ext uri="{FF2B5EF4-FFF2-40B4-BE49-F238E27FC236}">
                    <a16:creationId xmlns:a16="http://schemas.microsoft.com/office/drawing/2014/main" id="{2B7DE033-8B17-438E-8142-D8ABB2AE5E00}"/>
                  </a:ext>
                </a:extLst>
              </p:cNvPr>
              <p:cNvSpPr>
                <a:spLocks/>
              </p:cNvSpPr>
              <p:nvPr/>
            </p:nvSpPr>
            <p:spPr bwMode="auto">
              <a:xfrm>
                <a:off x="6076950" y="3233738"/>
                <a:ext cx="754063" cy="64770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25">
                <a:extLst>
                  <a:ext uri="{FF2B5EF4-FFF2-40B4-BE49-F238E27FC236}">
                    <a16:creationId xmlns:a16="http://schemas.microsoft.com/office/drawing/2014/main" id="{AB5A289F-2653-4836-A2D1-CCA5038DA26A}"/>
                  </a:ext>
                </a:extLst>
              </p:cNvPr>
              <p:cNvSpPr>
                <a:spLocks/>
              </p:cNvSpPr>
              <p:nvPr/>
            </p:nvSpPr>
            <p:spPr bwMode="auto">
              <a:xfrm>
                <a:off x="6634163" y="2638425"/>
                <a:ext cx="279400" cy="730250"/>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26">
                <a:extLst>
                  <a:ext uri="{FF2B5EF4-FFF2-40B4-BE49-F238E27FC236}">
                    <a16:creationId xmlns:a16="http://schemas.microsoft.com/office/drawing/2014/main" id="{6745A06E-72C4-48FE-B1AE-B7C9C35E782E}"/>
                  </a:ext>
                </a:extLst>
              </p:cNvPr>
              <p:cNvSpPr>
                <a:spLocks/>
              </p:cNvSpPr>
              <p:nvPr/>
            </p:nvSpPr>
            <p:spPr bwMode="auto">
              <a:xfrm>
                <a:off x="6291263" y="3316288"/>
                <a:ext cx="803275" cy="974725"/>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27">
                <a:extLst>
                  <a:ext uri="{FF2B5EF4-FFF2-40B4-BE49-F238E27FC236}">
                    <a16:creationId xmlns:a16="http://schemas.microsoft.com/office/drawing/2014/main" id="{F34098BB-9978-4061-BB57-DE1942E834DB}"/>
                  </a:ext>
                </a:extLst>
              </p:cNvPr>
              <p:cNvSpPr>
                <a:spLocks/>
              </p:cNvSpPr>
              <p:nvPr/>
            </p:nvSpPr>
            <p:spPr bwMode="auto">
              <a:xfrm>
                <a:off x="6702425" y="2555876"/>
                <a:ext cx="763588" cy="1065212"/>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28">
                <a:extLst>
                  <a:ext uri="{FF2B5EF4-FFF2-40B4-BE49-F238E27FC236}">
                    <a16:creationId xmlns:a16="http://schemas.microsoft.com/office/drawing/2014/main" id="{6810EC84-C75E-4593-AE5C-B71687E6B2F9}"/>
                  </a:ext>
                </a:extLst>
              </p:cNvPr>
              <p:cNvSpPr>
                <a:spLocks/>
              </p:cNvSpPr>
              <p:nvPr/>
            </p:nvSpPr>
            <p:spPr bwMode="auto">
              <a:xfrm>
                <a:off x="6826250" y="3368675"/>
                <a:ext cx="1438275" cy="1476375"/>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grpSp>
        <p:nvGrpSpPr>
          <p:cNvPr id="6" name="Gruppo 5">
            <a:extLst>
              <a:ext uri="{FF2B5EF4-FFF2-40B4-BE49-F238E27FC236}">
                <a16:creationId xmlns:a16="http://schemas.microsoft.com/office/drawing/2014/main" id="{D4F60D5B-8D1E-4720-A0EA-37821DB86560}"/>
              </a:ext>
            </a:extLst>
          </p:cNvPr>
          <p:cNvGrpSpPr>
            <a:grpSpLocks noChangeAspect="1"/>
          </p:cNvGrpSpPr>
          <p:nvPr/>
        </p:nvGrpSpPr>
        <p:grpSpPr>
          <a:xfrm>
            <a:off x="5990339" y="4342560"/>
            <a:ext cx="1245144" cy="1043238"/>
            <a:chOff x="3303588" y="1220788"/>
            <a:chExt cx="5688013" cy="4765674"/>
          </a:xfrm>
          <a:solidFill>
            <a:srgbClr val="7A0A1B">
              <a:alpha val="90000"/>
            </a:srgbClr>
          </a:solidFill>
        </p:grpSpPr>
        <p:sp>
          <p:nvSpPr>
            <p:cNvPr id="89" name="Freeform 5">
              <a:extLst>
                <a:ext uri="{FF2B5EF4-FFF2-40B4-BE49-F238E27FC236}">
                  <a16:creationId xmlns:a16="http://schemas.microsoft.com/office/drawing/2014/main" id="{2E1A2CB7-77FF-417C-B1A6-3EAB9E485077}"/>
                </a:ext>
              </a:extLst>
            </p:cNvPr>
            <p:cNvSpPr>
              <a:spLocks noEditPoints="1"/>
            </p:cNvSpPr>
            <p:nvPr/>
          </p:nvSpPr>
          <p:spPr bwMode="auto">
            <a:xfrm>
              <a:off x="6805613" y="1787525"/>
              <a:ext cx="2185988" cy="2820987"/>
            </a:xfrm>
            <a:custGeom>
              <a:avLst/>
              <a:gdLst>
                <a:gd name="T0" fmla="*/ 417 w 471"/>
                <a:gd name="T1" fmla="*/ 440 h 608"/>
                <a:gd name="T2" fmla="*/ 258 w 471"/>
                <a:gd name="T3" fmla="*/ 18 h 608"/>
                <a:gd name="T4" fmla="*/ 213 w 471"/>
                <a:gd name="T5" fmla="*/ 18 h 608"/>
                <a:gd name="T6" fmla="*/ 54 w 471"/>
                <a:gd name="T7" fmla="*/ 440 h 608"/>
                <a:gd name="T8" fmla="*/ 0 w 471"/>
                <a:gd name="T9" fmla="*/ 440 h 608"/>
                <a:gd name="T10" fmla="*/ 235 w 471"/>
                <a:gd name="T11" fmla="*/ 608 h 608"/>
                <a:gd name="T12" fmla="*/ 471 w 471"/>
                <a:gd name="T13" fmla="*/ 440 h 608"/>
                <a:gd name="T14" fmla="*/ 417 w 471"/>
                <a:gd name="T15" fmla="*/ 440 h 608"/>
                <a:gd name="T16" fmla="*/ 104 w 471"/>
                <a:gd name="T17" fmla="*/ 440 h 608"/>
                <a:gd name="T18" fmla="*/ 235 w 471"/>
                <a:gd name="T19" fmla="*/ 93 h 608"/>
                <a:gd name="T20" fmla="*/ 366 w 471"/>
                <a:gd name="T21" fmla="*/ 440 h 608"/>
                <a:gd name="T22" fmla="*/ 104 w 471"/>
                <a:gd name="T23" fmla="*/ 44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608">
                  <a:moveTo>
                    <a:pt x="417" y="440"/>
                  </a:moveTo>
                  <a:cubicBezTo>
                    <a:pt x="258" y="18"/>
                    <a:pt x="258" y="18"/>
                    <a:pt x="258" y="18"/>
                  </a:cubicBezTo>
                  <a:cubicBezTo>
                    <a:pt x="251" y="0"/>
                    <a:pt x="220" y="0"/>
                    <a:pt x="213" y="18"/>
                  </a:cubicBezTo>
                  <a:cubicBezTo>
                    <a:pt x="54" y="440"/>
                    <a:pt x="54" y="440"/>
                    <a:pt x="54" y="440"/>
                  </a:cubicBezTo>
                  <a:cubicBezTo>
                    <a:pt x="0" y="440"/>
                    <a:pt x="0" y="440"/>
                    <a:pt x="0" y="440"/>
                  </a:cubicBezTo>
                  <a:cubicBezTo>
                    <a:pt x="34" y="538"/>
                    <a:pt x="126" y="608"/>
                    <a:pt x="235" y="608"/>
                  </a:cubicBezTo>
                  <a:cubicBezTo>
                    <a:pt x="345" y="608"/>
                    <a:pt x="437" y="538"/>
                    <a:pt x="471" y="440"/>
                  </a:cubicBezTo>
                  <a:lnTo>
                    <a:pt x="417" y="440"/>
                  </a:lnTo>
                  <a:close/>
                  <a:moveTo>
                    <a:pt x="104" y="440"/>
                  </a:moveTo>
                  <a:cubicBezTo>
                    <a:pt x="235" y="93"/>
                    <a:pt x="235" y="93"/>
                    <a:pt x="235" y="93"/>
                  </a:cubicBezTo>
                  <a:cubicBezTo>
                    <a:pt x="366" y="440"/>
                    <a:pt x="366" y="440"/>
                    <a:pt x="366" y="440"/>
                  </a:cubicBezTo>
                  <a:lnTo>
                    <a:pt x="104" y="44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6">
              <a:extLst>
                <a:ext uri="{FF2B5EF4-FFF2-40B4-BE49-F238E27FC236}">
                  <a16:creationId xmlns:a16="http://schemas.microsoft.com/office/drawing/2014/main" id="{FD66F80C-EC65-4868-B99E-3763CB3501CF}"/>
                </a:ext>
              </a:extLst>
            </p:cNvPr>
            <p:cNvSpPr>
              <a:spLocks noEditPoints="1"/>
            </p:cNvSpPr>
            <p:nvPr/>
          </p:nvSpPr>
          <p:spPr bwMode="auto">
            <a:xfrm>
              <a:off x="3303588" y="1787525"/>
              <a:ext cx="2189163" cy="2820987"/>
            </a:xfrm>
            <a:custGeom>
              <a:avLst/>
              <a:gdLst>
                <a:gd name="T0" fmla="*/ 417 w 472"/>
                <a:gd name="T1" fmla="*/ 440 h 608"/>
                <a:gd name="T2" fmla="*/ 258 w 472"/>
                <a:gd name="T3" fmla="*/ 18 h 608"/>
                <a:gd name="T4" fmla="*/ 214 w 472"/>
                <a:gd name="T5" fmla="*/ 18 h 608"/>
                <a:gd name="T6" fmla="*/ 54 w 472"/>
                <a:gd name="T7" fmla="*/ 440 h 608"/>
                <a:gd name="T8" fmla="*/ 0 w 472"/>
                <a:gd name="T9" fmla="*/ 440 h 608"/>
                <a:gd name="T10" fmla="*/ 236 w 472"/>
                <a:gd name="T11" fmla="*/ 608 h 608"/>
                <a:gd name="T12" fmla="*/ 472 w 472"/>
                <a:gd name="T13" fmla="*/ 440 h 608"/>
                <a:gd name="T14" fmla="*/ 417 w 472"/>
                <a:gd name="T15" fmla="*/ 440 h 608"/>
                <a:gd name="T16" fmla="*/ 105 w 472"/>
                <a:gd name="T17" fmla="*/ 440 h 608"/>
                <a:gd name="T18" fmla="*/ 236 w 472"/>
                <a:gd name="T19" fmla="*/ 93 h 608"/>
                <a:gd name="T20" fmla="*/ 367 w 472"/>
                <a:gd name="T21" fmla="*/ 440 h 608"/>
                <a:gd name="T22" fmla="*/ 105 w 472"/>
                <a:gd name="T23" fmla="*/ 44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2" h="608">
                  <a:moveTo>
                    <a:pt x="417" y="440"/>
                  </a:moveTo>
                  <a:cubicBezTo>
                    <a:pt x="258" y="18"/>
                    <a:pt x="258" y="18"/>
                    <a:pt x="258" y="18"/>
                  </a:cubicBezTo>
                  <a:cubicBezTo>
                    <a:pt x="251" y="0"/>
                    <a:pt x="221" y="0"/>
                    <a:pt x="214" y="18"/>
                  </a:cubicBezTo>
                  <a:cubicBezTo>
                    <a:pt x="54" y="440"/>
                    <a:pt x="54" y="440"/>
                    <a:pt x="54" y="440"/>
                  </a:cubicBezTo>
                  <a:cubicBezTo>
                    <a:pt x="0" y="440"/>
                    <a:pt x="0" y="440"/>
                    <a:pt x="0" y="440"/>
                  </a:cubicBezTo>
                  <a:cubicBezTo>
                    <a:pt x="35" y="538"/>
                    <a:pt x="127" y="608"/>
                    <a:pt x="236" y="608"/>
                  </a:cubicBezTo>
                  <a:cubicBezTo>
                    <a:pt x="345" y="608"/>
                    <a:pt x="437" y="538"/>
                    <a:pt x="472" y="440"/>
                  </a:cubicBezTo>
                  <a:lnTo>
                    <a:pt x="417" y="440"/>
                  </a:lnTo>
                  <a:close/>
                  <a:moveTo>
                    <a:pt x="105" y="440"/>
                  </a:moveTo>
                  <a:cubicBezTo>
                    <a:pt x="236" y="93"/>
                    <a:pt x="236" y="93"/>
                    <a:pt x="236" y="93"/>
                  </a:cubicBezTo>
                  <a:cubicBezTo>
                    <a:pt x="367" y="440"/>
                    <a:pt x="367" y="440"/>
                    <a:pt x="367" y="440"/>
                  </a:cubicBezTo>
                  <a:lnTo>
                    <a:pt x="105" y="44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1" name="Line 7">
              <a:extLst>
                <a:ext uri="{FF2B5EF4-FFF2-40B4-BE49-F238E27FC236}">
                  <a16:creationId xmlns:a16="http://schemas.microsoft.com/office/drawing/2014/main" id="{AE84BAD3-D475-4F93-8313-72F1CADF766A}"/>
                </a:ext>
              </a:extLst>
            </p:cNvPr>
            <p:cNvSpPr>
              <a:spLocks noChangeShapeType="1"/>
            </p:cNvSpPr>
            <p:nvPr/>
          </p:nvSpPr>
          <p:spPr bwMode="auto">
            <a:xfrm>
              <a:off x="4994275" y="40751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Line 8">
              <a:extLst>
                <a:ext uri="{FF2B5EF4-FFF2-40B4-BE49-F238E27FC236}">
                  <a16:creationId xmlns:a16="http://schemas.microsoft.com/office/drawing/2014/main" id="{7B13B073-C0D7-4AB5-9531-A0AAA489C48F}"/>
                </a:ext>
              </a:extLst>
            </p:cNvPr>
            <p:cNvSpPr>
              <a:spLocks noChangeShapeType="1"/>
            </p:cNvSpPr>
            <p:nvPr/>
          </p:nvSpPr>
          <p:spPr bwMode="auto">
            <a:xfrm>
              <a:off x="4994275" y="4075113"/>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9">
              <a:extLst>
                <a:ext uri="{FF2B5EF4-FFF2-40B4-BE49-F238E27FC236}">
                  <a16:creationId xmlns:a16="http://schemas.microsoft.com/office/drawing/2014/main" id="{C79D5AFD-DDF4-47E1-B633-2765060ED4F0}"/>
                </a:ext>
              </a:extLst>
            </p:cNvPr>
            <p:cNvSpPr>
              <a:spLocks/>
            </p:cNvSpPr>
            <p:nvPr/>
          </p:nvSpPr>
          <p:spPr bwMode="auto">
            <a:xfrm>
              <a:off x="4833938" y="1870075"/>
              <a:ext cx="2625725" cy="4116387"/>
            </a:xfrm>
            <a:custGeom>
              <a:avLst/>
              <a:gdLst>
                <a:gd name="T0" fmla="*/ 519 w 566"/>
                <a:gd name="T1" fmla="*/ 793 h 887"/>
                <a:gd name="T2" fmla="*/ 424 w 566"/>
                <a:gd name="T3" fmla="*/ 793 h 887"/>
                <a:gd name="T4" fmla="*/ 330 w 566"/>
                <a:gd name="T5" fmla="*/ 666 h 887"/>
                <a:gd name="T6" fmla="*/ 330 w 566"/>
                <a:gd name="T7" fmla="*/ 0 h 887"/>
                <a:gd name="T8" fmla="*/ 236 w 566"/>
                <a:gd name="T9" fmla="*/ 2 h 887"/>
                <a:gd name="T10" fmla="*/ 236 w 566"/>
                <a:gd name="T11" fmla="*/ 666 h 887"/>
                <a:gd name="T12" fmla="*/ 142 w 566"/>
                <a:gd name="T13" fmla="*/ 793 h 887"/>
                <a:gd name="T14" fmla="*/ 47 w 566"/>
                <a:gd name="T15" fmla="*/ 793 h 887"/>
                <a:gd name="T16" fmla="*/ 0 w 566"/>
                <a:gd name="T17" fmla="*/ 840 h 887"/>
                <a:gd name="T18" fmla="*/ 0 w 566"/>
                <a:gd name="T19" fmla="*/ 887 h 887"/>
                <a:gd name="T20" fmla="*/ 566 w 566"/>
                <a:gd name="T21" fmla="*/ 887 h 887"/>
                <a:gd name="T22" fmla="*/ 566 w 566"/>
                <a:gd name="T23" fmla="*/ 840 h 887"/>
                <a:gd name="T24" fmla="*/ 519 w 566"/>
                <a:gd name="T25" fmla="*/ 793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887">
                  <a:moveTo>
                    <a:pt x="519" y="793"/>
                  </a:moveTo>
                  <a:cubicBezTo>
                    <a:pt x="424" y="793"/>
                    <a:pt x="424" y="793"/>
                    <a:pt x="424" y="793"/>
                  </a:cubicBezTo>
                  <a:cubicBezTo>
                    <a:pt x="421" y="734"/>
                    <a:pt x="383" y="685"/>
                    <a:pt x="330" y="666"/>
                  </a:cubicBezTo>
                  <a:cubicBezTo>
                    <a:pt x="330" y="0"/>
                    <a:pt x="330" y="0"/>
                    <a:pt x="330" y="0"/>
                  </a:cubicBezTo>
                  <a:cubicBezTo>
                    <a:pt x="236" y="2"/>
                    <a:pt x="236" y="2"/>
                    <a:pt x="236" y="2"/>
                  </a:cubicBezTo>
                  <a:cubicBezTo>
                    <a:pt x="236" y="666"/>
                    <a:pt x="236" y="666"/>
                    <a:pt x="236" y="666"/>
                  </a:cubicBezTo>
                  <a:cubicBezTo>
                    <a:pt x="183" y="685"/>
                    <a:pt x="145" y="734"/>
                    <a:pt x="142" y="793"/>
                  </a:cubicBezTo>
                  <a:cubicBezTo>
                    <a:pt x="47" y="793"/>
                    <a:pt x="47" y="793"/>
                    <a:pt x="47" y="793"/>
                  </a:cubicBezTo>
                  <a:cubicBezTo>
                    <a:pt x="21" y="793"/>
                    <a:pt x="0" y="814"/>
                    <a:pt x="0" y="840"/>
                  </a:cubicBezTo>
                  <a:cubicBezTo>
                    <a:pt x="0" y="887"/>
                    <a:pt x="0" y="887"/>
                    <a:pt x="0" y="887"/>
                  </a:cubicBezTo>
                  <a:cubicBezTo>
                    <a:pt x="566" y="887"/>
                    <a:pt x="566" y="887"/>
                    <a:pt x="566" y="887"/>
                  </a:cubicBezTo>
                  <a:cubicBezTo>
                    <a:pt x="566" y="840"/>
                    <a:pt x="566" y="840"/>
                    <a:pt x="566" y="840"/>
                  </a:cubicBezTo>
                  <a:cubicBezTo>
                    <a:pt x="566" y="814"/>
                    <a:pt x="545" y="793"/>
                    <a:pt x="519" y="793"/>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10">
              <a:extLst>
                <a:ext uri="{FF2B5EF4-FFF2-40B4-BE49-F238E27FC236}">
                  <a16:creationId xmlns:a16="http://schemas.microsoft.com/office/drawing/2014/main" id="{64DA650F-6A31-45D0-B8B7-E2948B2CA34C}"/>
                </a:ext>
              </a:extLst>
            </p:cNvPr>
            <p:cNvSpPr>
              <a:spLocks/>
            </p:cNvSpPr>
            <p:nvPr/>
          </p:nvSpPr>
          <p:spPr bwMode="auto">
            <a:xfrm>
              <a:off x="4194175" y="1220788"/>
              <a:ext cx="3943350" cy="919162"/>
            </a:xfrm>
            <a:custGeom>
              <a:avLst/>
              <a:gdLst>
                <a:gd name="T0" fmla="*/ 802 w 850"/>
                <a:gd name="T1" fmla="*/ 65 h 198"/>
                <a:gd name="T2" fmla="*/ 768 w 850"/>
                <a:gd name="T3" fmla="*/ 80 h 198"/>
                <a:gd name="T4" fmla="*/ 731 w 850"/>
                <a:gd name="T5" fmla="*/ 62 h 198"/>
                <a:gd name="T6" fmla="*/ 590 w 850"/>
                <a:gd name="T7" fmla="*/ 18 h 198"/>
                <a:gd name="T8" fmla="*/ 506 w 850"/>
                <a:gd name="T9" fmla="*/ 42 h 198"/>
                <a:gd name="T10" fmla="*/ 425 w 850"/>
                <a:gd name="T11" fmla="*/ 0 h 198"/>
                <a:gd name="T12" fmla="*/ 344 w 850"/>
                <a:gd name="T13" fmla="*/ 42 h 198"/>
                <a:gd name="T14" fmla="*/ 260 w 850"/>
                <a:gd name="T15" fmla="*/ 18 h 198"/>
                <a:gd name="T16" fmla="*/ 119 w 850"/>
                <a:gd name="T17" fmla="*/ 62 h 198"/>
                <a:gd name="T18" fmla="*/ 82 w 850"/>
                <a:gd name="T19" fmla="*/ 80 h 198"/>
                <a:gd name="T20" fmla="*/ 48 w 850"/>
                <a:gd name="T21" fmla="*/ 65 h 198"/>
                <a:gd name="T22" fmla="*/ 0 w 850"/>
                <a:gd name="T23" fmla="*/ 113 h 198"/>
                <a:gd name="T24" fmla="*/ 48 w 850"/>
                <a:gd name="T25" fmla="*/ 160 h 198"/>
                <a:gd name="T26" fmla="*/ 93 w 850"/>
                <a:gd name="T27" fmla="*/ 127 h 198"/>
                <a:gd name="T28" fmla="*/ 141 w 850"/>
                <a:gd name="T29" fmla="*/ 105 h 198"/>
                <a:gd name="T30" fmla="*/ 260 w 850"/>
                <a:gd name="T31" fmla="*/ 66 h 198"/>
                <a:gd name="T32" fmla="*/ 327 w 850"/>
                <a:gd name="T33" fmla="*/ 88 h 198"/>
                <a:gd name="T34" fmla="*/ 326 w 850"/>
                <a:gd name="T35" fmla="*/ 99 h 198"/>
                <a:gd name="T36" fmla="*/ 407 w 850"/>
                <a:gd name="T37" fmla="*/ 196 h 198"/>
                <a:gd name="T38" fmla="*/ 409 w 850"/>
                <a:gd name="T39" fmla="*/ 197 h 198"/>
                <a:gd name="T40" fmla="*/ 411 w 850"/>
                <a:gd name="T41" fmla="*/ 197 h 198"/>
                <a:gd name="T42" fmla="*/ 425 w 850"/>
                <a:gd name="T43" fmla="*/ 198 h 198"/>
                <a:gd name="T44" fmla="*/ 437 w 850"/>
                <a:gd name="T45" fmla="*/ 197 h 198"/>
                <a:gd name="T46" fmla="*/ 524 w 850"/>
                <a:gd name="T47" fmla="*/ 99 h 198"/>
                <a:gd name="T48" fmla="*/ 523 w 850"/>
                <a:gd name="T49" fmla="*/ 87 h 198"/>
                <a:gd name="T50" fmla="*/ 590 w 850"/>
                <a:gd name="T51" fmla="*/ 66 h 198"/>
                <a:gd name="T52" fmla="*/ 710 w 850"/>
                <a:gd name="T53" fmla="*/ 105 h 198"/>
                <a:gd name="T54" fmla="*/ 757 w 850"/>
                <a:gd name="T55" fmla="*/ 127 h 198"/>
                <a:gd name="T56" fmla="*/ 802 w 850"/>
                <a:gd name="T57" fmla="*/ 160 h 198"/>
                <a:gd name="T58" fmla="*/ 850 w 850"/>
                <a:gd name="T59" fmla="*/ 113 h 198"/>
                <a:gd name="T60" fmla="*/ 802 w 850"/>
                <a:gd name="T61" fmla="*/ 6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0" h="198">
                  <a:moveTo>
                    <a:pt x="802" y="65"/>
                  </a:moveTo>
                  <a:cubicBezTo>
                    <a:pt x="789" y="65"/>
                    <a:pt x="777" y="71"/>
                    <a:pt x="768" y="80"/>
                  </a:cubicBezTo>
                  <a:cubicBezTo>
                    <a:pt x="756" y="75"/>
                    <a:pt x="744" y="69"/>
                    <a:pt x="731" y="62"/>
                  </a:cubicBezTo>
                  <a:cubicBezTo>
                    <a:pt x="690" y="42"/>
                    <a:pt x="644" y="18"/>
                    <a:pt x="590" y="18"/>
                  </a:cubicBezTo>
                  <a:cubicBezTo>
                    <a:pt x="554" y="18"/>
                    <a:pt x="527" y="29"/>
                    <a:pt x="506" y="42"/>
                  </a:cubicBezTo>
                  <a:cubicBezTo>
                    <a:pt x="488" y="17"/>
                    <a:pt x="459" y="0"/>
                    <a:pt x="425" y="0"/>
                  </a:cubicBezTo>
                  <a:cubicBezTo>
                    <a:pt x="392" y="0"/>
                    <a:pt x="362" y="17"/>
                    <a:pt x="344" y="42"/>
                  </a:cubicBezTo>
                  <a:cubicBezTo>
                    <a:pt x="323" y="29"/>
                    <a:pt x="296" y="18"/>
                    <a:pt x="260" y="18"/>
                  </a:cubicBezTo>
                  <a:cubicBezTo>
                    <a:pt x="206" y="18"/>
                    <a:pt x="160" y="42"/>
                    <a:pt x="119" y="62"/>
                  </a:cubicBezTo>
                  <a:cubicBezTo>
                    <a:pt x="106" y="69"/>
                    <a:pt x="94" y="75"/>
                    <a:pt x="82" y="80"/>
                  </a:cubicBezTo>
                  <a:cubicBezTo>
                    <a:pt x="74" y="71"/>
                    <a:pt x="61" y="65"/>
                    <a:pt x="48" y="65"/>
                  </a:cubicBezTo>
                  <a:cubicBezTo>
                    <a:pt x="22" y="65"/>
                    <a:pt x="0" y="86"/>
                    <a:pt x="0" y="113"/>
                  </a:cubicBezTo>
                  <a:cubicBezTo>
                    <a:pt x="0" y="139"/>
                    <a:pt x="22" y="160"/>
                    <a:pt x="48" y="160"/>
                  </a:cubicBezTo>
                  <a:cubicBezTo>
                    <a:pt x="69" y="160"/>
                    <a:pt x="86" y="146"/>
                    <a:pt x="93" y="127"/>
                  </a:cubicBezTo>
                  <a:cubicBezTo>
                    <a:pt x="108" y="121"/>
                    <a:pt x="124" y="113"/>
                    <a:pt x="141" y="105"/>
                  </a:cubicBezTo>
                  <a:cubicBezTo>
                    <a:pt x="177" y="86"/>
                    <a:pt x="217" y="66"/>
                    <a:pt x="260" y="66"/>
                  </a:cubicBezTo>
                  <a:cubicBezTo>
                    <a:pt x="290" y="66"/>
                    <a:pt x="312" y="76"/>
                    <a:pt x="327" y="88"/>
                  </a:cubicBezTo>
                  <a:cubicBezTo>
                    <a:pt x="326" y="91"/>
                    <a:pt x="326" y="95"/>
                    <a:pt x="326" y="99"/>
                  </a:cubicBezTo>
                  <a:cubicBezTo>
                    <a:pt x="326" y="148"/>
                    <a:pt x="361" y="188"/>
                    <a:pt x="407" y="196"/>
                  </a:cubicBezTo>
                  <a:cubicBezTo>
                    <a:pt x="408" y="196"/>
                    <a:pt x="408" y="197"/>
                    <a:pt x="409" y="197"/>
                  </a:cubicBezTo>
                  <a:cubicBezTo>
                    <a:pt x="410" y="197"/>
                    <a:pt x="410" y="197"/>
                    <a:pt x="411" y="197"/>
                  </a:cubicBezTo>
                  <a:cubicBezTo>
                    <a:pt x="416" y="198"/>
                    <a:pt x="420" y="198"/>
                    <a:pt x="425" y="198"/>
                  </a:cubicBezTo>
                  <a:cubicBezTo>
                    <a:pt x="429" y="198"/>
                    <a:pt x="433" y="198"/>
                    <a:pt x="437" y="197"/>
                  </a:cubicBezTo>
                  <a:cubicBezTo>
                    <a:pt x="486" y="191"/>
                    <a:pt x="524" y="150"/>
                    <a:pt x="524" y="99"/>
                  </a:cubicBezTo>
                  <a:cubicBezTo>
                    <a:pt x="524" y="95"/>
                    <a:pt x="524" y="91"/>
                    <a:pt x="523" y="87"/>
                  </a:cubicBezTo>
                  <a:cubicBezTo>
                    <a:pt x="539" y="76"/>
                    <a:pt x="560" y="66"/>
                    <a:pt x="590" y="66"/>
                  </a:cubicBezTo>
                  <a:cubicBezTo>
                    <a:pt x="633" y="66"/>
                    <a:pt x="673" y="86"/>
                    <a:pt x="710" y="105"/>
                  </a:cubicBezTo>
                  <a:cubicBezTo>
                    <a:pt x="726" y="113"/>
                    <a:pt x="742" y="121"/>
                    <a:pt x="757" y="127"/>
                  </a:cubicBezTo>
                  <a:cubicBezTo>
                    <a:pt x="763" y="146"/>
                    <a:pt x="781" y="160"/>
                    <a:pt x="802" y="160"/>
                  </a:cubicBezTo>
                  <a:cubicBezTo>
                    <a:pt x="829" y="160"/>
                    <a:pt x="850" y="139"/>
                    <a:pt x="850" y="113"/>
                  </a:cubicBezTo>
                  <a:cubicBezTo>
                    <a:pt x="850" y="86"/>
                    <a:pt x="829" y="65"/>
                    <a:pt x="802"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7" name="Rettangolo 6">
            <a:extLst>
              <a:ext uri="{FF2B5EF4-FFF2-40B4-BE49-F238E27FC236}">
                <a16:creationId xmlns:a16="http://schemas.microsoft.com/office/drawing/2014/main" id="{F7659624-F451-48E1-83A0-6B5683CED052}"/>
              </a:ext>
            </a:extLst>
          </p:cNvPr>
          <p:cNvSpPr/>
          <p:nvPr/>
        </p:nvSpPr>
        <p:spPr>
          <a:xfrm>
            <a:off x="4307673" y="1674278"/>
            <a:ext cx="3985427" cy="2068254"/>
          </a:xfrm>
          <a:prstGeom prst="rect">
            <a:avLst/>
          </a:prstGeom>
          <a:noFill/>
          <a:ln w="6350">
            <a:solidFill>
              <a:srgbClr val="CE062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it-IT" dirty="0"/>
          </a:p>
        </p:txBody>
      </p:sp>
      <p:sp>
        <p:nvSpPr>
          <p:cNvPr id="95" name="Rettangolo 94">
            <a:extLst>
              <a:ext uri="{FF2B5EF4-FFF2-40B4-BE49-F238E27FC236}">
                <a16:creationId xmlns:a16="http://schemas.microsoft.com/office/drawing/2014/main" id="{D3EC077E-D2DA-4EF4-9F0A-71A0F6719776}"/>
              </a:ext>
            </a:extLst>
          </p:cNvPr>
          <p:cNvSpPr/>
          <p:nvPr/>
        </p:nvSpPr>
        <p:spPr>
          <a:xfrm>
            <a:off x="310347" y="3760252"/>
            <a:ext cx="3985427" cy="2068254"/>
          </a:xfrm>
          <a:prstGeom prst="rect">
            <a:avLst/>
          </a:prstGeom>
          <a:noFill/>
          <a:ln w="6350">
            <a:solidFill>
              <a:srgbClr val="CE0625"/>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it-IT" dirty="0"/>
          </a:p>
        </p:txBody>
      </p:sp>
    </p:spTree>
    <p:extLst>
      <p:ext uri="{BB962C8B-B14F-4D97-AF65-F5344CB8AC3E}">
        <p14:creationId xmlns:p14="http://schemas.microsoft.com/office/powerpoint/2010/main" val="3714261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9164F-8CE8-4671-86AA-DA334E2F7B7A}"/>
              </a:ext>
            </a:extLst>
          </p:cNvPr>
          <p:cNvSpPr>
            <a:spLocks noGrp="1"/>
          </p:cNvSpPr>
          <p:nvPr>
            <p:ph type="title"/>
          </p:nvPr>
        </p:nvSpPr>
        <p:spPr/>
        <p:txBody>
          <a:bodyPr/>
          <a:lstStyle/>
          <a:p>
            <a:r>
              <a:rPr lang="it-IT" sz="2000" dirty="0">
                <a:cs typeface="Calibri" panose="020F0502020204030204" pitchFamily="34" charset="0"/>
              </a:rPr>
              <a:t>Importanza del M.O.G.C. anche dopo gli eventi penali.</a:t>
            </a:r>
            <a:br>
              <a:rPr lang="it-IT" sz="2000" dirty="0">
                <a:cs typeface="Calibri" panose="020F0502020204030204" pitchFamily="34" charset="0"/>
              </a:rPr>
            </a:br>
            <a:endParaRPr lang="it-IT" dirty="0"/>
          </a:p>
        </p:txBody>
      </p:sp>
      <p:graphicFrame>
        <p:nvGraphicFramePr>
          <p:cNvPr id="6" name="Diagramma 5">
            <a:extLst>
              <a:ext uri="{FF2B5EF4-FFF2-40B4-BE49-F238E27FC236}">
                <a16:creationId xmlns:a16="http://schemas.microsoft.com/office/drawing/2014/main" id="{F47DE37D-71B3-4278-ACC9-5D066F4D7382}"/>
              </a:ext>
            </a:extLst>
          </p:cNvPr>
          <p:cNvGraphicFramePr/>
          <p:nvPr/>
        </p:nvGraphicFramePr>
        <p:xfrm>
          <a:off x="513869" y="1744708"/>
          <a:ext cx="7311470" cy="3780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7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5" name="Rectangle 3">
            <a:extLst>
              <a:ext uri="{FF2B5EF4-FFF2-40B4-BE49-F238E27FC236}">
                <a16:creationId xmlns:a16="http://schemas.microsoft.com/office/drawing/2014/main" id="{D1919523-DC4E-4920-952A-22AF94E90AB7}"/>
              </a:ext>
            </a:extLst>
          </p:cNvPr>
          <p:cNvSpPr>
            <a:spLocks noChangeArrowheads="1"/>
          </p:cNvSpPr>
          <p:nvPr/>
        </p:nvSpPr>
        <p:spPr bwMode="auto">
          <a:xfrm>
            <a:off x="323999" y="1537305"/>
            <a:ext cx="4601867" cy="25545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Clr>
                <a:srgbClr val="92D050"/>
              </a:buClr>
              <a:buFontTx/>
              <a:buNone/>
            </a:pPr>
            <a:r>
              <a:rPr lang="it-IT" altLang="it-IT" sz="1600" b="1" dirty="0">
                <a:latin typeface="+mn-lt"/>
                <a:sym typeface="Wingdings" panose="05000000000000000000" pitchFamily="2" charset="2"/>
              </a:rPr>
              <a:t>Il «Modello 231»</a:t>
            </a:r>
          </a:p>
          <a:p>
            <a:pPr algn="just" eaLnBrk="1" hangingPunct="1">
              <a:spcBef>
                <a:spcPct val="0"/>
              </a:spcBef>
              <a:buClr>
                <a:srgbClr val="92D050"/>
              </a:buClr>
              <a:buFontTx/>
              <a:buNone/>
            </a:pPr>
            <a:endParaRPr lang="it-IT" altLang="it-IT" sz="1600" dirty="0">
              <a:latin typeface="+mn-lt"/>
              <a:sym typeface="Wingdings" panose="05000000000000000000" pitchFamily="2" charset="2"/>
            </a:endParaRPr>
          </a:p>
          <a:p>
            <a:pPr algn="just" eaLnBrk="1" hangingPunct="1">
              <a:spcBef>
                <a:spcPct val="0"/>
              </a:spcBef>
              <a:buClr>
                <a:srgbClr val="92D050"/>
              </a:buClr>
              <a:buFontTx/>
              <a:buNone/>
            </a:pPr>
            <a:r>
              <a:rPr lang="it-IT" altLang="it-IT" sz="1600" dirty="0">
                <a:latin typeface="+mn-lt"/>
                <a:sym typeface="Wingdings" panose="05000000000000000000" pitchFamily="2" charset="2"/>
              </a:rPr>
              <a:t>Il Modello di Organizzazione, Gestione e Controllo ai sensi del D. Lgs. 231/01 è un documento, adottato dal Consiglio di Amministrazione/AU, che definisce i principi, le </a:t>
            </a:r>
            <a:r>
              <a:rPr lang="it-IT" altLang="it-IT" sz="1600" dirty="0">
                <a:solidFill>
                  <a:srgbClr val="FF0000"/>
                </a:solidFill>
                <a:latin typeface="+mn-lt"/>
                <a:sym typeface="Wingdings" panose="05000000000000000000" pitchFamily="2" charset="2"/>
              </a:rPr>
              <a:t>regole, gli strumenti e i meccanismi di controllo che la Società </a:t>
            </a:r>
            <a:r>
              <a:rPr lang="it-IT" altLang="it-IT" sz="1600" dirty="0">
                <a:latin typeface="+mn-lt"/>
                <a:sym typeface="Wingdings" panose="05000000000000000000" pitchFamily="2" charset="2"/>
              </a:rPr>
              <a:t>adotta per monitorare i rischi e prevenire la commissione dei reati previsti dal D. Lgs. 231/01.</a:t>
            </a:r>
          </a:p>
        </p:txBody>
      </p:sp>
      <p:sp>
        <p:nvSpPr>
          <p:cNvPr id="6" name="Text Box 4">
            <a:extLst>
              <a:ext uri="{FF2B5EF4-FFF2-40B4-BE49-F238E27FC236}">
                <a16:creationId xmlns:a16="http://schemas.microsoft.com/office/drawing/2014/main" id="{81021DF0-9D6C-4C07-9AA7-C580B08118D7}"/>
              </a:ext>
            </a:extLst>
          </p:cNvPr>
          <p:cNvSpPr txBox="1">
            <a:spLocks noChangeArrowheads="1"/>
          </p:cNvSpPr>
          <p:nvPr/>
        </p:nvSpPr>
        <p:spPr bwMode="auto">
          <a:xfrm>
            <a:off x="323999" y="4229508"/>
            <a:ext cx="4617067" cy="2086725"/>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2857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lnSpc>
                <a:spcPct val="90000"/>
              </a:lnSpc>
              <a:spcBef>
                <a:spcPct val="0"/>
              </a:spcBef>
              <a:spcAft>
                <a:spcPct val="40000"/>
              </a:spcAft>
              <a:buFont typeface="Wingdings" panose="05000000000000000000" pitchFamily="2" charset="2"/>
              <a:buNone/>
            </a:pPr>
            <a:r>
              <a:rPr lang="it-IT" altLang="it-IT" sz="1600" dirty="0">
                <a:latin typeface="+mn-lt"/>
              </a:rPr>
              <a:t>Dal momento della sua approvazione il Modello è immediatamente operativo e tutti i dipendenti della Società, a qualsiasi livello organizzativo (sia soggetti apicali che soggetti non apicali), sono tenuti a rispettarne le prescrizioni. Nel Modello sono previste anche regole per la gestione dei rapporti con i soggetti terzi (ad esempio clausole contrattuali con fornitori e partner ai fini del D. Lgs. 231/01).</a:t>
            </a:r>
          </a:p>
        </p:txBody>
      </p:sp>
      <p:sp>
        <p:nvSpPr>
          <p:cNvPr id="12" name="Titolo 1">
            <a:extLst>
              <a:ext uri="{FF2B5EF4-FFF2-40B4-BE49-F238E27FC236}">
                <a16:creationId xmlns:a16="http://schemas.microsoft.com/office/drawing/2014/main" id="{1608AB23-31C8-4D1C-A81B-799B8941C058}"/>
              </a:ext>
            </a:extLst>
          </p:cNvPr>
          <p:cNvSpPr txBox="1">
            <a:spLocks/>
          </p:cNvSpPr>
          <p:nvPr/>
        </p:nvSpPr>
        <p:spPr>
          <a:xfrm>
            <a:off x="323854" y="752475"/>
            <a:ext cx="8464549" cy="240066"/>
          </a:xfrm>
        </p:spPr>
        <p:txBody>
          <a:bodyPr/>
          <a:lstStyle>
            <a:lvl1pPr algn="l" defTabSz="685567" rtl="0" eaLnBrk="1" latinLnBrk="0" hangingPunct="1">
              <a:lnSpc>
                <a:spcPct val="80000"/>
              </a:lnSpc>
              <a:spcBef>
                <a:spcPct val="0"/>
              </a:spcBef>
              <a:buNone/>
              <a:defRPr sz="1951" b="1" kern="1200" cap="all" baseline="0">
                <a:solidFill>
                  <a:schemeClr val="tx2"/>
                </a:solidFill>
                <a:latin typeface="+mj-lt"/>
                <a:ea typeface="+mj-ea"/>
                <a:cs typeface="+mj-cs"/>
              </a:defRPr>
            </a:lvl1pPr>
          </a:lstStyle>
          <a:p>
            <a:br>
              <a:rPr lang="it-IT" dirty="0"/>
            </a:br>
            <a:br>
              <a:rPr lang="it-IT" dirty="0"/>
            </a:br>
            <a:endParaRPr lang="it-IT" dirty="0"/>
          </a:p>
        </p:txBody>
      </p:sp>
      <p:sp>
        <p:nvSpPr>
          <p:cNvPr id="13" name="CasellaDiTesto 12">
            <a:extLst>
              <a:ext uri="{FF2B5EF4-FFF2-40B4-BE49-F238E27FC236}">
                <a16:creationId xmlns:a16="http://schemas.microsoft.com/office/drawing/2014/main" id="{C86954B9-18C6-415C-8DFD-9981DCA7FC61}"/>
              </a:ext>
            </a:extLst>
          </p:cNvPr>
          <p:cNvSpPr txBox="1"/>
          <p:nvPr/>
        </p:nvSpPr>
        <p:spPr>
          <a:xfrm>
            <a:off x="426720" y="1258353"/>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L’insieme di principi e regole per prevenire i «rischi 231»</a:t>
            </a:r>
          </a:p>
        </p:txBody>
      </p:sp>
      <p:grpSp>
        <p:nvGrpSpPr>
          <p:cNvPr id="66" name="Group 23">
            <a:extLst>
              <a:ext uri="{FF2B5EF4-FFF2-40B4-BE49-F238E27FC236}">
                <a16:creationId xmlns:a16="http://schemas.microsoft.com/office/drawing/2014/main" id="{387DC3A6-D3D5-42FE-B334-B67E4D74920A}"/>
              </a:ext>
            </a:extLst>
          </p:cNvPr>
          <p:cNvGrpSpPr/>
          <p:nvPr/>
        </p:nvGrpSpPr>
        <p:grpSpPr>
          <a:xfrm>
            <a:off x="5127515" y="3674304"/>
            <a:ext cx="3517602" cy="1428291"/>
            <a:chOff x="435420" y="3935413"/>
            <a:chExt cx="6165600" cy="2503487"/>
          </a:xfrm>
          <a:effectLst>
            <a:outerShdw blurRad="76200" dir="18900000" sy="23000" kx="-1200000" algn="bl" rotWithShape="0">
              <a:prstClr val="black">
                <a:alpha val="10000"/>
              </a:prstClr>
            </a:outerShdw>
          </a:effectLst>
        </p:grpSpPr>
        <p:sp>
          <p:nvSpPr>
            <p:cNvPr id="67" name="Freeform 5">
              <a:extLst>
                <a:ext uri="{FF2B5EF4-FFF2-40B4-BE49-F238E27FC236}">
                  <a16:creationId xmlns:a16="http://schemas.microsoft.com/office/drawing/2014/main" id="{B6DCE77E-22E9-4F4F-B24B-86FF61CC7149}"/>
                </a:ext>
              </a:extLst>
            </p:cNvPr>
            <p:cNvSpPr>
              <a:spLocks/>
            </p:cNvSpPr>
            <p:nvPr/>
          </p:nvSpPr>
          <p:spPr bwMode="auto">
            <a:xfrm>
              <a:off x="435420" y="4945967"/>
              <a:ext cx="1960047" cy="1056349"/>
            </a:xfrm>
            <a:custGeom>
              <a:avLst/>
              <a:gdLst>
                <a:gd name="T0" fmla="*/ 0 w 1284"/>
                <a:gd name="T1" fmla="*/ 285 h 692"/>
                <a:gd name="T2" fmla="*/ 1034 w 1284"/>
                <a:gd name="T3" fmla="*/ 0 h 692"/>
                <a:gd name="T4" fmla="*/ 1284 w 1284"/>
                <a:gd name="T5" fmla="*/ 173 h 692"/>
                <a:gd name="T6" fmla="*/ 1056 w 1284"/>
                <a:gd name="T7" fmla="*/ 692 h 692"/>
                <a:gd name="T8" fmla="*/ 918 w 1284"/>
                <a:gd name="T9" fmla="*/ 644 h 692"/>
                <a:gd name="T10" fmla="*/ 132 w 1284"/>
                <a:gd name="T11" fmla="*/ 328 h 692"/>
                <a:gd name="T12" fmla="*/ 0 w 1284"/>
                <a:gd name="T13" fmla="*/ 285 h 692"/>
              </a:gdLst>
              <a:ahLst/>
              <a:cxnLst>
                <a:cxn ang="0">
                  <a:pos x="T0" y="T1"/>
                </a:cxn>
                <a:cxn ang="0">
                  <a:pos x="T2" y="T3"/>
                </a:cxn>
                <a:cxn ang="0">
                  <a:pos x="T4" y="T5"/>
                </a:cxn>
                <a:cxn ang="0">
                  <a:pos x="T6" y="T7"/>
                </a:cxn>
                <a:cxn ang="0">
                  <a:pos x="T8" y="T9"/>
                </a:cxn>
                <a:cxn ang="0">
                  <a:pos x="T10" y="T11"/>
                </a:cxn>
                <a:cxn ang="0">
                  <a:pos x="T12" y="T13"/>
                </a:cxn>
              </a:cxnLst>
              <a:rect l="0" t="0" r="r" b="b"/>
              <a:pathLst>
                <a:path w="1284" h="692">
                  <a:moveTo>
                    <a:pt x="0" y="285"/>
                  </a:moveTo>
                  <a:lnTo>
                    <a:pt x="1034" y="0"/>
                  </a:lnTo>
                  <a:lnTo>
                    <a:pt x="1284" y="173"/>
                  </a:lnTo>
                  <a:lnTo>
                    <a:pt x="1056" y="692"/>
                  </a:lnTo>
                  <a:lnTo>
                    <a:pt x="918" y="644"/>
                  </a:lnTo>
                  <a:lnTo>
                    <a:pt x="132" y="328"/>
                  </a:lnTo>
                  <a:lnTo>
                    <a:pt x="0" y="285"/>
                  </a:lnTo>
                  <a:close/>
                </a:path>
              </a:pathLst>
            </a:custGeom>
            <a:solidFill>
              <a:srgbClr val="7F7F7F">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68" name="Freeform 6">
              <a:extLst>
                <a:ext uri="{FF2B5EF4-FFF2-40B4-BE49-F238E27FC236}">
                  <a16:creationId xmlns:a16="http://schemas.microsoft.com/office/drawing/2014/main" id="{D811B31B-86A4-4DA0-A683-0CA53B8B4471}"/>
                </a:ext>
              </a:extLst>
            </p:cNvPr>
            <p:cNvSpPr>
              <a:spLocks/>
            </p:cNvSpPr>
            <p:nvPr/>
          </p:nvSpPr>
          <p:spPr bwMode="auto">
            <a:xfrm>
              <a:off x="473582" y="5269588"/>
              <a:ext cx="6127438" cy="1169312"/>
            </a:xfrm>
            <a:custGeom>
              <a:avLst/>
              <a:gdLst>
                <a:gd name="T0" fmla="*/ 691 w 2666"/>
                <a:gd name="T1" fmla="*/ 318 h 508"/>
                <a:gd name="T2" fmla="*/ 0 w 2666"/>
                <a:gd name="T3" fmla="*/ 48 h 508"/>
                <a:gd name="T4" fmla="*/ 0 w 2666"/>
                <a:gd name="T5" fmla="*/ 130 h 508"/>
                <a:gd name="T6" fmla="*/ 640 w 2666"/>
                <a:gd name="T7" fmla="*/ 370 h 508"/>
                <a:gd name="T8" fmla="*/ 1628 w 2666"/>
                <a:gd name="T9" fmla="*/ 508 h 508"/>
                <a:gd name="T10" fmla="*/ 2666 w 2666"/>
                <a:gd name="T11" fmla="*/ 121 h 508"/>
                <a:gd name="T12" fmla="*/ 2664 w 2666"/>
                <a:gd name="T13" fmla="*/ 59 h 508"/>
                <a:gd name="T14" fmla="*/ 1259 w 2666"/>
                <a:gd name="T15" fmla="*/ 57 h 508"/>
                <a:gd name="T16" fmla="*/ 691 w 2666"/>
                <a:gd name="T17" fmla="*/ 31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6" h="508">
                  <a:moveTo>
                    <a:pt x="691" y="318"/>
                  </a:moveTo>
                  <a:cubicBezTo>
                    <a:pt x="691" y="318"/>
                    <a:pt x="301" y="0"/>
                    <a:pt x="0" y="48"/>
                  </a:cubicBezTo>
                  <a:cubicBezTo>
                    <a:pt x="0" y="130"/>
                    <a:pt x="0" y="130"/>
                    <a:pt x="0" y="130"/>
                  </a:cubicBezTo>
                  <a:cubicBezTo>
                    <a:pt x="0" y="130"/>
                    <a:pt x="352" y="107"/>
                    <a:pt x="640" y="370"/>
                  </a:cubicBezTo>
                  <a:cubicBezTo>
                    <a:pt x="1628" y="508"/>
                    <a:pt x="1628" y="508"/>
                    <a:pt x="1628" y="508"/>
                  </a:cubicBezTo>
                  <a:cubicBezTo>
                    <a:pt x="2666" y="121"/>
                    <a:pt x="2666" y="121"/>
                    <a:pt x="2666" y="121"/>
                  </a:cubicBezTo>
                  <a:cubicBezTo>
                    <a:pt x="2664" y="59"/>
                    <a:pt x="2664" y="59"/>
                    <a:pt x="2664" y="59"/>
                  </a:cubicBezTo>
                  <a:cubicBezTo>
                    <a:pt x="1259" y="57"/>
                    <a:pt x="1259" y="57"/>
                    <a:pt x="1259" y="57"/>
                  </a:cubicBezTo>
                  <a:lnTo>
                    <a:pt x="691" y="318"/>
                  </a:lnTo>
                  <a:close/>
                </a:path>
              </a:pathLst>
            </a:custGeom>
            <a:gradFill>
              <a:gsLst>
                <a:gs pos="0">
                  <a:srgbClr val="7F7F7F">
                    <a:lumMod val="50000"/>
                  </a:srgbClr>
                </a:gs>
                <a:gs pos="100000">
                  <a:srgbClr val="7F7F7F">
                    <a:lumMod val="75000"/>
                  </a:srgbClr>
                </a:gs>
                <a:gs pos="52000">
                  <a:srgbClr val="7F7F7F"/>
                </a:gs>
              </a:gsLst>
              <a:lin ang="540000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69" name="Freeform 7">
              <a:extLst>
                <a:ext uri="{FF2B5EF4-FFF2-40B4-BE49-F238E27FC236}">
                  <a16:creationId xmlns:a16="http://schemas.microsoft.com/office/drawing/2014/main" id="{5ED6E227-967F-4B64-94C2-0488A70816AF}"/>
                </a:ext>
              </a:extLst>
            </p:cNvPr>
            <p:cNvSpPr>
              <a:spLocks/>
            </p:cNvSpPr>
            <p:nvPr/>
          </p:nvSpPr>
          <p:spPr bwMode="auto">
            <a:xfrm>
              <a:off x="2047422" y="5152046"/>
              <a:ext cx="4545966" cy="1126569"/>
            </a:xfrm>
            <a:custGeom>
              <a:avLst/>
              <a:gdLst>
                <a:gd name="T0" fmla="*/ 0 w 2978"/>
                <a:gd name="T1" fmla="*/ 557 h 738"/>
                <a:gd name="T2" fmla="*/ 1416 w 2978"/>
                <a:gd name="T3" fmla="*/ 738 h 738"/>
                <a:gd name="T4" fmla="*/ 2978 w 2978"/>
                <a:gd name="T5" fmla="*/ 166 h 738"/>
                <a:gd name="T6" fmla="*/ 1580 w 2978"/>
                <a:gd name="T7" fmla="*/ 0 h 738"/>
                <a:gd name="T8" fmla="*/ 0 w 2978"/>
                <a:gd name="T9" fmla="*/ 557 h 738"/>
              </a:gdLst>
              <a:ahLst/>
              <a:cxnLst>
                <a:cxn ang="0">
                  <a:pos x="T0" y="T1"/>
                </a:cxn>
                <a:cxn ang="0">
                  <a:pos x="T2" y="T3"/>
                </a:cxn>
                <a:cxn ang="0">
                  <a:pos x="T4" y="T5"/>
                </a:cxn>
                <a:cxn ang="0">
                  <a:pos x="T6" y="T7"/>
                </a:cxn>
                <a:cxn ang="0">
                  <a:pos x="T8" y="T9"/>
                </a:cxn>
              </a:cxnLst>
              <a:rect l="0" t="0" r="r" b="b"/>
              <a:pathLst>
                <a:path w="2978" h="738">
                  <a:moveTo>
                    <a:pt x="0" y="557"/>
                  </a:moveTo>
                  <a:lnTo>
                    <a:pt x="1416" y="738"/>
                  </a:lnTo>
                  <a:lnTo>
                    <a:pt x="2978" y="166"/>
                  </a:lnTo>
                  <a:lnTo>
                    <a:pt x="1580" y="0"/>
                  </a:lnTo>
                  <a:lnTo>
                    <a:pt x="0" y="557"/>
                  </a:lnTo>
                  <a:close/>
                </a:path>
              </a:pathLst>
            </a:custGeom>
            <a:solidFill>
              <a:srgbClr val="7F7F7F">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70" name="Freeform 8">
              <a:extLst>
                <a:ext uri="{FF2B5EF4-FFF2-40B4-BE49-F238E27FC236}">
                  <a16:creationId xmlns:a16="http://schemas.microsoft.com/office/drawing/2014/main" id="{6466F7B6-EDD2-4418-B3AD-3515309C81BC}"/>
                </a:ext>
              </a:extLst>
            </p:cNvPr>
            <p:cNvSpPr>
              <a:spLocks/>
            </p:cNvSpPr>
            <p:nvPr/>
          </p:nvSpPr>
          <p:spPr bwMode="auto">
            <a:xfrm>
              <a:off x="2047422" y="5152046"/>
              <a:ext cx="4480327" cy="969338"/>
            </a:xfrm>
            <a:custGeom>
              <a:avLst/>
              <a:gdLst>
                <a:gd name="T0" fmla="*/ 0 w 2935"/>
                <a:gd name="T1" fmla="*/ 557 h 635"/>
                <a:gd name="T2" fmla="*/ 1373 w 2935"/>
                <a:gd name="T3" fmla="*/ 635 h 635"/>
                <a:gd name="T4" fmla="*/ 2935 w 2935"/>
                <a:gd name="T5" fmla="*/ 64 h 635"/>
                <a:gd name="T6" fmla="*/ 1580 w 2935"/>
                <a:gd name="T7" fmla="*/ 0 h 635"/>
                <a:gd name="T8" fmla="*/ 0 w 2935"/>
                <a:gd name="T9" fmla="*/ 557 h 635"/>
              </a:gdLst>
              <a:ahLst/>
              <a:cxnLst>
                <a:cxn ang="0">
                  <a:pos x="T0" y="T1"/>
                </a:cxn>
                <a:cxn ang="0">
                  <a:pos x="T2" y="T3"/>
                </a:cxn>
                <a:cxn ang="0">
                  <a:pos x="T4" y="T5"/>
                </a:cxn>
                <a:cxn ang="0">
                  <a:pos x="T6" y="T7"/>
                </a:cxn>
                <a:cxn ang="0">
                  <a:pos x="T8" y="T9"/>
                </a:cxn>
              </a:cxnLst>
              <a:rect l="0" t="0" r="r" b="b"/>
              <a:pathLst>
                <a:path w="2935" h="635">
                  <a:moveTo>
                    <a:pt x="0" y="557"/>
                  </a:moveTo>
                  <a:lnTo>
                    <a:pt x="1373" y="635"/>
                  </a:lnTo>
                  <a:lnTo>
                    <a:pt x="2935" y="64"/>
                  </a:lnTo>
                  <a:lnTo>
                    <a:pt x="1580" y="0"/>
                  </a:lnTo>
                  <a:lnTo>
                    <a:pt x="0" y="557"/>
                  </a:lnTo>
                  <a:close/>
                </a:path>
              </a:pathLst>
            </a:custGeom>
            <a:solidFill>
              <a:srgbClr val="7F7F7F">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71" name="Freeform 9">
              <a:extLst>
                <a:ext uri="{FF2B5EF4-FFF2-40B4-BE49-F238E27FC236}">
                  <a16:creationId xmlns:a16="http://schemas.microsoft.com/office/drawing/2014/main" id="{BA1FB029-D921-4887-B2FC-4F1B33F3EEBD}"/>
                </a:ext>
              </a:extLst>
            </p:cNvPr>
            <p:cNvSpPr>
              <a:spLocks/>
            </p:cNvSpPr>
            <p:nvPr/>
          </p:nvSpPr>
          <p:spPr bwMode="auto">
            <a:xfrm>
              <a:off x="2074899" y="5092512"/>
              <a:ext cx="4407054" cy="925069"/>
            </a:xfrm>
            <a:custGeom>
              <a:avLst/>
              <a:gdLst>
                <a:gd name="T0" fmla="*/ 1037 w 1917"/>
                <a:gd name="T1" fmla="*/ 26 h 402"/>
                <a:gd name="T2" fmla="*/ 1917 w 1917"/>
                <a:gd name="T3" fmla="*/ 0 h 402"/>
                <a:gd name="T4" fmla="*/ 906 w 1917"/>
                <a:gd name="T5" fmla="*/ 402 h 402"/>
                <a:gd name="T6" fmla="*/ 0 w 1917"/>
                <a:gd name="T7" fmla="*/ 391 h 402"/>
                <a:gd name="T8" fmla="*/ 1037 w 1917"/>
                <a:gd name="T9" fmla="*/ 26 h 402"/>
              </a:gdLst>
              <a:ahLst/>
              <a:cxnLst>
                <a:cxn ang="0">
                  <a:pos x="T0" y="T1"/>
                </a:cxn>
                <a:cxn ang="0">
                  <a:pos x="T2" y="T3"/>
                </a:cxn>
                <a:cxn ang="0">
                  <a:pos x="T4" y="T5"/>
                </a:cxn>
                <a:cxn ang="0">
                  <a:pos x="T6" y="T7"/>
                </a:cxn>
                <a:cxn ang="0">
                  <a:pos x="T8" y="T9"/>
                </a:cxn>
              </a:cxnLst>
              <a:rect l="0" t="0" r="r" b="b"/>
              <a:pathLst>
                <a:path w="1917" h="402">
                  <a:moveTo>
                    <a:pt x="1037" y="26"/>
                  </a:moveTo>
                  <a:cubicBezTo>
                    <a:pt x="1037" y="26"/>
                    <a:pt x="1702" y="68"/>
                    <a:pt x="1917" y="0"/>
                  </a:cubicBezTo>
                  <a:cubicBezTo>
                    <a:pt x="906" y="402"/>
                    <a:pt x="906" y="402"/>
                    <a:pt x="906" y="402"/>
                  </a:cubicBezTo>
                  <a:cubicBezTo>
                    <a:pt x="0" y="391"/>
                    <a:pt x="0" y="391"/>
                    <a:pt x="0" y="391"/>
                  </a:cubicBezTo>
                  <a:lnTo>
                    <a:pt x="1037" y="26"/>
                  </a:lnTo>
                  <a:close/>
                </a:path>
              </a:pathLst>
            </a:custGeom>
            <a:solidFill>
              <a:srgbClr val="7F7F7F">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72" name="Freeform 10">
              <a:extLst>
                <a:ext uri="{FF2B5EF4-FFF2-40B4-BE49-F238E27FC236}">
                  <a16:creationId xmlns:a16="http://schemas.microsoft.com/office/drawing/2014/main" id="{89AE08BB-4481-447A-BD30-2E5AF6D3B1CA}"/>
                </a:ext>
              </a:extLst>
            </p:cNvPr>
            <p:cNvSpPr>
              <a:spLocks/>
            </p:cNvSpPr>
            <p:nvPr/>
          </p:nvSpPr>
          <p:spPr bwMode="auto">
            <a:xfrm>
              <a:off x="464423" y="4187288"/>
              <a:ext cx="3994894" cy="1815029"/>
            </a:xfrm>
            <a:custGeom>
              <a:avLst/>
              <a:gdLst>
                <a:gd name="T0" fmla="*/ 689 w 1738"/>
                <a:gd name="T1" fmla="*/ 788 h 788"/>
                <a:gd name="T2" fmla="*/ 0 w 1738"/>
                <a:gd name="T3" fmla="*/ 465 h 788"/>
                <a:gd name="T4" fmla="*/ 1250 w 1738"/>
                <a:gd name="T5" fmla="*/ 0 h 788"/>
                <a:gd name="T6" fmla="*/ 1738 w 1738"/>
                <a:gd name="T7" fmla="*/ 419 h 788"/>
                <a:gd name="T8" fmla="*/ 689 w 1738"/>
                <a:gd name="T9" fmla="*/ 788 h 788"/>
              </a:gdLst>
              <a:ahLst/>
              <a:cxnLst>
                <a:cxn ang="0">
                  <a:pos x="T0" y="T1"/>
                </a:cxn>
                <a:cxn ang="0">
                  <a:pos x="T2" y="T3"/>
                </a:cxn>
                <a:cxn ang="0">
                  <a:pos x="T4" y="T5"/>
                </a:cxn>
                <a:cxn ang="0">
                  <a:pos x="T6" y="T7"/>
                </a:cxn>
                <a:cxn ang="0">
                  <a:pos x="T8" y="T9"/>
                </a:cxn>
              </a:cxnLst>
              <a:rect l="0" t="0" r="r" b="b"/>
              <a:pathLst>
                <a:path w="1738" h="788">
                  <a:moveTo>
                    <a:pt x="689" y="788"/>
                  </a:moveTo>
                  <a:cubicBezTo>
                    <a:pt x="689" y="788"/>
                    <a:pt x="332" y="453"/>
                    <a:pt x="0" y="465"/>
                  </a:cubicBezTo>
                  <a:cubicBezTo>
                    <a:pt x="1250" y="0"/>
                    <a:pt x="1250" y="0"/>
                    <a:pt x="1250" y="0"/>
                  </a:cubicBezTo>
                  <a:cubicBezTo>
                    <a:pt x="1250" y="0"/>
                    <a:pt x="1647" y="16"/>
                    <a:pt x="1738" y="419"/>
                  </a:cubicBezTo>
                  <a:lnTo>
                    <a:pt x="689" y="788"/>
                  </a:lnTo>
                  <a:close/>
                </a:path>
              </a:pathLst>
            </a:custGeom>
            <a:solidFill>
              <a:srgbClr val="7F7F7F">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73" name="Freeform 11">
              <a:extLst>
                <a:ext uri="{FF2B5EF4-FFF2-40B4-BE49-F238E27FC236}">
                  <a16:creationId xmlns:a16="http://schemas.microsoft.com/office/drawing/2014/main" id="{25EC3948-4816-44D4-9291-FCDC57636CDF}"/>
                </a:ext>
              </a:extLst>
            </p:cNvPr>
            <p:cNvSpPr>
              <a:spLocks/>
            </p:cNvSpPr>
            <p:nvPr/>
          </p:nvSpPr>
          <p:spPr bwMode="auto">
            <a:xfrm>
              <a:off x="485795" y="4042269"/>
              <a:ext cx="3973523" cy="1960047"/>
            </a:xfrm>
            <a:custGeom>
              <a:avLst/>
              <a:gdLst>
                <a:gd name="T0" fmla="*/ 680 w 1729"/>
                <a:gd name="T1" fmla="*/ 851 h 851"/>
                <a:gd name="T2" fmla="*/ 0 w 1729"/>
                <a:gd name="T3" fmla="*/ 480 h 851"/>
                <a:gd name="T4" fmla="*/ 1243 w 1729"/>
                <a:gd name="T5" fmla="*/ 0 h 851"/>
                <a:gd name="T6" fmla="*/ 1729 w 1729"/>
                <a:gd name="T7" fmla="*/ 482 h 851"/>
                <a:gd name="T8" fmla="*/ 680 w 1729"/>
                <a:gd name="T9" fmla="*/ 851 h 851"/>
              </a:gdLst>
              <a:ahLst/>
              <a:cxnLst>
                <a:cxn ang="0">
                  <a:pos x="T0" y="T1"/>
                </a:cxn>
                <a:cxn ang="0">
                  <a:pos x="T2" y="T3"/>
                </a:cxn>
                <a:cxn ang="0">
                  <a:pos x="T4" y="T5"/>
                </a:cxn>
                <a:cxn ang="0">
                  <a:pos x="T6" y="T7"/>
                </a:cxn>
                <a:cxn ang="0">
                  <a:pos x="T8" y="T9"/>
                </a:cxn>
              </a:cxnLst>
              <a:rect l="0" t="0" r="r" b="b"/>
              <a:pathLst>
                <a:path w="1729" h="851">
                  <a:moveTo>
                    <a:pt x="680" y="851"/>
                  </a:moveTo>
                  <a:cubicBezTo>
                    <a:pt x="680" y="851"/>
                    <a:pt x="420" y="471"/>
                    <a:pt x="0" y="480"/>
                  </a:cubicBezTo>
                  <a:cubicBezTo>
                    <a:pt x="1243" y="0"/>
                    <a:pt x="1243" y="0"/>
                    <a:pt x="1243" y="0"/>
                  </a:cubicBezTo>
                  <a:cubicBezTo>
                    <a:pt x="1243" y="0"/>
                    <a:pt x="1574" y="109"/>
                    <a:pt x="1729" y="482"/>
                  </a:cubicBezTo>
                  <a:lnTo>
                    <a:pt x="680" y="851"/>
                  </a:lnTo>
                  <a:close/>
                </a:path>
              </a:pathLst>
            </a:custGeom>
            <a:solidFill>
              <a:srgbClr val="7F7F7F">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74" name="Freeform 12">
              <a:extLst>
                <a:ext uri="{FF2B5EF4-FFF2-40B4-BE49-F238E27FC236}">
                  <a16:creationId xmlns:a16="http://schemas.microsoft.com/office/drawing/2014/main" id="{234255FB-DF5F-472C-B256-A82287EC5FBF}"/>
                </a:ext>
              </a:extLst>
            </p:cNvPr>
            <p:cNvSpPr>
              <a:spLocks/>
            </p:cNvSpPr>
            <p:nvPr/>
          </p:nvSpPr>
          <p:spPr bwMode="auto">
            <a:xfrm>
              <a:off x="601810" y="3935413"/>
              <a:ext cx="3857508" cy="2066903"/>
            </a:xfrm>
            <a:custGeom>
              <a:avLst/>
              <a:gdLst>
                <a:gd name="T0" fmla="*/ 629 w 1678"/>
                <a:gd name="T1" fmla="*/ 898 h 898"/>
                <a:gd name="T2" fmla="*/ 0 w 1678"/>
                <a:gd name="T3" fmla="*/ 434 h 898"/>
                <a:gd name="T4" fmla="*/ 1170 w 1678"/>
                <a:gd name="T5" fmla="*/ 0 h 898"/>
                <a:gd name="T6" fmla="*/ 1678 w 1678"/>
                <a:gd name="T7" fmla="*/ 529 h 898"/>
                <a:gd name="T8" fmla="*/ 629 w 1678"/>
                <a:gd name="T9" fmla="*/ 898 h 898"/>
              </a:gdLst>
              <a:ahLst/>
              <a:cxnLst>
                <a:cxn ang="0">
                  <a:pos x="T0" y="T1"/>
                </a:cxn>
                <a:cxn ang="0">
                  <a:pos x="T2" y="T3"/>
                </a:cxn>
                <a:cxn ang="0">
                  <a:pos x="T4" y="T5"/>
                </a:cxn>
                <a:cxn ang="0">
                  <a:pos x="T6" y="T7"/>
                </a:cxn>
                <a:cxn ang="0">
                  <a:pos x="T8" y="T9"/>
                </a:cxn>
              </a:cxnLst>
              <a:rect l="0" t="0" r="r" b="b"/>
              <a:pathLst>
                <a:path w="1678" h="898">
                  <a:moveTo>
                    <a:pt x="629" y="898"/>
                  </a:moveTo>
                  <a:cubicBezTo>
                    <a:pt x="629" y="898"/>
                    <a:pt x="499" y="428"/>
                    <a:pt x="0" y="434"/>
                  </a:cubicBezTo>
                  <a:cubicBezTo>
                    <a:pt x="1170" y="0"/>
                    <a:pt x="1170" y="0"/>
                    <a:pt x="1170" y="0"/>
                  </a:cubicBezTo>
                  <a:cubicBezTo>
                    <a:pt x="1170" y="0"/>
                    <a:pt x="1602" y="41"/>
                    <a:pt x="1678" y="529"/>
                  </a:cubicBezTo>
                  <a:lnTo>
                    <a:pt x="629" y="898"/>
                  </a:lnTo>
                  <a:close/>
                </a:path>
              </a:pathLst>
            </a:custGeom>
            <a:solidFill>
              <a:srgbClr val="7F7F7F">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sp>
        <p:nvSpPr>
          <p:cNvPr id="75" name="Freeform 16">
            <a:extLst>
              <a:ext uri="{FF2B5EF4-FFF2-40B4-BE49-F238E27FC236}">
                <a16:creationId xmlns:a16="http://schemas.microsoft.com/office/drawing/2014/main" id="{F9525632-B089-4CC1-AA70-0B44D7493CCD}"/>
              </a:ext>
            </a:extLst>
          </p:cNvPr>
          <p:cNvSpPr>
            <a:spLocks/>
          </p:cNvSpPr>
          <p:nvPr/>
        </p:nvSpPr>
        <p:spPr bwMode="auto">
          <a:xfrm>
            <a:off x="6609191" y="3425387"/>
            <a:ext cx="814040" cy="906799"/>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02A5E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prstClr val="black"/>
              </a:solidFill>
              <a:effectLst/>
              <a:uLnTx/>
              <a:uFillTx/>
              <a:latin typeface="calibri"/>
            </a:endParaRPr>
          </a:p>
        </p:txBody>
      </p:sp>
      <p:sp>
        <p:nvSpPr>
          <p:cNvPr id="76" name="Freeform 18">
            <a:extLst>
              <a:ext uri="{FF2B5EF4-FFF2-40B4-BE49-F238E27FC236}">
                <a16:creationId xmlns:a16="http://schemas.microsoft.com/office/drawing/2014/main" id="{111B3E38-DA61-42D1-80E3-657B1D073151}"/>
              </a:ext>
            </a:extLst>
          </p:cNvPr>
          <p:cNvSpPr>
            <a:spLocks/>
          </p:cNvSpPr>
          <p:nvPr/>
        </p:nvSpPr>
        <p:spPr bwMode="auto">
          <a:xfrm flipH="1">
            <a:off x="7020469" y="2724016"/>
            <a:ext cx="678282" cy="755572"/>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DF86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77" name="Freeform 19">
            <a:extLst>
              <a:ext uri="{FF2B5EF4-FFF2-40B4-BE49-F238E27FC236}">
                <a16:creationId xmlns:a16="http://schemas.microsoft.com/office/drawing/2014/main" id="{DA646F63-7406-4189-8396-5CA97D68E36B}"/>
              </a:ext>
            </a:extLst>
          </p:cNvPr>
          <p:cNvSpPr>
            <a:spLocks/>
          </p:cNvSpPr>
          <p:nvPr/>
        </p:nvSpPr>
        <p:spPr bwMode="auto">
          <a:xfrm>
            <a:off x="6483968" y="2233243"/>
            <a:ext cx="678282" cy="755572"/>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657C9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78" name="Freeform 21">
            <a:extLst>
              <a:ext uri="{FF2B5EF4-FFF2-40B4-BE49-F238E27FC236}">
                <a16:creationId xmlns:a16="http://schemas.microsoft.com/office/drawing/2014/main" id="{13139260-48D9-4CD4-8502-312D9B0A860D}"/>
              </a:ext>
            </a:extLst>
          </p:cNvPr>
          <p:cNvSpPr>
            <a:spLocks/>
          </p:cNvSpPr>
          <p:nvPr/>
        </p:nvSpPr>
        <p:spPr bwMode="auto">
          <a:xfrm>
            <a:off x="5994177" y="2967775"/>
            <a:ext cx="710363" cy="791308"/>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00848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79" name="Freeform 22">
            <a:extLst>
              <a:ext uri="{FF2B5EF4-FFF2-40B4-BE49-F238E27FC236}">
                <a16:creationId xmlns:a16="http://schemas.microsoft.com/office/drawing/2014/main" id="{53BA339C-6484-483B-960B-C0E76DB12398}"/>
              </a:ext>
            </a:extLst>
          </p:cNvPr>
          <p:cNvSpPr>
            <a:spLocks/>
          </p:cNvSpPr>
          <p:nvPr/>
        </p:nvSpPr>
        <p:spPr bwMode="auto">
          <a:xfrm flipH="1">
            <a:off x="7609679" y="3431981"/>
            <a:ext cx="591225" cy="658595"/>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657C9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80" name="Freeform 24">
            <a:extLst>
              <a:ext uri="{FF2B5EF4-FFF2-40B4-BE49-F238E27FC236}">
                <a16:creationId xmlns:a16="http://schemas.microsoft.com/office/drawing/2014/main" id="{B62893A5-907D-4D8C-ACE6-AF57FF69E14C}"/>
              </a:ext>
            </a:extLst>
          </p:cNvPr>
          <p:cNvSpPr>
            <a:spLocks/>
          </p:cNvSpPr>
          <p:nvPr/>
        </p:nvSpPr>
        <p:spPr bwMode="auto">
          <a:xfrm>
            <a:off x="7755718" y="2554678"/>
            <a:ext cx="658038" cy="733021"/>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02A5E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81" name="Freeform 25">
            <a:extLst>
              <a:ext uri="{FF2B5EF4-FFF2-40B4-BE49-F238E27FC236}">
                <a16:creationId xmlns:a16="http://schemas.microsoft.com/office/drawing/2014/main" id="{BCB750B9-9DDE-4FBB-9871-9755BA8E1C39}"/>
              </a:ext>
            </a:extLst>
          </p:cNvPr>
          <p:cNvSpPr>
            <a:spLocks/>
          </p:cNvSpPr>
          <p:nvPr/>
        </p:nvSpPr>
        <p:spPr bwMode="auto">
          <a:xfrm flipH="1">
            <a:off x="5772278" y="2301931"/>
            <a:ext cx="591225" cy="658595"/>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DF86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82" name="Freeform 26">
            <a:extLst>
              <a:ext uri="{FF2B5EF4-FFF2-40B4-BE49-F238E27FC236}">
                <a16:creationId xmlns:a16="http://schemas.microsoft.com/office/drawing/2014/main" id="{67A10B6A-2B01-47C2-92FE-B32C4C3B13B0}"/>
              </a:ext>
            </a:extLst>
          </p:cNvPr>
          <p:cNvSpPr>
            <a:spLocks/>
          </p:cNvSpPr>
          <p:nvPr/>
        </p:nvSpPr>
        <p:spPr bwMode="auto">
          <a:xfrm flipH="1">
            <a:off x="7219217" y="2016657"/>
            <a:ext cx="591225" cy="658595"/>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ED1A3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90" name="Freeform 280">
            <a:extLst>
              <a:ext uri="{FF2B5EF4-FFF2-40B4-BE49-F238E27FC236}">
                <a16:creationId xmlns:a16="http://schemas.microsoft.com/office/drawing/2014/main" id="{F4488A47-6B7C-40AC-95BF-E7B37EBD7976}"/>
              </a:ext>
            </a:extLst>
          </p:cNvPr>
          <p:cNvSpPr>
            <a:spLocks noEditPoints="1"/>
          </p:cNvSpPr>
          <p:nvPr/>
        </p:nvSpPr>
        <p:spPr bwMode="auto">
          <a:xfrm>
            <a:off x="7945965" y="2737450"/>
            <a:ext cx="286984" cy="233769"/>
          </a:xfrm>
          <a:custGeom>
            <a:avLst/>
            <a:gdLst>
              <a:gd name="T0" fmla="*/ 56 w 64"/>
              <a:gd name="T1" fmla="*/ 12 h 52"/>
              <a:gd name="T2" fmla="*/ 46 w 64"/>
              <a:gd name="T3" fmla="*/ 12 h 52"/>
              <a:gd name="T4" fmla="*/ 45 w 64"/>
              <a:gd name="T5" fmla="*/ 4 h 52"/>
              <a:gd name="T6" fmla="*/ 40 w 64"/>
              <a:gd name="T7" fmla="*/ 0 h 52"/>
              <a:gd name="T8" fmla="*/ 24 w 64"/>
              <a:gd name="T9" fmla="*/ 0 h 52"/>
              <a:gd name="T10" fmla="*/ 19 w 64"/>
              <a:gd name="T11" fmla="*/ 4 h 52"/>
              <a:gd name="T12" fmla="*/ 18 w 64"/>
              <a:gd name="T13" fmla="*/ 12 h 52"/>
              <a:gd name="T14" fmla="*/ 8 w 64"/>
              <a:gd name="T15" fmla="*/ 12 h 52"/>
              <a:gd name="T16" fmla="*/ 0 w 64"/>
              <a:gd name="T17" fmla="*/ 20 h 52"/>
              <a:gd name="T18" fmla="*/ 0 w 64"/>
              <a:gd name="T19" fmla="*/ 44 h 52"/>
              <a:gd name="T20" fmla="*/ 8 w 64"/>
              <a:gd name="T21" fmla="*/ 52 h 52"/>
              <a:gd name="T22" fmla="*/ 56 w 64"/>
              <a:gd name="T23" fmla="*/ 52 h 52"/>
              <a:gd name="T24" fmla="*/ 64 w 64"/>
              <a:gd name="T25" fmla="*/ 44 h 52"/>
              <a:gd name="T26" fmla="*/ 64 w 64"/>
              <a:gd name="T27" fmla="*/ 20 h 52"/>
              <a:gd name="T28" fmla="*/ 56 w 64"/>
              <a:gd name="T29" fmla="*/ 12 h 52"/>
              <a:gd name="T30" fmla="*/ 23 w 64"/>
              <a:gd name="T31" fmla="*/ 5 h 52"/>
              <a:gd name="T32" fmla="*/ 24 w 64"/>
              <a:gd name="T33" fmla="*/ 4 h 52"/>
              <a:gd name="T34" fmla="*/ 40 w 64"/>
              <a:gd name="T35" fmla="*/ 4 h 52"/>
              <a:gd name="T36" fmla="*/ 41 w 64"/>
              <a:gd name="T37" fmla="*/ 5 h 52"/>
              <a:gd name="T38" fmla="*/ 42 w 64"/>
              <a:gd name="T39" fmla="*/ 12 h 52"/>
              <a:gd name="T40" fmla="*/ 22 w 64"/>
              <a:gd name="T41" fmla="*/ 12 h 52"/>
              <a:gd name="T42" fmla="*/ 23 w 64"/>
              <a:gd name="T43" fmla="*/ 5 h 52"/>
              <a:gd name="T44" fmla="*/ 44 w 64"/>
              <a:gd name="T45" fmla="*/ 36 h 52"/>
              <a:gd name="T46" fmla="*/ 36 w 64"/>
              <a:gd name="T47" fmla="*/ 36 h 52"/>
              <a:gd name="T48" fmla="*/ 36 w 64"/>
              <a:gd name="T49" fmla="*/ 44 h 52"/>
              <a:gd name="T50" fmla="*/ 28 w 64"/>
              <a:gd name="T51" fmla="*/ 44 h 52"/>
              <a:gd name="T52" fmla="*/ 28 w 64"/>
              <a:gd name="T53" fmla="*/ 36 h 52"/>
              <a:gd name="T54" fmla="*/ 20 w 64"/>
              <a:gd name="T55" fmla="*/ 36 h 52"/>
              <a:gd name="T56" fmla="*/ 20 w 64"/>
              <a:gd name="T57" fmla="*/ 28 h 52"/>
              <a:gd name="T58" fmla="*/ 28 w 64"/>
              <a:gd name="T59" fmla="*/ 28 h 52"/>
              <a:gd name="T60" fmla="*/ 28 w 64"/>
              <a:gd name="T61" fmla="*/ 20 h 52"/>
              <a:gd name="T62" fmla="*/ 36 w 64"/>
              <a:gd name="T63" fmla="*/ 20 h 52"/>
              <a:gd name="T64" fmla="*/ 36 w 64"/>
              <a:gd name="T65" fmla="*/ 28 h 52"/>
              <a:gd name="T66" fmla="*/ 44 w 64"/>
              <a:gd name="T67" fmla="*/ 28 h 52"/>
              <a:gd name="T68" fmla="*/ 44 w 64"/>
              <a:gd name="T6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2">
                <a:moveTo>
                  <a:pt x="56" y="12"/>
                </a:moveTo>
                <a:cubicBezTo>
                  <a:pt x="46" y="12"/>
                  <a:pt x="46" y="12"/>
                  <a:pt x="46" y="12"/>
                </a:cubicBezTo>
                <a:cubicBezTo>
                  <a:pt x="45" y="4"/>
                  <a:pt x="45" y="4"/>
                  <a:pt x="45" y="4"/>
                </a:cubicBezTo>
                <a:cubicBezTo>
                  <a:pt x="44" y="2"/>
                  <a:pt x="42" y="0"/>
                  <a:pt x="40" y="0"/>
                </a:cubicBezTo>
                <a:cubicBezTo>
                  <a:pt x="24" y="0"/>
                  <a:pt x="24" y="0"/>
                  <a:pt x="24" y="0"/>
                </a:cubicBezTo>
                <a:cubicBezTo>
                  <a:pt x="22" y="0"/>
                  <a:pt x="20" y="2"/>
                  <a:pt x="19" y="4"/>
                </a:cubicBezTo>
                <a:cubicBezTo>
                  <a:pt x="18" y="12"/>
                  <a:pt x="18" y="12"/>
                  <a:pt x="18" y="12"/>
                </a:cubicBezTo>
                <a:cubicBezTo>
                  <a:pt x="8" y="12"/>
                  <a:pt x="8" y="12"/>
                  <a:pt x="8" y="12"/>
                </a:cubicBezTo>
                <a:cubicBezTo>
                  <a:pt x="4" y="12"/>
                  <a:pt x="0" y="16"/>
                  <a:pt x="0" y="20"/>
                </a:cubicBezTo>
                <a:cubicBezTo>
                  <a:pt x="0" y="44"/>
                  <a:pt x="0" y="44"/>
                  <a:pt x="0" y="44"/>
                </a:cubicBezTo>
                <a:cubicBezTo>
                  <a:pt x="0" y="48"/>
                  <a:pt x="4" y="52"/>
                  <a:pt x="8" y="52"/>
                </a:cubicBezTo>
                <a:cubicBezTo>
                  <a:pt x="56" y="52"/>
                  <a:pt x="56" y="52"/>
                  <a:pt x="56" y="52"/>
                </a:cubicBezTo>
                <a:cubicBezTo>
                  <a:pt x="60" y="52"/>
                  <a:pt x="64" y="48"/>
                  <a:pt x="64" y="44"/>
                </a:cubicBezTo>
                <a:cubicBezTo>
                  <a:pt x="64" y="20"/>
                  <a:pt x="64" y="20"/>
                  <a:pt x="64" y="20"/>
                </a:cubicBezTo>
                <a:cubicBezTo>
                  <a:pt x="64" y="16"/>
                  <a:pt x="60" y="12"/>
                  <a:pt x="56" y="12"/>
                </a:cubicBezTo>
                <a:close/>
                <a:moveTo>
                  <a:pt x="23" y="5"/>
                </a:moveTo>
                <a:cubicBezTo>
                  <a:pt x="24" y="4"/>
                  <a:pt x="24" y="4"/>
                  <a:pt x="24" y="4"/>
                </a:cubicBezTo>
                <a:cubicBezTo>
                  <a:pt x="40" y="4"/>
                  <a:pt x="40" y="4"/>
                  <a:pt x="40" y="4"/>
                </a:cubicBezTo>
                <a:cubicBezTo>
                  <a:pt x="41" y="5"/>
                  <a:pt x="41" y="5"/>
                  <a:pt x="41" y="5"/>
                </a:cubicBezTo>
                <a:cubicBezTo>
                  <a:pt x="42" y="12"/>
                  <a:pt x="42" y="12"/>
                  <a:pt x="42" y="12"/>
                </a:cubicBezTo>
                <a:cubicBezTo>
                  <a:pt x="22" y="12"/>
                  <a:pt x="22" y="12"/>
                  <a:pt x="22" y="12"/>
                </a:cubicBezTo>
                <a:lnTo>
                  <a:pt x="23" y="5"/>
                </a:lnTo>
                <a:close/>
                <a:moveTo>
                  <a:pt x="44" y="36"/>
                </a:moveTo>
                <a:cubicBezTo>
                  <a:pt x="36" y="36"/>
                  <a:pt x="36" y="36"/>
                  <a:pt x="36" y="36"/>
                </a:cubicBezTo>
                <a:cubicBezTo>
                  <a:pt x="36" y="44"/>
                  <a:pt x="36" y="44"/>
                  <a:pt x="36" y="44"/>
                </a:cubicBezTo>
                <a:cubicBezTo>
                  <a:pt x="28" y="44"/>
                  <a:pt x="28" y="44"/>
                  <a:pt x="28" y="44"/>
                </a:cubicBezTo>
                <a:cubicBezTo>
                  <a:pt x="28" y="36"/>
                  <a:pt x="28" y="36"/>
                  <a:pt x="28" y="36"/>
                </a:cubicBezTo>
                <a:cubicBezTo>
                  <a:pt x="20" y="36"/>
                  <a:pt x="20" y="36"/>
                  <a:pt x="20" y="36"/>
                </a:cubicBezTo>
                <a:cubicBezTo>
                  <a:pt x="20" y="28"/>
                  <a:pt x="20" y="28"/>
                  <a:pt x="20" y="28"/>
                </a:cubicBezTo>
                <a:cubicBezTo>
                  <a:pt x="28" y="28"/>
                  <a:pt x="28" y="28"/>
                  <a:pt x="28" y="28"/>
                </a:cubicBezTo>
                <a:cubicBezTo>
                  <a:pt x="28" y="20"/>
                  <a:pt x="28" y="20"/>
                  <a:pt x="28" y="20"/>
                </a:cubicBezTo>
                <a:cubicBezTo>
                  <a:pt x="36" y="20"/>
                  <a:pt x="36" y="20"/>
                  <a:pt x="36" y="20"/>
                </a:cubicBezTo>
                <a:cubicBezTo>
                  <a:pt x="36" y="28"/>
                  <a:pt x="36" y="28"/>
                  <a:pt x="36" y="28"/>
                </a:cubicBezTo>
                <a:cubicBezTo>
                  <a:pt x="44" y="28"/>
                  <a:pt x="44" y="28"/>
                  <a:pt x="44" y="28"/>
                </a:cubicBezTo>
                <a:lnTo>
                  <a:pt x="44" y="3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1" name="Titolo 10">
            <a:extLst>
              <a:ext uri="{FF2B5EF4-FFF2-40B4-BE49-F238E27FC236}">
                <a16:creationId xmlns:a16="http://schemas.microsoft.com/office/drawing/2014/main" id="{2C2D0C3D-963E-4E8F-B4C8-9AD251DB5D61}"/>
              </a:ext>
            </a:extLst>
          </p:cNvPr>
          <p:cNvSpPr>
            <a:spLocks noGrp="1"/>
          </p:cNvSpPr>
          <p:nvPr>
            <p:ph type="title"/>
          </p:nvPr>
        </p:nvSpPr>
        <p:spPr/>
        <p:txBody>
          <a:bodyPr/>
          <a:lstStyle/>
          <a:p>
            <a:r>
              <a:rPr lang="it-IT" dirty="0"/>
              <a:t>Il Modello di Organizzazione, Gestione e controllo ex D. Lgs.231/2001</a:t>
            </a:r>
          </a:p>
        </p:txBody>
      </p:sp>
      <p:sp>
        <p:nvSpPr>
          <p:cNvPr id="121" name="Google Shape;813;p52">
            <a:extLst>
              <a:ext uri="{FF2B5EF4-FFF2-40B4-BE49-F238E27FC236}">
                <a16:creationId xmlns:a16="http://schemas.microsoft.com/office/drawing/2014/main" id="{DBDA7575-8E73-4130-A7B0-F5074E22EEA3}"/>
              </a:ext>
            </a:extLst>
          </p:cNvPr>
          <p:cNvSpPr/>
          <p:nvPr/>
        </p:nvSpPr>
        <p:spPr>
          <a:xfrm>
            <a:off x="6175782" y="3101802"/>
            <a:ext cx="357266" cy="358322"/>
          </a:xfrm>
          <a:custGeom>
            <a:avLst/>
            <a:gdLst/>
            <a:ahLst/>
            <a:cxnLst/>
            <a:rect l="l" t="t" r="r" b="b"/>
            <a:pathLst>
              <a:path w="120000" h="120000" extrusionOk="0">
                <a:moveTo>
                  <a:pt x="47235" y="73950"/>
                </a:moveTo>
                <a:lnTo>
                  <a:pt x="60189" y="82460"/>
                </a:lnTo>
                <a:lnTo>
                  <a:pt x="72917" y="74099"/>
                </a:lnTo>
                <a:lnTo>
                  <a:pt x="120000" y="120000"/>
                </a:lnTo>
                <a:lnTo>
                  <a:pt x="0" y="120000"/>
                </a:lnTo>
                <a:close/>
                <a:moveTo>
                  <a:pt x="39522" y="54417"/>
                </a:moveTo>
                <a:lnTo>
                  <a:pt x="39522" y="58405"/>
                </a:lnTo>
                <a:lnTo>
                  <a:pt x="80856" y="58405"/>
                </a:lnTo>
                <a:lnTo>
                  <a:pt x="80856" y="54417"/>
                </a:lnTo>
                <a:close/>
                <a:moveTo>
                  <a:pt x="39522" y="46795"/>
                </a:moveTo>
                <a:lnTo>
                  <a:pt x="39522" y="50783"/>
                </a:lnTo>
                <a:lnTo>
                  <a:pt x="80856" y="50783"/>
                </a:lnTo>
                <a:lnTo>
                  <a:pt x="80856" y="46795"/>
                </a:lnTo>
                <a:close/>
                <a:moveTo>
                  <a:pt x="120000" y="43286"/>
                </a:moveTo>
                <a:lnTo>
                  <a:pt x="120000" y="116047"/>
                </a:lnTo>
                <a:lnTo>
                  <a:pt x="75046" y="72701"/>
                </a:lnTo>
                <a:lnTo>
                  <a:pt x="112957" y="47798"/>
                </a:lnTo>
                <a:close/>
                <a:moveTo>
                  <a:pt x="0" y="43286"/>
                </a:moveTo>
                <a:lnTo>
                  <a:pt x="22327" y="57589"/>
                </a:lnTo>
                <a:lnTo>
                  <a:pt x="45107" y="72552"/>
                </a:lnTo>
                <a:lnTo>
                  <a:pt x="0" y="116047"/>
                </a:lnTo>
                <a:close/>
                <a:moveTo>
                  <a:pt x="39522" y="39173"/>
                </a:moveTo>
                <a:lnTo>
                  <a:pt x="39522" y="43161"/>
                </a:lnTo>
                <a:lnTo>
                  <a:pt x="80856" y="43161"/>
                </a:lnTo>
                <a:lnTo>
                  <a:pt x="80856" y="39173"/>
                </a:lnTo>
                <a:close/>
                <a:moveTo>
                  <a:pt x="32186" y="30138"/>
                </a:moveTo>
                <a:lnTo>
                  <a:pt x="88192" y="30138"/>
                </a:lnTo>
                <a:lnTo>
                  <a:pt x="88192" y="59952"/>
                </a:lnTo>
                <a:lnTo>
                  <a:pt x="61779" y="77302"/>
                </a:lnTo>
                <a:lnTo>
                  <a:pt x="60189" y="78346"/>
                </a:lnTo>
                <a:lnTo>
                  <a:pt x="32186" y="59952"/>
                </a:lnTo>
                <a:close/>
                <a:moveTo>
                  <a:pt x="60189" y="0"/>
                </a:moveTo>
                <a:lnTo>
                  <a:pt x="119825" y="39173"/>
                </a:lnTo>
                <a:lnTo>
                  <a:pt x="92193" y="57324"/>
                </a:lnTo>
                <a:lnTo>
                  <a:pt x="92193" y="26145"/>
                </a:lnTo>
                <a:lnTo>
                  <a:pt x="28185" y="26145"/>
                </a:lnTo>
                <a:lnTo>
                  <a:pt x="28185" y="57324"/>
                </a:lnTo>
                <a:lnTo>
                  <a:pt x="553" y="39173"/>
                </a:ln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22" name="Google Shape;965;p54">
            <a:extLst>
              <a:ext uri="{FF2B5EF4-FFF2-40B4-BE49-F238E27FC236}">
                <a16:creationId xmlns:a16="http://schemas.microsoft.com/office/drawing/2014/main" id="{030B06A4-1BEA-4D3D-8099-7D56C79F5032}"/>
              </a:ext>
            </a:extLst>
          </p:cNvPr>
          <p:cNvSpPr/>
          <p:nvPr/>
        </p:nvSpPr>
        <p:spPr>
          <a:xfrm rot="10800000">
            <a:off x="7250856" y="2854334"/>
            <a:ext cx="217507" cy="353911"/>
          </a:xfrm>
          <a:custGeom>
            <a:avLst/>
            <a:gdLst/>
            <a:ahLst/>
            <a:cxnLst/>
            <a:rect l="l" t="t" r="r" b="b"/>
            <a:pathLst>
              <a:path w="120000" h="120000" extrusionOk="0">
                <a:moveTo>
                  <a:pt x="51597" y="50921"/>
                </a:moveTo>
                <a:lnTo>
                  <a:pt x="51597" y="19698"/>
                </a:lnTo>
                <a:cubicBezTo>
                  <a:pt x="47669" y="20191"/>
                  <a:pt x="43916" y="21082"/>
                  <a:pt x="40531" y="22332"/>
                </a:cubicBezTo>
                <a:cubicBezTo>
                  <a:pt x="30598" y="26001"/>
                  <a:pt x="25457" y="32166"/>
                  <a:pt x="27169" y="38355"/>
                </a:cubicBezTo>
                <a:cubicBezTo>
                  <a:pt x="29239" y="46431"/>
                  <a:pt x="39005" y="49155"/>
                  <a:pt x="51597" y="50921"/>
                </a:cubicBezTo>
                <a:close/>
                <a:moveTo>
                  <a:pt x="67852" y="100379"/>
                </a:moveTo>
                <a:cubicBezTo>
                  <a:pt x="71963" y="99887"/>
                  <a:pt x="75901" y="98973"/>
                  <a:pt x="79437" y="97667"/>
                </a:cubicBezTo>
                <a:cubicBezTo>
                  <a:pt x="89370" y="93998"/>
                  <a:pt x="94511" y="87833"/>
                  <a:pt x="92799" y="81644"/>
                </a:cubicBezTo>
                <a:cubicBezTo>
                  <a:pt x="89506" y="73388"/>
                  <a:pt x="79840" y="69732"/>
                  <a:pt x="67852" y="67361"/>
                </a:cubicBezTo>
                <a:close/>
                <a:moveTo>
                  <a:pt x="67852" y="120000"/>
                </a:moveTo>
                <a:lnTo>
                  <a:pt x="51597" y="120000"/>
                </a:lnTo>
                <a:lnTo>
                  <a:pt x="51597" y="114256"/>
                </a:lnTo>
                <a:cubicBezTo>
                  <a:pt x="45417" y="113829"/>
                  <a:pt x="39328" y="112890"/>
                  <a:pt x="33554" y="111448"/>
                </a:cubicBezTo>
                <a:cubicBezTo>
                  <a:pt x="13606" y="106463"/>
                  <a:pt x="696" y="96271"/>
                  <a:pt x="0" y="84958"/>
                </a:cubicBezTo>
                <a:lnTo>
                  <a:pt x="26861" y="84529"/>
                </a:lnTo>
                <a:cubicBezTo>
                  <a:pt x="27245" y="90776"/>
                  <a:pt x="34374" y="96404"/>
                  <a:pt x="45389" y="99156"/>
                </a:cubicBezTo>
                <a:cubicBezTo>
                  <a:pt x="47394" y="99657"/>
                  <a:pt x="49467" y="100048"/>
                  <a:pt x="51597" y="100293"/>
                </a:cubicBezTo>
                <a:lnTo>
                  <a:pt x="51597" y="64682"/>
                </a:lnTo>
                <a:cubicBezTo>
                  <a:pt x="30368" y="61567"/>
                  <a:pt x="7690" y="58004"/>
                  <a:pt x="556" y="40045"/>
                </a:cubicBezTo>
                <a:cubicBezTo>
                  <a:pt x="-2422" y="28913"/>
                  <a:pt x="6883" y="17850"/>
                  <a:pt x="24755" y="11249"/>
                </a:cubicBezTo>
                <a:cubicBezTo>
                  <a:pt x="32832" y="8265"/>
                  <a:pt x="42066" y="6412"/>
                  <a:pt x="51597" y="5737"/>
                </a:cubicBezTo>
                <a:lnTo>
                  <a:pt x="51597" y="0"/>
                </a:lnTo>
                <a:lnTo>
                  <a:pt x="67852" y="0"/>
                </a:lnTo>
                <a:lnTo>
                  <a:pt x="67852" y="5703"/>
                </a:lnTo>
                <a:cubicBezTo>
                  <a:pt x="74209" y="6118"/>
                  <a:pt x="80479" y="7068"/>
                  <a:pt x="86414" y="8551"/>
                </a:cubicBezTo>
                <a:cubicBezTo>
                  <a:pt x="106363" y="13536"/>
                  <a:pt x="119273" y="23728"/>
                  <a:pt x="119969" y="35041"/>
                </a:cubicBezTo>
                <a:lnTo>
                  <a:pt x="93108" y="35470"/>
                </a:lnTo>
                <a:cubicBezTo>
                  <a:pt x="92723" y="29223"/>
                  <a:pt x="85594" y="23595"/>
                  <a:pt x="74579" y="20843"/>
                </a:cubicBezTo>
                <a:cubicBezTo>
                  <a:pt x="72410" y="20301"/>
                  <a:pt x="70160" y="19888"/>
                  <a:pt x="67852" y="19639"/>
                </a:cubicBezTo>
                <a:lnTo>
                  <a:pt x="67852" y="52969"/>
                </a:lnTo>
                <a:cubicBezTo>
                  <a:pt x="88284" y="55535"/>
                  <a:pt x="110482" y="59921"/>
                  <a:pt x="119411" y="79734"/>
                </a:cubicBezTo>
                <a:cubicBezTo>
                  <a:pt x="122511" y="90942"/>
                  <a:pt x="113201" y="102106"/>
                  <a:pt x="95213" y="108750"/>
                </a:cubicBezTo>
                <a:cubicBezTo>
                  <a:pt x="86990" y="111788"/>
                  <a:pt x="77568" y="113654"/>
                  <a:pt x="67852" y="114293"/>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nvGrpSpPr>
          <p:cNvPr id="123" name="Google Shape;948;p54">
            <a:extLst>
              <a:ext uri="{FF2B5EF4-FFF2-40B4-BE49-F238E27FC236}">
                <a16:creationId xmlns:a16="http://schemas.microsoft.com/office/drawing/2014/main" id="{EE1FA884-E6CD-4A74-B7D0-B1E7A601B652}"/>
              </a:ext>
            </a:extLst>
          </p:cNvPr>
          <p:cNvGrpSpPr>
            <a:grpSpLocks noChangeAspect="1"/>
          </p:cNvGrpSpPr>
          <p:nvPr/>
        </p:nvGrpSpPr>
        <p:grpSpPr>
          <a:xfrm>
            <a:off x="7780447" y="3530810"/>
            <a:ext cx="256109" cy="288000"/>
            <a:chOff x="4835382" y="-161249"/>
            <a:chExt cx="3078656" cy="3462027"/>
          </a:xfrm>
        </p:grpSpPr>
        <p:sp>
          <p:nvSpPr>
            <p:cNvPr id="124" name="Google Shape;949;p54">
              <a:extLst>
                <a:ext uri="{FF2B5EF4-FFF2-40B4-BE49-F238E27FC236}">
                  <a16:creationId xmlns:a16="http://schemas.microsoft.com/office/drawing/2014/main" id="{24D5C388-568C-4C17-BCF6-00AA52BFC2F5}"/>
                </a:ext>
              </a:extLst>
            </p:cNvPr>
            <p:cNvSpPr/>
            <p:nvPr/>
          </p:nvSpPr>
          <p:spPr>
            <a:xfrm>
              <a:off x="4835382" y="73243"/>
              <a:ext cx="2920830" cy="3227535"/>
            </a:xfrm>
            <a:custGeom>
              <a:avLst/>
              <a:gdLst/>
              <a:ahLst/>
              <a:cxnLst/>
              <a:rect l="l" t="t" r="r" b="b"/>
              <a:pathLst>
                <a:path w="120000" h="120000" extrusionOk="0">
                  <a:moveTo>
                    <a:pt x="67083" y="19"/>
                  </a:moveTo>
                  <a:cubicBezTo>
                    <a:pt x="40160" y="-453"/>
                    <a:pt x="23422" y="7583"/>
                    <a:pt x="16352" y="24057"/>
                  </a:cubicBezTo>
                  <a:cubicBezTo>
                    <a:pt x="11901" y="37372"/>
                    <a:pt x="16750" y="42100"/>
                    <a:pt x="10940" y="48301"/>
                  </a:cubicBezTo>
                  <a:cubicBezTo>
                    <a:pt x="5397" y="54531"/>
                    <a:pt x="-905" y="59306"/>
                    <a:pt x="108" y="62731"/>
                  </a:cubicBezTo>
                  <a:cubicBezTo>
                    <a:pt x="2465" y="64795"/>
                    <a:pt x="5869" y="66534"/>
                    <a:pt x="10366" y="67806"/>
                  </a:cubicBezTo>
                  <a:cubicBezTo>
                    <a:pt x="9082" y="70568"/>
                    <a:pt x="4458" y="74176"/>
                    <a:pt x="6515" y="76092"/>
                  </a:cubicBezTo>
                  <a:lnTo>
                    <a:pt x="10823" y="78851"/>
                  </a:lnTo>
                  <a:cubicBezTo>
                    <a:pt x="9633" y="80150"/>
                    <a:pt x="6840" y="80240"/>
                    <a:pt x="7255" y="82749"/>
                  </a:cubicBezTo>
                  <a:cubicBezTo>
                    <a:pt x="8156" y="85449"/>
                    <a:pt x="12398" y="86093"/>
                    <a:pt x="11562" y="87947"/>
                  </a:cubicBezTo>
                  <a:cubicBezTo>
                    <a:pt x="8946" y="92907"/>
                    <a:pt x="8066" y="99317"/>
                    <a:pt x="10127" y="101374"/>
                  </a:cubicBezTo>
                  <a:cubicBezTo>
                    <a:pt x="14327" y="105067"/>
                    <a:pt x="26948" y="106100"/>
                    <a:pt x="38365" y="102657"/>
                  </a:cubicBezTo>
                  <a:lnTo>
                    <a:pt x="42673" y="120000"/>
                  </a:lnTo>
                  <a:lnTo>
                    <a:pt x="106569" y="119350"/>
                  </a:lnTo>
                  <a:cubicBezTo>
                    <a:pt x="98273" y="91990"/>
                    <a:pt x="99550" y="80006"/>
                    <a:pt x="108963" y="71704"/>
                  </a:cubicBezTo>
                  <a:cubicBezTo>
                    <a:pt x="137680" y="40013"/>
                    <a:pt x="105612" y="741"/>
                    <a:pt x="67083" y="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25" name="Google Shape;950;p54">
              <a:extLst>
                <a:ext uri="{FF2B5EF4-FFF2-40B4-BE49-F238E27FC236}">
                  <a16:creationId xmlns:a16="http://schemas.microsoft.com/office/drawing/2014/main" id="{474002C4-20E0-4E26-8B22-EDF64662F2A7}"/>
                </a:ext>
              </a:extLst>
            </p:cNvPr>
            <p:cNvSpPr/>
            <p:nvPr/>
          </p:nvSpPr>
          <p:spPr>
            <a:xfrm rot="-3499458">
              <a:off x="5907878" y="-58593"/>
              <a:ext cx="1436045" cy="2141152"/>
            </a:xfrm>
            <a:custGeom>
              <a:avLst/>
              <a:gdLst/>
              <a:ahLst/>
              <a:cxnLst/>
              <a:rect l="l" t="t" r="r" b="b"/>
              <a:pathLst>
                <a:path w="120000" h="120000" extrusionOk="0">
                  <a:moveTo>
                    <a:pt x="44004" y="46171"/>
                  </a:moveTo>
                  <a:cubicBezTo>
                    <a:pt x="42635" y="46091"/>
                    <a:pt x="41249" y="46111"/>
                    <a:pt x="39872" y="46236"/>
                  </a:cubicBezTo>
                  <a:cubicBezTo>
                    <a:pt x="38035" y="46403"/>
                    <a:pt x="36211" y="46754"/>
                    <a:pt x="34457" y="47296"/>
                  </a:cubicBezTo>
                  <a:lnTo>
                    <a:pt x="35346" y="48725"/>
                  </a:lnTo>
                  <a:cubicBezTo>
                    <a:pt x="41549" y="46781"/>
                    <a:pt x="48751" y="47568"/>
                    <a:pt x="53712" y="50730"/>
                  </a:cubicBezTo>
                  <a:cubicBezTo>
                    <a:pt x="58374" y="53702"/>
                    <a:pt x="60253" y="58266"/>
                    <a:pt x="58591" y="62575"/>
                  </a:cubicBezTo>
                  <a:lnTo>
                    <a:pt x="60819" y="62976"/>
                  </a:lnTo>
                  <a:cubicBezTo>
                    <a:pt x="62709" y="58096"/>
                    <a:pt x="60555" y="52925"/>
                    <a:pt x="55232" y="49565"/>
                  </a:cubicBezTo>
                  <a:cubicBezTo>
                    <a:pt x="52069" y="47568"/>
                    <a:pt x="48110" y="46413"/>
                    <a:pt x="44004" y="46171"/>
                  </a:cubicBezTo>
                  <a:close/>
                  <a:moveTo>
                    <a:pt x="60325" y="39947"/>
                  </a:moveTo>
                  <a:cubicBezTo>
                    <a:pt x="54765" y="39965"/>
                    <a:pt x="49428" y="41643"/>
                    <a:pt x="45800" y="44672"/>
                  </a:cubicBezTo>
                  <a:lnTo>
                    <a:pt x="47545" y="45686"/>
                  </a:lnTo>
                  <a:cubicBezTo>
                    <a:pt x="51806" y="42092"/>
                    <a:pt x="58777" y="40643"/>
                    <a:pt x="65319" y="41992"/>
                  </a:cubicBezTo>
                  <a:cubicBezTo>
                    <a:pt x="71467" y="43259"/>
                    <a:pt x="76182" y="46783"/>
                    <a:pt x="77556" y="51138"/>
                  </a:cubicBezTo>
                  <a:lnTo>
                    <a:pt x="79817" y="50830"/>
                  </a:lnTo>
                  <a:cubicBezTo>
                    <a:pt x="78267" y="45897"/>
                    <a:pt x="72903" y="41912"/>
                    <a:pt x="65905" y="40494"/>
                  </a:cubicBezTo>
                  <a:cubicBezTo>
                    <a:pt x="64057" y="40120"/>
                    <a:pt x="62179" y="39942"/>
                    <a:pt x="60325" y="39947"/>
                  </a:cubicBezTo>
                  <a:close/>
                  <a:moveTo>
                    <a:pt x="54727" y="0"/>
                  </a:moveTo>
                  <a:cubicBezTo>
                    <a:pt x="63338" y="0"/>
                    <a:pt x="70496" y="4171"/>
                    <a:pt x="71526" y="9700"/>
                  </a:cubicBezTo>
                  <a:cubicBezTo>
                    <a:pt x="61909" y="12572"/>
                    <a:pt x="56089" y="18496"/>
                    <a:pt x="57619" y="24252"/>
                  </a:cubicBezTo>
                  <a:lnTo>
                    <a:pt x="59909" y="23926"/>
                  </a:lnTo>
                  <a:cubicBezTo>
                    <a:pt x="58480" y="18383"/>
                    <a:pt x="64987" y="12632"/>
                    <a:pt x="75131" y="10357"/>
                  </a:cubicBezTo>
                  <a:cubicBezTo>
                    <a:pt x="75681" y="10142"/>
                    <a:pt x="76274" y="10121"/>
                    <a:pt x="76874" y="10121"/>
                  </a:cubicBezTo>
                  <a:cubicBezTo>
                    <a:pt x="86538" y="10121"/>
                    <a:pt x="94372" y="15375"/>
                    <a:pt x="94372" y="21857"/>
                  </a:cubicBezTo>
                  <a:lnTo>
                    <a:pt x="93367" y="25194"/>
                  </a:lnTo>
                  <a:lnTo>
                    <a:pt x="94372" y="25194"/>
                  </a:lnTo>
                  <a:lnTo>
                    <a:pt x="94372" y="25539"/>
                  </a:lnTo>
                  <a:cubicBezTo>
                    <a:pt x="102290" y="26061"/>
                    <a:pt x="108352" y="30608"/>
                    <a:pt x="108352" y="36105"/>
                  </a:cubicBezTo>
                  <a:lnTo>
                    <a:pt x="107375" y="39349"/>
                  </a:lnTo>
                  <a:cubicBezTo>
                    <a:pt x="114789" y="41408"/>
                    <a:pt x="120000" y="46309"/>
                    <a:pt x="120000" y="52027"/>
                  </a:cubicBezTo>
                  <a:cubicBezTo>
                    <a:pt x="119999" y="55204"/>
                    <a:pt x="118390" y="58130"/>
                    <a:pt x="115599" y="60387"/>
                  </a:cubicBezTo>
                  <a:cubicBezTo>
                    <a:pt x="110785" y="64255"/>
                    <a:pt x="103970" y="66004"/>
                    <a:pt x="97874" y="64623"/>
                  </a:cubicBezTo>
                  <a:lnTo>
                    <a:pt x="97125" y="66110"/>
                  </a:lnTo>
                  <a:cubicBezTo>
                    <a:pt x="102604" y="67351"/>
                    <a:pt x="108564" y="66427"/>
                    <a:pt x="113464" y="63828"/>
                  </a:cubicBezTo>
                  <a:cubicBezTo>
                    <a:pt x="115699" y="65705"/>
                    <a:pt x="116761" y="68120"/>
                    <a:pt x="116761" y="70701"/>
                  </a:cubicBezTo>
                  <a:cubicBezTo>
                    <a:pt x="116761" y="77295"/>
                    <a:pt x="109833" y="82802"/>
                    <a:pt x="100586" y="84108"/>
                  </a:cubicBezTo>
                  <a:cubicBezTo>
                    <a:pt x="91150" y="85055"/>
                    <a:pt x="82566" y="82573"/>
                    <a:pt x="79686" y="78001"/>
                  </a:cubicBezTo>
                  <a:cubicBezTo>
                    <a:pt x="81100" y="77347"/>
                    <a:pt x="82228" y="76438"/>
                    <a:pt x="83063" y="75372"/>
                  </a:cubicBezTo>
                  <a:cubicBezTo>
                    <a:pt x="85250" y="72579"/>
                    <a:pt x="85094" y="69133"/>
                    <a:pt x="82651" y="66296"/>
                  </a:cubicBezTo>
                  <a:lnTo>
                    <a:pt x="80711" y="67047"/>
                  </a:lnTo>
                  <a:cubicBezTo>
                    <a:pt x="82751" y="69417"/>
                    <a:pt x="82909" y="72285"/>
                    <a:pt x="81128" y="74611"/>
                  </a:cubicBezTo>
                  <a:cubicBezTo>
                    <a:pt x="80464" y="75479"/>
                    <a:pt x="79568" y="76222"/>
                    <a:pt x="78263" y="76620"/>
                  </a:cubicBezTo>
                  <a:lnTo>
                    <a:pt x="76282" y="76976"/>
                  </a:lnTo>
                  <a:lnTo>
                    <a:pt x="76656" y="77610"/>
                  </a:lnTo>
                  <a:cubicBezTo>
                    <a:pt x="75000" y="78222"/>
                    <a:pt x="73077" y="78502"/>
                    <a:pt x="71080" y="78409"/>
                  </a:cubicBezTo>
                  <a:cubicBezTo>
                    <a:pt x="67193" y="78228"/>
                    <a:pt x="63613" y="76660"/>
                    <a:pt x="61637" y="74273"/>
                  </a:cubicBezTo>
                  <a:lnTo>
                    <a:pt x="59675" y="74999"/>
                  </a:lnTo>
                  <a:cubicBezTo>
                    <a:pt x="62042" y="77860"/>
                    <a:pt x="66359" y="79725"/>
                    <a:pt x="71052" y="79913"/>
                  </a:cubicBezTo>
                  <a:cubicBezTo>
                    <a:pt x="73344" y="80005"/>
                    <a:pt x="75556" y="79691"/>
                    <a:pt x="77473" y="78993"/>
                  </a:cubicBezTo>
                  <a:cubicBezTo>
                    <a:pt x="81251" y="84025"/>
                    <a:pt x="90948" y="86792"/>
                    <a:pt x="101470" y="85783"/>
                  </a:cubicBezTo>
                  <a:cubicBezTo>
                    <a:pt x="102537" y="87186"/>
                    <a:pt x="102981" y="88786"/>
                    <a:pt x="102981" y="90455"/>
                  </a:cubicBezTo>
                  <a:cubicBezTo>
                    <a:pt x="102981" y="95008"/>
                    <a:pt x="99676" y="99044"/>
                    <a:pt x="94357" y="101317"/>
                  </a:cubicBezTo>
                  <a:lnTo>
                    <a:pt x="93613" y="101357"/>
                  </a:lnTo>
                  <a:cubicBezTo>
                    <a:pt x="87197" y="101053"/>
                    <a:pt x="81418" y="98334"/>
                    <a:pt x="78612" y="94301"/>
                  </a:cubicBezTo>
                  <a:lnTo>
                    <a:pt x="76513" y="94943"/>
                  </a:lnTo>
                  <a:cubicBezTo>
                    <a:pt x="79645" y="99458"/>
                    <a:pt x="86092" y="102508"/>
                    <a:pt x="93282" y="102868"/>
                  </a:cubicBezTo>
                  <a:cubicBezTo>
                    <a:pt x="91443" y="107337"/>
                    <a:pt x="86157" y="110803"/>
                    <a:pt x="79437" y="111944"/>
                  </a:cubicBezTo>
                  <a:cubicBezTo>
                    <a:pt x="70395" y="112970"/>
                    <a:pt x="62038" y="110860"/>
                    <a:pt x="58616" y="106728"/>
                  </a:cubicBezTo>
                  <a:lnTo>
                    <a:pt x="56453" y="107706"/>
                  </a:lnTo>
                  <a:cubicBezTo>
                    <a:pt x="59205" y="110701"/>
                    <a:pt x="64221" y="112723"/>
                    <a:pt x="70230" y="113323"/>
                  </a:cubicBezTo>
                  <a:cubicBezTo>
                    <a:pt x="67631" y="117304"/>
                    <a:pt x="61648" y="120000"/>
                    <a:pt x="54727" y="120000"/>
                  </a:cubicBezTo>
                  <a:cubicBezTo>
                    <a:pt x="46703" y="120000"/>
                    <a:pt x="42725" y="116377"/>
                    <a:pt x="38168" y="111382"/>
                  </a:cubicBezTo>
                  <a:lnTo>
                    <a:pt x="37561" y="109472"/>
                  </a:lnTo>
                  <a:cubicBezTo>
                    <a:pt x="31278" y="107753"/>
                    <a:pt x="26636" y="103901"/>
                    <a:pt x="25690" y="99251"/>
                  </a:cubicBezTo>
                  <a:cubicBezTo>
                    <a:pt x="20884" y="99915"/>
                    <a:pt x="16297" y="99356"/>
                    <a:pt x="12021" y="96757"/>
                  </a:cubicBezTo>
                  <a:cubicBezTo>
                    <a:pt x="5641" y="92878"/>
                    <a:pt x="4514" y="86563"/>
                    <a:pt x="9287" y="82002"/>
                  </a:cubicBezTo>
                  <a:cubicBezTo>
                    <a:pt x="19150" y="84176"/>
                    <a:pt x="29249" y="82486"/>
                    <a:pt x="33909" y="77662"/>
                  </a:cubicBezTo>
                  <a:lnTo>
                    <a:pt x="35369" y="77892"/>
                  </a:lnTo>
                  <a:cubicBezTo>
                    <a:pt x="43059" y="78367"/>
                    <a:pt x="50286" y="75707"/>
                    <a:pt x="53822" y="71101"/>
                  </a:cubicBezTo>
                  <a:lnTo>
                    <a:pt x="51810" y="70342"/>
                  </a:lnTo>
                  <a:cubicBezTo>
                    <a:pt x="48706" y="74435"/>
                    <a:pt x="42309" y="76790"/>
                    <a:pt x="35497" y="76346"/>
                  </a:cubicBezTo>
                  <a:cubicBezTo>
                    <a:pt x="29095" y="75929"/>
                    <a:pt x="23424" y="73109"/>
                    <a:pt x="20778" y="69027"/>
                  </a:cubicBezTo>
                  <a:lnTo>
                    <a:pt x="18655" y="69632"/>
                  </a:lnTo>
                  <a:cubicBezTo>
                    <a:pt x="21067" y="73363"/>
                    <a:pt x="25726" y="76157"/>
                    <a:pt x="31298" y="77250"/>
                  </a:cubicBezTo>
                  <a:cubicBezTo>
                    <a:pt x="26660" y="81560"/>
                    <a:pt x="16610" y="82641"/>
                    <a:pt x="7274" y="79892"/>
                  </a:cubicBezTo>
                  <a:cubicBezTo>
                    <a:pt x="6650" y="79804"/>
                    <a:pt x="6191" y="79552"/>
                    <a:pt x="5746" y="79282"/>
                  </a:cubicBezTo>
                  <a:cubicBezTo>
                    <a:pt x="-1413" y="74929"/>
                    <a:pt x="-1956" y="67507"/>
                    <a:pt x="4532" y="62705"/>
                  </a:cubicBezTo>
                  <a:lnTo>
                    <a:pt x="8619" y="60685"/>
                  </a:lnTo>
                  <a:lnTo>
                    <a:pt x="7874" y="60232"/>
                  </a:lnTo>
                  <a:lnTo>
                    <a:pt x="8220" y="59977"/>
                  </a:lnTo>
                  <a:cubicBezTo>
                    <a:pt x="2874" y="56024"/>
                    <a:pt x="2937" y="49924"/>
                    <a:pt x="8441" y="45851"/>
                  </a:cubicBezTo>
                  <a:lnTo>
                    <a:pt x="12413" y="43887"/>
                  </a:lnTo>
                  <a:cubicBezTo>
                    <a:pt x="9178" y="39302"/>
                    <a:pt x="9922" y="33728"/>
                    <a:pt x="14948" y="29628"/>
                  </a:cubicBezTo>
                  <a:cubicBezTo>
                    <a:pt x="20359" y="27548"/>
                    <a:pt x="26554" y="26484"/>
                    <a:pt x="32999" y="26358"/>
                  </a:cubicBezTo>
                  <a:lnTo>
                    <a:pt x="32920" y="24548"/>
                  </a:lnTo>
                  <a:cubicBezTo>
                    <a:pt x="26422" y="24675"/>
                    <a:pt x="20162" y="25700"/>
                    <a:pt x="14473" y="27484"/>
                  </a:cubicBezTo>
                  <a:cubicBezTo>
                    <a:pt x="12078" y="25445"/>
                    <a:pt x="10950" y="22833"/>
                    <a:pt x="10950" y="20044"/>
                  </a:cubicBezTo>
                  <a:cubicBezTo>
                    <a:pt x="10950" y="11708"/>
                    <a:pt x="21026" y="4951"/>
                    <a:pt x="33455" y="4951"/>
                  </a:cubicBezTo>
                  <a:cubicBezTo>
                    <a:pt x="35913" y="4951"/>
                    <a:pt x="38279" y="5215"/>
                    <a:pt x="40460" y="5772"/>
                  </a:cubicBezTo>
                  <a:cubicBezTo>
                    <a:pt x="43609" y="2310"/>
                    <a:pt x="47901" y="0"/>
                    <a:pt x="54727"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grpSp>
      <p:sp>
        <p:nvSpPr>
          <p:cNvPr id="126" name="Google Shape;828;p52">
            <a:extLst>
              <a:ext uri="{FF2B5EF4-FFF2-40B4-BE49-F238E27FC236}">
                <a16:creationId xmlns:a16="http://schemas.microsoft.com/office/drawing/2014/main" id="{1F88BA8F-C040-4D21-B6D5-2B3598F3EC31}"/>
              </a:ext>
            </a:extLst>
          </p:cNvPr>
          <p:cNvSpPr>
            <a:spLocks noChangeAspect="1"/>
          </p:cNvSpPr>
          <p:nvPr/>
        </p:nvSpPr>
        <p:spPr>
          <a:xfrm rot="-5400000">
            <a:off x="5910021" y="2400009"/>
            <a:ext cx="322972" cy="323185"/>
          </a:xfrm>
          <a:custGeom>
            <a:avLst/>
            <a:gdLst/>
            <a:ahLst/>
            <a:cxnLst/>
            <a:rect l="l" t="t" r="r" b="b"/>
            <a:pathLst>
              <a:path w="120000" h="120000" extrusionOk="0">
                <a:moveTo>
                  <a:pt x="28780" y="88243"/>
                </a:moveTo>
                <a:cubicBezTo>
                  <a:pt x="21351" y="84944"/>
                  <a:pt x="14517" y="80365"/>
                  <a:pt x="8667" y="74602"/>
                </a:cubicBezTo>
                <a:cubicBezTo>
                  <a:pt x="11188" y="83720"/>
                  <a:pt x="16125" y="91832"/>
                  <a:pt x="22752" y="98217"/>
                </a:cubicBezTo>
                <a:cubicBezTo>
                  <a:pt x="25154" y="95082"/>
                  <a:pt x="27145" y="91727"/>
                  <a:pt x="28780" y="88243"/>
                </a:cubicBezTo>
                <a:close/>
                <a:moveTo>
                  <a:pt x="29516" y="32485"/>
                </a:moveTo>
                <a:cubicBezTo>
                  <a:pt x="27786" y="28646"/>
                  <a:pt x="25663" y="24941"/>
                  <a:pt x="23042" y="21501"/>
                </a:cubicBezTo>
                <a:cubicBezTo>
                  <a:pt x="15792" y="28386"/>
                  <a:pt x="10518" y="37314"/>
                  <a:pt x="8119" y="47360"/>
                </a:cubicBezTo>
                <a:cubicBezTo>
                  <a:pt x="14267" y="41039"/>
                  <a:pt x="21545" y="36024"/>
                  <a:pt x="29516" y="32485"/>
                </a:cubicBezTo>
                <a:close/>
                <a:moveTo>
                  <a:pt x="35247" y="62987"/>
                </a:moveTo>
                <a:lnTo>
                  <a:pt x="8552" y="62987"/>
                </a:lnTo>
                <a:cubicBezTo>
                  <a:pt x="14807" y="70885"/>
                  <a:pt x="22814" y="77023"/>
                  <a:pt x="31804" y="81056"/>
                </a:cubicBezTo>
                <a:cubicBezTo>
                  <a:pt x="33825" y="75194"/>
                  <a:pt x="34991" y="69108"/>
                  <a:pt x="35247" y="62987"/>
                </a:cubicBezTo>
                <a:close/>
                <a:moveTo>
                  <a:pt x="35257" y="56211"/>
                </a:moveTo>
                <a:cubicBezTo>
                  <a:pt x="34993" y="50658"/>
                  <a:pt x="33989" y="45137"/>
                  <a:pt x="32275" y="39790"/>
                </a:cubicBezTo>
                <a:cubicBezTo>
                  <a:pt x="23987" y="43555"/>
                  <a:pt x="16555" y="49115"/>
                  <a:pt x="10603" y="56211"/>
                </a:cubicBezTo>
                <a:close/>
                <a:moveTo>
                  <a:pt x="55368" y="94684"/>
                </a:moveTo>
                <a:cubicBezTo>
                  <a:pt x="48332" y="94421"/>
                  <a:pt x="41457" y="93072"/>
                  <a:pt x="34944" y="90774"/>
                </a:cubicBezTo>
                <a:cubicBezTo>
                  <a:pt x="33031" y="94900"/>
                  <a:pt x="30670" y="98866"/>
                  <a:pt x="27809" y="102563"/>
                </a:cubicBezTo>
                <a:cubicBezTo>
                  <a:pt x="35585" y="108484"/>
                  <a:pt x="45059" y="112279"/>
                  <a:pt x="55368" y="113143"/>
                </a:cubicBezTo>
                <a:close/>
                <a:moveTo>
                  <a:pt x="55368" y="62987"/>
                </a:moveTo>
                <a:lnTo>
                  <a:pt x="41900" y="62987"/>
                </a:lnTo>
                <a:cubicBezTo>
                  <a:pt x="41638" y="69952"/>
                  <a:pt x="40309" y="76879"/>
                  <a:pt x="37972" y="83538"/>
                </a:cubicBezTo>
                <a:cubicBezTo>
                  <a:pt x="43529" y="85472"/>
                  <a:pt x="49381" y="86617"/>
                  <a:pt x="55368" y="86881"/>
                </a:cubicBezTo>
                <a:close/>
                <a:moveTo>
                  <a:pt x="55368" y="33843"/>
                </a:moveTo>
                <a:cubicBezTo>
                  <a:pt x="49541" y="34173"/>
                  <a:pt x="43855" y="35341"/>
                  <a:pt x="38459" y="37272"/>
                </a:cubicBezTo>
                <a:cubicBezTo>
                  <a:pt x="40480" y="43430"/>
                  <a:pt x="41643" y="49803"/>
                  <a:pt x="41904" y="56211"/>
                </a:cubicBezTo>
                <a:lnTo>
                  <a:pt x="55368" y="56211"/>
                </a:lnTo>
                <a:close/>
                <a:moveTo>
                  <a:pt x="55368" y="6856"/>
                </a:moveTo>
                <a:cubicBezTo>
                  <a:pt x="45199" y="7709"/>
                  <a:pt x="35843" y="11413"/>
                  <a:pt x="28125" y="17195"/>
                </a:cubicBezTo>
                <a:cubicBezTo>
                  <a:pt x="31202" y="21187"/>
                  <a:pt x="33686" y="25498"/>
                  <a:pt x="35690" y="29969"/>
                </a:cubicBezTo>
                <a:cubicBezTo>
                  <a:pt x="41961" y="27710"/>
                  <a:pt x="48582" y="26364"/>
                  <a:pt x="55368" y="26033"/>
                </a:cubicBezTo>
                <a:close/>
                <a:moveTo>
                  <a:pt x="80995" y="37351"/>
                </a:moveTo>
                <a:cubicBezTo>
                  <a:pt x="74992" y="35218"/>
                  <a:pt x="68645" y="33979"/>
                  <a:pt x="62149" y="33777"/>
                </a:cubicBezTo>
                <a:lnTo>
                  <a:pt x="62149" y="56211"/>
                </a:lnTo>
                <a:lnTo>
                  <a:pt x="77742" y="56211"/>
                </a:lnTo>
                <a:cubicBezTo>
                  <a:pt x="77944" y="49839"/>
                  <a:pt x="79047" y="43493"/>
                  <a:pt x="80995" y="37351"/>
                </a:cubicBezTo>
                <a:close/>
                <a:moveTo>
                  <a:pt x="81702" y="82788"/>
                </a:moveTo>
                <a:cubicBezTo>
                  <a:pt x="79431" y="76372"/>
                  <a:pt x="78114" y="69703"/>
                  <a:pt x="77802" y="62987"/>
                </a:cubicBezTo>
                <a:lnTo>
                  <a:pt x="62149" y="62987"/>
                </a:lnTo>
                <a:lnTo>
                  <a:pt x="62149" y="86861"/>
                </a:lnTo>
                <a:cubicBezTo>
                  <a:pt x="68915" y="86568"/>
                  <a:pt x="75504" y="85154"/>
                  <a:pt x="81702" y="82788"/>
                </a:cubicBezTo>
                <a:close/>
                <a:moveTo>
                  <a:pt x="91254" y="16823"/>
                </a:moveTo>
                <a:cubicBezTo>
                  <a:pt x="83038" y="10812"/>
                  <a:pt x="73011" y="7148"/>
                  <a:pt x="62149" y="6735"/>
                </a:cubicBezTo>
                <a:lnTo>
                  <a:pt x="62149" y="25971"/>
                </a:lnTo>
                <a:cubicBezTo>
                  <a:pt x="69578" y="26170"/>
                  <a:pt x="76836" y="27576"/>
                  <a:pt x="83694" y="30019"/>
                </a:cubicBezTo>
                <a:cubicBezTo>
                  <a:pt x="85703" y="25424"/>
                  <a:pt x="88216" y="20993"/>
                  <a:pt x="91254" y="16823"/>
                </a:cubicBezTo>
                <a:close/>
                <a:moveTo>
                  <a:pt x="92191" y="102478"/>
                </a:moveTo>
                <a:cubicBezTo>
                  <a:pt x="89134" y="98585"/>
                  <a:pt x="86626" y="94394"/>
                  <a:pt x="84614" y="90026"/>
                </a:cubicBezTo>
                <a:cubicBezTo>
                  <a:pt x="77503" y="92765"/>
                  <a:pt x="69928" y="94377"/>
                  <a:pt x="62149" y="94672"/>
                </a:cubicBezTo>
                <a:lnTo>
                  <a:pt x="62149" y="113264"/>
                </a:lnTo>
                <a:cubicBezTo>
                  <a:pt x="73428" y="112835"/>
                  <a:pt x="83806" y="108901"/>
                  <a:pt x="92191" y="102478"/>
                </a:cubicBezTo>
                <a:close/>
                <a:moveTo>
                  <a:pt x="108452" y="56211"/>
                </a:moveTo>
                <a:cubicBezTo>
                  <a:pt x="102585" y="49213"/>
                  <a:pt x="95286" y="43712"/>
                  <a:pt x="87165" y="39928"/>
                </a:cubicBezTo>
                <a:cubicBezTo>
                  <a:pt x="85533" y="45240"/>
                  <a:pt x="84594" y="50713"/>
                  <a:pt x="84387" y="56211"/>
                </a:cubicBezTo>
                <a:close/>
                <a:moveTo>
                  <a:pt x="108893" y="62987"/>
                </a:moveTo>
                <a:lnTo>
                  <a:pt x="84451" y="62987"/>
                </a:lnTo>
                <a:cubicBezTo>
                  <a:pt x="84750" y="68783"/>
                  <a:pt x="85872" y="74538"/>
                  <a:pt x="87772" y="80093"/>
                </a:cubicBezTo>
                <a:cubicBezTo>
                  <a:pt x="95898" y="76042"/>
                  <a:pt x="103149" y="70263"/>
                  <a:pt x="108893" y="62987"/>
                </a:cubicBezTo>
                <a:close/>
                <a:moveTo>
                  <a:pt x="111997" y="48352"/>
                </a:moveTo>
                <a:cubicBezTo>
                  <a:pt x="109700" y="37715"/>
                  <a:pt x="104172" y="28286"/>
                  <a:pt x="96490" y="21123"/>
                </a:cubicBezTo>
                <a:cubicBezTo>
                  <a:pt x="93775" y="24712"/>
                  <a:pt x="91592" y="28582"/>
                  <a:pt x="89828" y="32588"/>
                </a:cubicBezTo>
                <a:cubicBezTo>
                  <a:pt x="98115" y="36327"/>
                  <a:pt x="105653" y="41662"/>
                  <a:pt x="111997" y="48352"/>
                </a:cubicBezTo>
                <a:close/>
                <a:moveTo>
                  <a:pt x="112044" y="71427"/>
                </a:moveTo>
                <a:cubicBezTo>
                  <a:pt x="105949" y="78076"/>
                  <a:pt x="98693" y="83450"/>
                  <a:pt x="90692" y="87326"/>
                </a:cubicBezTo>
                <a:cubicBezTo>
                  <a:pt x="92451" y="91123"/>
                  <a:pt x="94624" y="94770"/>
                  <a:pt x="97268" y="98161"/>
                </a:cubicBezTo>
                <a:cubicBezTo>
                  <a:pt x="104590" y="91027"/>
                  <a:pt x="109851" y="81796"/>
                  <a:pt x="112044" y="71427"/>
                </a:cubicBezTo>
                <a:close/>
                <a:moveTo>
                  <a:pt x="120000" y="60000"/>
                </a:moveTo>
                <a:cubicBezTo>
                  <a:pt x="120000" y="93137"/>
                  <a:pt x="93119" y="120000"/>
                  <a:pt x="59960" y="120000"/>
                </a:cubicBezTo>
                <a:cubicBezTo>
                  <a:pt x="27805" y="120000"/>
                  <a:pt x="1554" y="94738"/>
                  <a:pt x="72" y="62987"/>
                </a:cubicBezTo>
                <a:lnTo>
                  <a:pt x="0" y="62987"/>
                </a:lnTo>
                <a:lnTo>
                  <a:pt x="0" y="56211"/>
                </a:lnTo>
                <a:lnTo>
                  <a:pt x="103" y="56211"/>
                </a:lnTo>
                <a:cubicBezTo>
                  <a:pt x="1902" y="26359"/>
                  <a:pt x="25603" y="2427"/>
                  <a:pt x="55368" y="231"/>
                </a:cubicBezTo>
                <a:lnTo>
                  <a:pt x="55368" y="0"/>
                </a:lnTo>
                <a:lnTo>
                  <a:pt x="59960" y="0"/>
                </a:lnTo>
                <a:lnTo>
                  <a:pt x="62149" y="0"/>
                </a:lnTo>
                <a:lnTo>
                  <a:pt x="62149" y="110"/>
                </a:lnTo>
                <a:cubicBezTo>
                  <a:pt x="94295" y="1191"/>
                  <a:pt x="120000" y="27595"/>
                  <a:pt x="120000" y="6000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127" name="Google Shape;969;p54">
            <a:extLst>
              <a:ext uri="{FF2B5EF4-FFF2-40B4-BE49-F238E27FC236}">
                <a16:creationId xmlns:a16="http://schemas.microsoft.com/office/drawing/2014/main" id="{FB92183B-4D5E-4962-9E4E-2C462F6C2F25}"/>
              </a:ext>
            </a:extLst>
          </p:cNvPr>
          <p:cNvSpPr/>
          <p:nvPr/>
        </p:nvSpPr>
        <p:spPr>
          <a:xfrm>
            <a:off x="7378374" y="2185787"/>
            <a:ext cx="274662" cy="274365"/>
          </a:xfrm>
          <a:custGeom>
            <a:avLst/>
            <a:gdLst/>
            <a:ahLst/>
            <a:cxnLst/>
            <a:rect l="l" t="t" r="r" b="b"/>
            <a:pathLst>
              <a:path w="120000" h="120000" extrusionOk="0">
                <a:moveTo>
                  <a:pt x="85885" y="33766"/>
                </a:moveTo>
                <a:lnTo>
                  <a:pt x="120000" y="33766"/>
                </a:lnTo>
                <a:lnTo>
                  <a:pt x="65775" y="115233"/>
                </a:lnTo>
                <a:close/>
                <a:moveTo>
                  <a:pt x="30" y="33766"/>
                </a:moveTo>
                <a:lnTo>
                  <a:pt x="34145" y="33766"/>
                </a:lnTo>
                <a:lnTo>
                  <a:pt x="55670" y="116651"/>
                </a:lnTo>
                <a:close/>
                <a:moveTo>
                  <a:pt x="38536" y="33765"/>
                </a:moveTo>
                <a:lnTo>
                  <a:pt x="81463" y="33765"/>
                </a:lnTo>
                <a:lnTo>
                  <a:pt x="59999" y="120000"/>
                </a:lnTo>
                <a:close/>
                <a:moveTo>
                  <a:pt x="102927" y="0"/>
                </a:moveTo>
                <a:lnTo>
                  <a:pt x="120000" y="29467"/>
                </a:lnTo>
                <a:lnTo>
                  <a:pt x="85854" y="29467"/>
                </a:lnTo>
                <a:close/>
                <a:moveTo>
                  <a:pt x="64391" y="0"/>
                </a:moveTo>
                <a:lnTo>
                  <a:pt x="98536" y="0"/>
                </a:lnTo>
                <a:lnTo>
                  <a:pt x="81463" y="29467"/>
                </a:lnTo>
                <a:close/>
                <a:moveTo>
                  <a:pt x="60000" y="0"/>
                </a:moveTo>
                <a:lnTo>
                  <a:pt x="77072" y="29467"/>
                </a:lnTo>
                <a:lnTo>
                  <a:pt x="42927" y="29467"/>
                </a:lnTo>
                <a:close/>
                <a:moveTo>
                  <a:pt x="21463" y="0"/>
                </a:moveTo>
                <a:lnTo>
                  <a:pt x="55608" y="0"/>
                </a:lnTo>
                <a:lnTo>
                  <a:pt x="38536" y="29467"/>
                </a:lnTo>
                <a:close/>
                <a:moveTo>
                  <a:pt x="17072" y="0"/>
                </a:moveTo>
                <a:lnTo>
                  <a:pt x="34145" y="29467"/>
                </a:lnTo>
                <a:lnTo>
                  <a:pt x="0" y="29467"/>
                </a:ln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28" name="Google Shape;850;p52">
            <a:extLst>
              <a:ext uri="{FF2B5EF4-FFF2-40B4-BE49-F238E27FC236}">
                <a16:creationId xmlns:a16="http://schemas.microsoft.com/office/drawing/2014/main" id="{7AE217FF-5E43-4010-9910-C7530E90D8B3}"/>
              </a:ext>
            </a:extLst>
          </p:cNvPr>
          <p:cNvSpPr/>
          <p:nvPr/>
        </p:nvSpPr>
        <p:spPr>
          <a:xfrm>
            <a:off x="6647977" y="2387583"/>
            <a:ext cx="361838" cy="305956"/>
          </a:xfrm>
          <a:custGeom>
            <a:avLst/>
            <a:gdLst/>
            <a:ahLst/>
            <a:cxnLst/>
            <a:rect l="l" t="t" r="r" b="b"/>
            <a:pathLst>
              <a:path w="120000" h="120000" extrusionOk="0">
                <a:moveTo>
                  <a:pt x="45880" y="100923"/>
                </a:moveTo>
                <a:lnTo>
                  <a:pt x="43780" y="108554"/>
                </a:lnTo>
                <a:lnTo>
                  <a:pt x="76219" y="108554"/>
                </a:lnTo>
                <a:lnTo>
                  <a:pt x="74119" y="100923"/>
                </a:lnTo>
                <a:close/>
                <a:moveTo>
                  <a:pt x="17368" y="4644"/>
                </a:moveTo>
                <a:lnTo>
                  <a:pt x="17368" y="64398"/>
                </a:lnTo>
                <a:lnTo>
                  <a:pt x="102631" y="64398"/>
                </a:lnTo>
                <a:lnTo>
                  <a:pt x="102631" y="4644"/>
                </a:lnTo>
                <a:close/>
                <a:moveTo>
                  <a:pt x="11052" y="0"/>
                </a:moveTo>
                <a:lnTo>
                  <a:pt x="108947" y="0"/>
                </a:lnTo>
                <a:lnTo>
                  <a:pt x="108947" y="69042"/>
                </a:lnTo>
                <a:lnTo>
                  <a:pt x="108965" y="69042"/>
                </a:lnTo>
                <a:lnTo>
                  <a:pt x="120000" y="113859"/>
                </a:lnTo>
                <a:lnTo>
                  <a:pt x="120000" y="119999"/>
                </a:lnTo>
                <a:lnTo>
                  <a:pt x="0" y="119999"/>
                </a:lnTo>
                <a:lnTo>
                  <a:pt x="0" y="113859"/>
                </a:lnTo>
                <a:lnTo>
                  <a:pt x="11034" y="69042"/>
                </a:lnTo>
                <a:lnTo>
                  <a:pt x="11052" y="69042"/>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29" name="Google Shape;880;p53">
            <a:extLst>
              <a:ext uri="{FF2B5EF4-FFF2-40B4-BE49-F238E27FC236}">
                <a16:creationId xmlns:a16="http://schemas.microsoft.com/office/drawing/2014/main" id="{E6DDAF99-9159-4BB5-A380-71171B2C277C}"/>
              </a:ext>
            </a:extLst>
          </p:cNvPr>
          <p:cNvSpPr>
            <a:spLocks noChangeAspect="1"/>
          </p:cNvSpPr>
          <p:nvPr/>
        </p:nvSpPr>
        <p:spPr>
          <a:xfrm>
            <a:off x="6769329" y="3529910"/>
            <a:ext cx="483982" cy="483982"/>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557220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12" name="Titolo 1">
            <a:extLst>
              <a:ext uri="{FF2B5EF4-FFF2-40B4-BE49-F238E27FC236}">
                <a16:creationId xmlns:a16="http://schemas.microsoft.com/office/drawing/2014/main" id="{1608AB23-31C8-4D1C-A81B-799B8941C058}"/>
              </a:ext>
            </a:extLst>
          </p:cNvPr>
          <p:cNvSpPr txBox="1">
            <a:spLocks/>
          </p:cNvSpPr>
          <p:nvPr/>
        </p:nvSpPr>
        <p:spPr>
          <a:xfrm>
            <a:off x="323854" y="752475"/>
            <a:ext cx="8464549" cy="240066"/>
          </a:xfrm>
        </p:spPr>
        <p:txBody>
          <a:bodyPr/>
          <a:lstStyle>
            <a:lvl1pPr algn="l" defTabSz="685567" rtl="0" eaLnBrk="1" latinLnBrk="0" hangingPunct="1">
              <a:lnSpc>
                <a:spcPct val="80000"/>
              </a:lnSpc>
              <a:spcBef>
                <a:spcPct val="0"/>
              </a:spcBef>
              <a:buNone/>
              <a:defRPr sz="1951" b="1" kern="1200" cap="all" baseline="0">
                <a:solidFill>
                  <a:schemeClr val="tx2"/>
                </a:solidFill>
                <a:latin typeface="+mj-lt"/>
                <a:ea typeface="+mj-ea"/>
                <a:cs typeface="+mj-cs"/>
              </a:defRPr>
            </a:lvl1pPr>
          </a:lstStyle>
          <a:p>
            <a:br>
              <a:rPr lang="it-IT" dirty="0"/>
            </a:br>
            <a:br>
              <a:rPr lang="it-IT" dirty="0"/>
            </a:br>
            <a:endParaRPr lang="it-IT" dirty="0"/>
          </a:p>
        </p:txBody>
      </p:sp>
      <p:sp>
        <p:nvSpPr>
          <p:cNvPr id="13" name="CasellaDiTesto 12">
            <a:extLst>
              <a:ext uri="{FF2B5EF4-FFF2-40B4-BE49-F238E27FC236}">
                <a16:creationId xmlns:a16="http://schemas.microsoft.com/office/drawing/2014/main" id="{C86954B9-18C6-415C-8DFD-9981DCA7FC61}"/>
              </a:ext>
            </a:extLst>
          </p:cNvPr>
          <p:cNvSpPr txBox="1"/>
          <p:nvPr/>
        </p:nvSpPr>
        <p:spPr>
          <a:xfrm>
            <a:off x="426720" y="1258353"/>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L’insieme di principi e regole per prevenire i «rischi 231»</a:t>
            </a:r>
          </a:p>
        </p:txBody>
      </p:sp>
      <p:sp>
        <p:nvSpPr>
          <p:cNvPr id="11" name="Titolo 10">
            <a:extLst>
              <a:ext uri="{FF2B5EF4-FFF2-40B4-BE49-F238E27FC236}">
                <a16:creationId xmlns:a16="http://schemas.microsoft.com/office/drawing/2014/main" id="{2C2D0C3D-963E-4E8F-B4C8-9AD251DB5D61}"/>
              </a:ext>
            </a:extLst>
          </p:cNvPr>
          <p:cNvSpPr>
            <a:spLocks noGrp="1"/>
          </p:cNvSpPr>
          <p:nvPr>
            <p:ph type="title"/>
          </p:nvPr>
        </p:nvSpPr>
        <p:spPr/>
        <p:txBody>
          <a:bodyPr/>
          <a:lstStyle/>
          <a:p>
            <a:r>
              <a:rPr lang="it-IT" dirty="0"/>
              <a:t>Il Modello di Organizzazione, Gestione e controllo ex D. Lgs.231/2001</a:t>
            </a:r>
          </a:p>
        </p:txBody>
      </p:sp>
      <p:graphicFrame>
        <p:nvGraphicFramePr>
          <p:cNvPr id="34" name="Diagramma 33">
            <a:extLst>
              <a:ext uri="{FF2B5EF4-FFF2-40B4-BE49-F238E27FC236}">
                <a16:creationId xmlns:a16="http://schemas.microsoft.com/office/drawing/2014/main" id="{99573743-E529-4644-BE5B-456C139F71B4}"/>
              </a:ext>
            </a:extLst>
          </p:cNvPr>
          <p:cNvGraphicFramePr/>
          <p:nvPr>
            <p:extLst>
              <p:ext uri="{D42A27DB-BD31-4B8C-83A1-F6EECF244321}">
                <p14:modId xmlns:p14="http://schemas.microsoft.com/office/powerpoint/2010/main" val="247713394"/>
              </p:ext>
            </p:extLst>
          </p:nvPr>
        </p:nvGraphicFramePr>
        <p:xfrm>
          <a:off x="132821" y="1677173"/>
          <a:ext cx="8878357" cy="3968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0000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Il Modello di Organizzazione, Gestione e controllo ex D. Lgs.231/2001</a:t>
            </a:r>
          </a:p>
        </p:txBody>
      </p:sp>
      <p:sp>
        <p:nvSpPr>
          <p:cNvPr id="4" name="Text Box 4">
            <a:extLst>
              <a:ext uri="{FF2B5EF4-FFF2-40B4-BE49-F238E27FC236}">
                <a16:creationId xmlns:a16="http://schemas.microsoft.com/office/drawing/2014/main" id="{88E280D1-3360-4BE4-A8C6-F51E52CBE3C0}"/>
              </a:ext>
            </a:extLst>
          </p:cNvPr>
          <p:cNvSpPr txBox="1">
            <a:spLocks noChangeArrowheads="1"/>
          </p:cNvSpPr>
          <p:nvPr/>
        </p:nvSpPr>
        <p:spPr bwMode="auto">
          <a:xfrm>
            <a:off x="324000" y="2878619"/>
            <a:ext cx="83616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2857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FontTx/>
              <a:buNone/>
            </a:pPr>
            <a:r>
              <a:rPr lang="it-IT" altLang="it-IT" sz="1400" dirty="0">
                <a:solidFill>
                  <a:schemeClr val="tx1">
                    <a:lumMod val="50000"/>
                  </a:schemeClr>
                </a:solidFill>
                <a:latin typeface="+mn-lt"/>
              </a:rPr>
              <a:t>La sola </a:t>
            </a:r>
            <a:r>
              <a:rPr lang="it-IT" altLang="it-IT" sz="1400" dirty="0">
                <a:solidFill>
                  <a:schemeClr val="tx1">
                    <a:lumMod val="50000"/>
                  </a:schemeClr>
                </a:solidFill>
                <a:highlight>
                  <a:srgbClr val="FFFF00"/>
                </a:highlight>
                <a:latin typeface="+mn-lt"/>
              </a:rPr>
              <a:t>adozione</a:t>
            </a:r>
            <a:r>
              <a:rPr lang="it-IT" altLang="it-IT" sz="1400" dirty="0">
                <a:solidFill>
                  <a:schemeClr val="tx1">
                    <a:lumMod val="50000"/>
                  </a:schemeClr>
                </a:solidFill>
                <a:latin typeface="+mn-lt"/>
              </a:rPr>
              <a:t> del Modello non è sufficiente. Il Modello deve essere </a:t>
            </a:r>
            <a:r>
              <a:rPr lang="it-IT" altLang="it-IT" sz="1400" dirty="0">
                <a:solidFill>
                  <a:schemeClr val="tx1">
                    <a:lumMod val="50000"/>
                  </a:schemeClr>
                </a:solidFill>
                <a:effectLst>
                  <a:outerShdw blurRad="38100" dist="38100" dir="2700000" algn="tl">
                    <a:srgbClr val="000000">
                      <a:alpha val="43137"/>
                    </a:srgbClr>
                  </a:outerShdw>
                </a:effectLst>
                <a:highlight>
                  <a:srgbClr val="FFFF00"/>
                </a:highlight>
                <a:latin typeface="+mn-lt"/>
              </a:rPr>
              <a:t>efficacemente attuato </a:t>
            </a:r>
            <a:r>
              <a:rPr lang="it-IT" altLang="it-IT" sz="1400" dirty="0">
                <a:solidFill>
                  <a:schemeClr val="tx1">
                    <a:lumMod val="50000"/>
                  </a:schemeClr>
                </a:solidFill>
                <a:latin typeface="+mn-lt"/>
              </a:rPr>
              <a:t>per essere considerato </a:t>
            </a:r>
            <a:r>
              <a:rPr lang="it-IT" altLang="it-IT" sz="1400" dirty="0">
                <a:solidFill>
                  <a:schemeClr val="tx1">
                    <a:lumMod val="50000"/>
                  </a:schemeClr>
                </a:solidFill>
                <a:effectLst>
                  <a:outerShdw blurRad="38100" dist="38100" dir="2700000" algn="tl">
                    <a:srgbClr val="000000">
                      <a:alpha val="43137"/>
                    </a:srgbClr>
                  </a:outerShdw>
                </a:effectLst>
                <a:highlight>
                  <a:srgbClr val="FFFF00"/>
                </a:highlight>
                <a:latin typeface="+mn-lt"/>
              </a:rPr>
              <a:t>concretamente idoneo </a:t>
            </a:r>
            <a:r>
              <a:rPr lang="it-IT" altLang="it-IT" sz="1400" dirty="0">
                <a:solidFill>
                  <a:schemeClr val="tx1">
                    <a:lumMod val="50000"/>
                  </a:schemeClr>
                </a:solidFill>
                <a:latin typeface="+mn-lt"/>
              </a:rPr>
              <a:t>a prevenire la commissione dei reati previsti dal Decreto 231. Quindi, è necessario che:</a:t>
            </a:r>
          </a:p>
        </p:txBody>
      </p:sp>
      <p:sp>
        <p:nvSpPr>
          <p:cNvPr id="3" name="Rettangolo 2">
            <a:extLst>
              <a:ext uri="{FF2B5EF4-FFF2-40B4-BE49-F238E27FC236}">
                <a16:creationId xmlns:a16="http://schemas.microsoft.com/office/drawing/2014/main" id="{F60A47DC-9AB5-4520-AB73-7D229D498D49}"/>
              </a:ext>
            </a:extLst>
          </p:cNvPr>
          <p:cNvSpPr/>
          <p:nvPr/>
        </p:nvSpPr>
        <p:spPr>
          <a:xfrm>
            <a:off x="323853" y="1537200"/>
            <a:ext cx="8464549" cy="1212640"/>
          </a:xfrm>
          <a:prstGeom prst="rect">
            <a:avLst/>
          </a:prstGeom>
        </p:spPr>
        <p:txBody>
          <a:bodyPr wrap="square">
            <a:spAutoFit/>
          </a:bodyPr>
          <a:lstStyle/>
          <a:p>
            <a:pPr algn="just">
              <a:spcBef>
                <a:spcPct val="0"/>
              </a:spcBef>
              <a:spcAft>
                <a:spcPct val="40000"/>
              </a:spcAft>
            </a:pPr>
            <a:r>
              <a:rPr lang="it-IT" altLang="it-IT" sz="1400" dirty="0">
                <a:solidFill>
                  <a:schemeClr val="tx1">
                    <a:lumMod val="50000"/>
                  </a:schemeClr>
                </a:solidFill>
              </a:rPr>
              <a:t>Il «Modello 231» illustra nel dettaglio il sistema di adeguamento al D.Lgs. 231/01 adottato dalla Società e identifica i principi etici e comportamentali da applicare nell’ambito delle attività aziendali, presidiando il rischio 231 attraverso regole e protocolli di controllo. L’obiettivo del Modello è quello di assicurare che il lavoro di tutti i dipendenti della Società non possa essere messo in pericolo dal verificarsi di situazioni rilevanti ai fini del Decreto.</a:t>
            </a:r>
          </a:p>
        </p:txBody>
      </p:sp>
      <p:sp>
        <p:nvSpPr>
          <p:cNvPr id="6" name="Shape 389">
            <a:extLst>
              <a:ext uri="{FF2B5EF4-FFF2-40B4-BE49-F238E27FC236}">
                <a16:creationId xmlns:a16="http://schemas.microsoft.com/office/drawing/2014/main" id="{EEA09A2F-77AF-4062-8633-236F18FB6A8C}"/>
              </a:ext>
            </a:extLst>
          </p:cNvPr>
          <p:cNvSpPr txBox="1"/>
          <p:nvPr/>
        </p:nvSpPr>
        <p:spPr>
          <a:xfrm>
            <a:off x="324000" y="3750158"/>
            <a:ext cx="5349965" cy="23423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marL="171450" indent="-171450" algn="just">
              <a:lnSpc>
                <a:spcPct val="120000"/>
              </a:lnSpc>
              <a:spcBef>
                <a:spcPts val="400"/>
              </a:spcBef>
              <a:buSzPct val="100000"/>
              <a:buFontTx/>
              <a:buBlip>
                <a:blip r:embed="rId2"/>
              </a:buBlip>
              <a:defRPr sz="1100">
                <a:solidFill>
                  <a:srgbClr val="98002E"/>
                </a:solidFill>
                <a:latin typeface="Trebuchet MS"/>
                <a:ea typeface="Trebuchet MS"/>
                <a:cs typeface="Trebuchet MS"/>
                <a:sym typeface="Trebuchet MS"/>
              </a:defRPr>
            </a:pPr>
            <a:r>
              <a:rPr lang="it-IT" sz="1400" dirty="0">
                <a:solidFill>
                  <a:srgbClr val="000000"/>
                </a:solidFill>
                <a:ea typeface="Trebuchet MS"/>
                <a:cs typeface="Trebuchet MS"/>
                <a:sym typeface="Trebuchet MS"/>
              </a:rPr>
              <a:t>sia diffuso e applicato nell’organizzazione aziendale;</a:t>
            </a:r>
          </a:p>
          <a:p>
            <a:pPr algn="just">
              <a:lnSpc>
                <a:spcPct val="120000"/>
              </a:lnSpc>
              <a:spcBef>
                <a:spcPts val="400"/>
              </a:spcBef>
              <a:buSzPct val="100000"/>
              <a:defRPr sz="1100">
                <a:solidFill>
                  <a:srgbClr val="98002E"/>
                </a:solidFill>
                <a:latin typeface="Trebuchet MS"/>
                <a:ea typeface="Trebuchet MS"/>
                <a:cs typeface="Trebuchet MS"/>
                <a:sym typeface="Trebuchet MS"/>
              </a:defRPr>
            </a:pPr>
            <a:endParaRPr lang="it-IT" sz="1400" dirty="0">
              <a:solidFill>
                <a:srgbClr val="000000"/>
              </a:solidFill>
              <a:ea typeface="Trebuchet MS"/>
              <a:cs typeface="Trebuchet MS"/>
              <a:sym typeface="Trebuchet MS"/>
            </a:endParaRPr>
          </a:p>
          <a:p>
            <a:pPr marL="171450" indent="-171450" algn="just">
              <a:lnSpc>
                <a:spcPct val="120000"/>
              </a:lnSpc>
              <a:spcBef>
                <a:spcPts val="400"/>
              </a:spcBef>
              <a:buSzPct val="100000"/>
              <a:buFontTx/>
              <a:buBlip>
                <a:blip r:embed="rId2"/>
              </a:buBlip>
              <a:defRPr sz="1100">
                <a:solidFill>
                  <a:srgbClr val="98002E"/>
                </a:solidFill>
                <a:latin typeface="Trebuchet MS"/>
                <a:ea typeface="Trebuchet MS"/>
                <a:cs typeface="Trebuchet MS"/>
                <a:sym typeface="Trebuchet MS"/>
              </a:defRPr>
            </a:pPr>
            <a:r>
              <a:rPr lang="it-IT" sz="1400" dirty="0">
                <a:solidFill>
                  <a:srgbClr val="000000"/>
                </a:solidFill>
                <a:ea typeface="Trebuchet MS"/>
                <a:cs typeface="Trebuchet MS"/>
                <a:sym typeface="Trebuchet MS"/>
              </a:rPr>
              <a:t>ne sia verificata l’osservanza con riferimento alle aree di rischio (si vedano slide successive sull’Organismo di Vigilanza);</a:t>
            </a:r>
          </a:p>
          <a:p>
            <a:pPr marL="171450" indent="-171450" algn="just">
              <a:lnSpc>
                <a:spcPct val="120000"/>
              </a:lnSpc>
              <a:spcBef>
                <a:spcPts val="400"/>
              </a:spcBef>
              <a:buSzPct val="100000"/>
              <a:buFontTx/>
              <a:buBlip>
                <a:blip r:embed="rId2"/>
              </a:buBlip>
              <a:defRPr sz="1100">
                <a:solidFill>
                  <a:srgbClr val="98002E"/>
                </a:solidFill>
                <a:latin typeface="Trebuchet MS"/>
                <a:ea typeface="Trebuchet MS"/>
                <a:cs typeface="Trebuchet MS"/>
                <a:sym typeface="Trebuchet MS"/>
              </a:defRPr>
            </a:pPr>
            <a:endParaRPr lang="it-IT" sz="1400" dirty="0">
              <a:solidFill>
                <a:srgbClr val="000000"/>
              </a:solidFill>
              <a:ea typeface="Trebuchet MS"/>
              <a:cs typeface="Trebuchet MS"/>
              <a:sym typeface="Trebuchet MS"/>
            </a:endParaRPr>
          </a:p>
          <a:p>
            <a:pPr marL="171450" indent="-171450" algn="just">
              <a:lnSpc>
                <a:spcPct val="120000"/>
              </a:lnSpc>
              <a:spcBef>
                <a:spcPts val="400"/>
              </a:spcBef>
              <a:buSzPct val="100000"/>
              <a:buFontTx/>
              <a:buBlip>
                <a:blip r:embed="rId2"/>
              </a:buBlip>
              <a:defRPr sz="1100">
                <a:solidFill>
                  <a:srgbClr val="98002E"/>
                </a:solidFill>
                <a:latin typeface="Trebuchet MS"/>
                <a:ea typeface="Trebuchet MS"/>
                <a:cs typeface="Trebuchet MS"/>
                <a:sym typeface="Trebuchet MS"/>
              </a:defRPr>
            </a:pPr>
            <a:r>
              <a:rPr lang="it-IT" sz="1400" dirty="0">
                <a:solidFill>
                  <a:srgbClr val="000000"/>
                </a:solidFill>
                <a:ea typeface="Trebuchet MS"/>
                <a:cs typeface="Trebuchet MS"/>
                <a:sym typeface="Trebuchet MS"/>
              </a:rPr>
              <a:t>ne sia periodicamente monitorata l’efficacia, curandone anche l’aggiornamento a seguito di variazioni organizzative o di cambiamenti nella normativa.</a:t>
            </a:r>
          </a:p>
        </p:txBody>
      </p:sp>
      <p:sp>
        <p:nvSpPr>
          <p:cNvPr id="8" name="CasellaDiTesto 7">
            <a:extLst>
              <a:ext uri="{FF2B5EF4-FFF2-40B4-BE49-F238E27FC236}">
                <a16:creationId xmlns:a16="http://schemas.microsoft.com/office/drawing/2014/main" id="{9390C7CF-6CD7-4B7F-8FDC-43D1043E7A87}"/>
              </a:ext>
            </a:extLst>
          </p:cNvPr>
          <p:cNvSpPr txBox="1"/>
          <p:nvPr/>
        </p:nvSpPr>
        <p:spPr>
          <a:xfrm>
            <a:off x="426720" y="1258353"/>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L’insieme di principi e regole per prevenire i «rischi 231»</a:t>
            </a:r>
          </a:p>
        </p:txBody>
      </p:sp>
      <p:grpSp>
        <p:nvGrpSpPr>
          <p:cNvPr id="9" name="Group 23">
            <a:extLst>
              <a:ext uri="{FF2B5EF4-FFF2-40B4-BE49-F238E27FC236}">
                <a16:creationId xmlns:a16="http://schemas.microsoft.com/office/drawing/2014/main" id="{2E998488-219E-4C0C-A1FD-EB349957D021}"/>
              </a:ext>
            </a:extLst>
          </p:cNvPr>
          <p:cNvGrpSpPr/>
          <p:nvPr/>
        </p:nvGrpSpPr>
        <p:grpSpPr>
          <a:xfrm>
            <a:off x="6508606" y="5190719"/>
            <a:ext cx="2093826" cy="850179"/>
            <a:chOff x="435420" y="3935413"/>
            <a:chExt cx="6165600" cy="2503487"/>
          </a:xfrm>
          <a:effectLst>
            <a:outerShdw blurRad="76200" dir="18900000" sy="23000" kx="-1200000" algn="bl" rotWithShape="0">
              <a:prstClr val="black">
                <a:alpha val="10000"/>
              </a:prstClr>
            </a:outerShdw>
          </a:effectLst>
        </p:grpSpPr>
        <p:sp>
          <p:nvSpPr>
            <p:cNvPr id="10" name="Freeform 5">
              <a:extLst>
                <a:ext uri="{FF2B5EF4-FFF2-40B4-BE49-F238E27FC236}">
                  <a16:creationId xmlns:a16="http://schemas.microsoft.com/office/drawing/2014/main" id="{0BBBE576-EA3D-45E8-A5DC-FA7C251DC9EB}"/>
                </a:ext>
              </a:extLst>
            </p:cNvPr>
            <p:cNvSpPr>
              <a:spLocks/>
            </p:cNvSpPr>
            <p:nvPr/>
          </p:nvSpPr>
          <p:spPr bwMode="auto">
            <a:xfrm>
              <a:off x="435420" y="4945967"/>
              <a:ext cx="1960047" cy="1056349"/>
            </a:xfrm>
            <a:custGeom>
              <a:avLst/>
              <a:gdLst>
                <a:gd name="T0" fmla="*/ 0 w 1284"/>
                <a:gd name="T1" fmla="*/ 285 h 692"/>
                <a:gd name="T2" fmla="*/ 1034 w 1284"/>
                <a:gd name="T3" fmla="*/ 0 h 692"/>
                <a:gd name="T4" fmla="*/ 1284 w 1284"/>
                <a:gd name="T5" fmla="*/ 173 h 692"/>
                <a:gd name="T6" fmla="*/ 1056 w 1284"/>
                <a:gd name="T7" fmla="*/ 692 h 692"/>
                <a:gd name="T8" fmla="*/ 918 w 1284"/>
                <a:gd name="T9" fmla="*/ 644 h 692"/>
                <a:gd name="T10" fmla="*/ 132 w 1284"/>
                <a:gd name="T11" fmla="*/ 328 h 692"/>
                <a:gd name="T12" fmla="*/ 0 w 1284"/>
                <a:gd name="T13" fmla="*/ 285 h 692"/>
              </a:gdLst>
              <a:ahLst/>
              <a:cxnLst>
                <a:cxn ang="0">
                  <a:pos x="T0" y="T1"/>
                </a:cxn>
                <a:cxn ang="0">
                  <a:pos x="T2" y="T3"/>
                </a:cxn>
                <a:cxn ang="0">
                  <a:pos x="T4" y="T5"/>
                </a:cxn>
                <a:cxn ang="0">
                  <a:pos x="T6" y="T7"/>
                </a:cxn>
                <a:cxn ang="0">
                  <a:pos x="T8" y="T9"/>
                </a:cxn>
                <a:cxn ang="0">
                  <a:pos x="T10" y="T11"/>
                </a:cxn>
                <a:cxn ang="0">
                  <a:pos x="T12" y="T13"/>
                </a:cxn>
              </a:cxnLst>
              <a:rect l="0" t="0" r="r" b="b"/>
              <a:pathLst>
                <a:path w="1284" h="692">
                  <a:moveTo>
                    <a:pt x="0" y="285"/>
                  </a:moveTo>
                  <a:lnTo>
                    <a:pt x="1034" y="0"/>
                  </a:lnTo>
                  <a:lnTo>
                    <a:pt x="1284" y="173"/>
                  </a:lnTo>
                  <a:lnTo>
                    <a:pt x="1056" y="692"/>
                  </a:lnTo>
                  <a:lnTo>
                    <a:pt x="918" y="644"/>
                  </a:lnTo>
                  <a:lnTo>
                    <a:pt x="132" y="328"/>
                  </a:lnTo>
                  <a:lnTo>
                    <a:pt x="0" y="285"/>
                  </a:lnTo>
                  <a:close/>
                </a:path>
              </a:pathLst>
            </a:custGeom>
            <a:solidFill>
              <a:srgbClr val="7F7F7F">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1" name="Freeform 6">
              <a:extLst>
                <a:ext uri="{FF2B5EF4-FFF2-40B4-BE49-F238E27FC236}">
                  <a16:creationId xmlns:a16="http://schemas.microsoft.com/office/drawing/2014/main" id="{67FDE00C-143B-46C7-83A5-5D16C35E34D5}"/>
                </a:ext>
              </a:extLst>
            </p:cNvPr>
            <p:cNvSpPr>
              <a:spLocks/>
            </p:cNvSpPr>
            <p:nvPr/>
          </p:nvSpPr>
          <p:spPr bwMode="auto">
            <a:xfrm>
              <a:off x="473582" y="5269588"/>
              <a:ext cx="6127438" cy="1169312"/>
            </a:xfrm>
            <a:custGeom>
              <a:avLst/>
              <a:gdLst>
                <a:gd name="T0" fmla="*/ 691 w 2666"/>
                <a:gd name="T1" fmla="*/ 318 h 508"/>
                <a:gd name="T2" fmla="*/ 0 w 2666"/>
                <a:gd name="T3" fmla="*/ 48 h 508"/>
                <a:gd name="T4" fmla="*/ 0 w 2666"/>
                <a:gd name="T5" fmla="*/ 130 h 508"/>
                <a:gd name="T6" fmla="*/ 640 w 2666"/>
                <a:gd name="T7" fmla="*/ 370 h 508"/>
                <a:gd name="T8" fmla="*/ 1628 w 2666"/>
                <a:gd name="T9" fmla="*/ 508 h 508"/>
                <a:gd name="T10" fmla="*/ 2666 w 2666"/>
                <a:gd name="T11" fmla="*/ 121 h 508"/>
                <a:gd name="T12" fmla="*/ 2664 w 2666"/>
                <a:gd name="T13" fmla="*/ 59 h 508"/>
                <a:gd name="T14" fmla="*/ 1259 w 2666"/>
                <a:gd name="T15" fmla="*/ 57 h 508"/>
                <a:gd name="T16" fmla="*/ 691 w 2666"/>
                <a:gd name="T17" fmla="*/ 31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6" h="508">
                  <a:moveTo>
                    <a:pt x="691" y="318"/>
                  </a:moveTo>
                  <a:cubicBezTo>
                    <a:pt x="691" y="318"/>
                    <a:pt x="301" y="0"/>
                    <a:pt x="0" y="48"/>
                  </a:cubicBezTo>
                  <a:cubicBezTo>
                    <a:pt x="0" y="130"/>
                    <a:pt x="0" y="130"/>
                    <a:pt x="0" y="130"/>
                  </a:cubicBezTo>
                  <a:cubicBezTo>
                    <a:pt x="0" y="130"/>
                    <a:pt x="352" y="107"/>
                    <a:pt x="640" y="370"/>
                  </a:cubicBezTo>
                  <a:cubicBezTo>
                    <a:pt x="1628" y="508"/>
                    <a:pt x="1628" y="508"/>
                    <a:pt x="1628" y="508"/>
                  </a:cubicBezTo>
                  <a:cubicBezTo>
                    <a:pt x="2666" y="121"/>
                    <a:pt x="2666" y="121"/>
                    <a:pt x="2666" y="121"/>
                  </a:cubicBezTo>
                  <a:cubicBezTo>
                    <a:pt x="2664" y="59"/>
                    <a:pt x="2664" y="59"/>
                    <a:pt x="2664" y="59"/>
                  </a:cubicBezTo>
                  <a:cubicBezTo>
                    <a:pt x="1259" y="57"/>
                    <a:pt x="1259" y="57"/>
                    <a:pt x="1259" y="57"/>
                  </a:cubicBezTo>
                  <a:lnTo>
                    <a:pt x="691" y="318"/>
                  </a:lnTo>
                  <a:close/>
                </a:path>
              </a:pathLst>
            </a:custGeom>
            <a:gradFill>
              <a:gsLst>
                <a:gs pos="0">
                  <a:srgbClr val="7F7F7F">
                    <a:lumMod val="50000"/>
                  </a:srgbClr>
                </a:gs>
                <a:gs pos="100000">
                  <a:srgbClr val="7F7F7F">
                    <a:lumMod val="75000"/>
                  </a:srgbClr>
                </a:gs>
                <a:gs pos="52000">
                  <a:srgbClr val="7F7F7F"/>
                </a:gs>
              </a:gsLst>
              <a:lin ang="540000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2" name="Freeform 7">
              <a:extLst>
                <a:ext uri="{FF2B5EF4-FFF2-40B4-BE49-F238E27FC236}">
                  <a16:creationId xmlns:a16="http://schemas.microsoft.com/office/drawing/2014/main" id="{184DD2ED-9828-4EED-89A6-C594B28FD209}"/>
                </a:ext>
              </a:extLst>
            </p:cNvPr>
            <p:cNvSpPr>
              <a:spLocks/>
            </p:cNvSpPr>
            <p:nvPr/>
          </p:nvSpPr>
          <p:spPr bwMode="auto">
            <a:xfrm>
              <a:off x="2047422" y="5152046"/>
              <a:ext cx="4545966" cy="1126569"/>
            </a:xfrm>
            <a:custGeom>
              <a:avLst/>
              <a:gdLst>
                <a:gd name="T0" fmla="*/ 0 w 2978"/>
                <a:gd name="T1" fmla="*/ 557 h 738"/>
                <a:gd name="T2" fmla="*/ 1416 w 2978"/>
                <a:gd name="T3" fmla="*/ 738 h 738"/>
                <a:gd name="T4" fmla="*/ 2978 w 2978"/>
                <a:gd name="T5" fmla="*/ 166 h 738"/>
                <a:gd name="T6" fmla="*/ 1580 w 2978"/>
                <a:gd name="T7" fmla="*/ 0 h 738"/>
                <a:gd name="T8" fmla="*/ 0 w 2978"/>
                <a:gd name="T9" fmla="*/ 557 h 738"/>
              </a:gdLst>
              <a:ahLst/>
              <a:cxnLst>
                <a:cxn ang="0">
                  <a:pos x="T0" y="T1"/>
                </a:cxn>
                <a:cxn ang="0">
                  <a:pos x="T2" y="T3"/>
                </a:cxn>
                <a:cxn ang="0">
                  <a:pos x="T4" y="T5"/>
                </a:cxn>
                <a:cxn ang="0">
                  <a:pos x="T6" y="T7"/>
                </a:cxn>
                <a:cxn ang="0">
                  <a:pos x="T8" y="T9"/>
                </a:cxn>
              </a:cxnLst>
              <a:rect l="0" t="0" r="r" b="b"/>
              <a:pathLst>
                <a:path w="2978" h="738">
                  <a:moveTo>
                    <a:pt x="0" y="557"/>
                  </a:moveTo>
                  <a:lnTo>
                    <a:pt x="1416" y="738"/>
                  </a:lnTo>
                  <a:lnTo>
                    <a:pt x="2978" y="166"/>
                  </a:lnTo>
                  <a:lnTo>
                    <a:pt x="1580" y="0"/>
                  </a:lnTo>
                  <a:lnTo>
                    <a:pt x="0" y="557"/>
                  </a:lnTo>
                  <a:close/>
                </a:path>
              </a:pathLst>
            </a:custGeom>
            <a:solidFill>
              <a:srgbClr val="7F7F7F">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3" name="Freeform 8">
              <a:extLst>
                <a:ext uri="{FF2B5EF4-FFF2-40B4-BE49-F238E27FC236}">
                  <a16:creationId xmlns:a16="http://schemas.microsoft.com/office/drawing/2014/main" id="{8F09185C-F509-4571-AB84-887940C7A649}"/>
                </a:ext>
              </a:extLst>
            </p:cNvPr>
            <p:cNvSpPr>
              <a:spLocks/>
            </p:cNvSpPr>
            <p:nvPr/>
          </p:nvSpPr>
          <p:spPr bwMode="auto">
            <a:xfrm>
              <a:off x="2047422" y="5152046"/>
              <a:ext cx="4480327" cy="969338"/>
            </a:xfrm>
            <a:custGeom>
              <a:avLst/>
              <a:gdLst>
                <a:gd name="T0" fmla="*/ 0 w 2935"/>
                <a:gd name="T1" fmla="*/ 557 h 635"/>
                <a:gd name="T2" fmla="*/ 1373 w 2935"/>
                <a:gd name="T3" fmla="*/ 635 h 635"/>
                <a:gd name="T4" fmla="*/ 2935 w 2935"/>
                <a:gd name="T5" fmla="*/ 64 h 635"/>
                <a:gd name="T6" fmla="*/ 1580 w 2935"/>
                <a:gd name="T7" fmla="*/ 0 h 635"/>
                <a:gd name="T8" fmla="*/ 0 w 2935"/>
                <a:gd name="T9" fmla="*/ 557 h 635"/>
              </a:gdLst>
              <a:ahLst/>
              <a:cxnLst>
                <a:cxn ang="0">
                  <a:pos x="T0" y="T1"/>
                </a:cxn>
                <a:cxn ang="0">
                  <a:pos x="T2" y="T3"/>
                </a:cxn>
                <a:cxn ang="0">
                  <a:pos x="T4" y="T5"/>
                </a:cxn>
                <a:cxn ang="0">
                  <a:pos x="T6" y="T7"/>
                </a:cxn>
                <a:cxn ang="0">
                  <a:pos x="T8" y="T9"/>
                </a:cxn>
              </a:cxnLst>
              <a:rect l="0" t="0" r="r" b="b"/>
              <a:pathLst>
                <a:path w="2935" h="635">
                  <a:moveTo>
                    <a:pt x="0" y="557"/>
                  </a:moveTo>
                  <a:lnTo>
                    <a:pt x="1373" y="635"/>
                  </a:lnTo>
                  <a:lnTo>
                    <a:pt x="2935" y="64"/>
                  </a:lnTo>
                  <a:lnTo>
                    <a:pt x="1580" y="0"/>
                  </a:lnTo>
                  <a:lnTo>
                    <a:pt x="0" y="557"/>
                  </a:lnTo>
                  <a:close/>
                </a:path>
              </a:pathLst>
            </a:custGeom>
            <a:solidFill>
              <a:srgbClr val="7F7F7F">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4" name="Freeform 9">
              <a:extLst>
                <a:ext uri="{FF2B5EF4-FFF2-40B4-BE49-F238E27FC236}">
                  <a16:creationId xmlns:a16="http://schemas.microsoft.com/office/drawing/2014/main" id="{8C98989B-37B3-435F-8420-88D3BB0E8428}"/>
                </a:ext>
              </a:extLst>
            </p:cNvPr>
            <p:cNvSpPr>
              <a:spLocks/>
            </p:cNvSpPr>
            <p:nvPr/>
          </p:nvSpPr>
          <p:spPr bwMode="auto">
            <a:xfrm>
              <a:off x="2074899" y="5092512"/>
              <a:ext cx="4407054" cy="925069"/>
            </a:xfrm>
            <a:custGeom>
              <a:avLst/>
              <a:gdLst>
                <a:gd name="T0" fmla="*/ 1037 w 1917"/>
                <a:gd name="T1" fmla="*/ 26 h 402"/>
                <a:gd name="T2" fmla="*/ 1917 w 1917"/>
                <a:gd name="T3" fmla="*/ 0 h 402"/>
                <a:gd name="T4" fmla="*/ 906 w 1917"/>
                <a:gd name="T5" fmla="*/ 402 h 402"/>
                <a:gd name="T6" fmla="*/ 0 w 1917"/>
                <a:gd name="T7" fmla="*/ 391 h 402"/>
                <a:gd name="T8" fmla="*/ 1037 w 1917"/>
                <a:gd name="T9" fmla="*/ 26 h 402"/>
              </a:gdLst>
              <a:ahLst/>
              <a:cxnLst>
                <a:cxn ang="0">
                  <a:pos x="T0" y="T1"/>
                </a:cxn>
                <a:cxn ang="0">
                  <a:pos x="T2" y="T3"/>
                </a:cxn>
                <a:cxn ang="0">
                  <a:pos x="T4" y="T5"/>
                </a:cxn>
                <a:cxn ang="0">
                  <a:pos x="T6" y="T7"/>
                </a:cxn>
                <a:cxn ang="0">
                  <a:pos x="T8" y="T9"/>
                </a:cxn>
              </a:cxnLst>
              <a:rect l="0" t="0" r="r" b="b"/>
              <a:pathLst>
                <a:path w="1917" h="402">
                  <a:moveTo>
                    <a:pt x="1037" y="26"/>
                  </a:moveTo>
                  <a:cubicBezTo>
                    <a:pt x="1037" y="26"/>
                    <a:pt x="1702" y="68"/>
                    <a:pt x="1917" y="0"/>
                  </a:cubicBezTo>
                  <a:cubicBezTo>
                    <a:pt x="906" y="402"/>
                    <a:pt x="906" y="402"/>
                    <a:pt x="906" y="402"/>
                  </a:cubicBezTo>
                  <a:cubicBezTo>
                    <a:pt x="0" y="391"/>
                    <a:pt x="0" y="391"/>
                    <a:pt x="0" y="391"/>
                  </a:cubicBezTo>
                  <a:lnTo>
                    <a:pt x="1037" y="26"/>
                  </a:lnTo>
                  <a:close/>
                </a:path>
              </a:pathLst>
            </a:custGeom>
            <a:solidFill>
              <a:srgbClr val="7F7F7F">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5" name="Freeform 10">
              <a:extLst>
                <a:ext uri="{FF2B5EF4-FFF2-40B4-BE49-F238E27FC236}">
                  <a16:creationId xmlns:a16="http://schemas.microsoft.com/office/drawing/2014/main" id="{BEBBF0AF-F512-4AA2-8E99-89E4B4AB7531}"/>
                </a:ext>
              </a:extLst>
            </p:cNvPr>
            <p:cNvSpPr>
              <a:spLocks/>
            </p:cNvSpPr>
            <p:nvPr/>
          </p:nvSpPr>
          <p:spPr bwMode="auto">
            <a:xfrm>
              <a:off x="464423" y="4187288"/>
              <a:ext cx="3994894" cy="1815029"/>
            </a:xfrm>
            <a:custGeom>
              <a:avLst/>
              <a:gdLst>
                <a:gd name="T0" fmla="*/ 689 w 1738"/>
                <a:gd name="T1" fmla="*/ 788 h 788"/>
                <a:gd name="T2" fmla="*/ 0 w 1738"/>
                <a:gd name="T3" fmla="*/ 465 h 788"/>
                <a:gd name="T4" fmla="*/ 1250 w 1738"/>
                <a:gd name="T5" fmla="*/ 0 h 788"/>
                <a:gd name="T6" fmla="*/ 1738 w 1738"/>
                <a:gd name="T7" fmla="*/ 419 h 788"/>
                <a:gd name="T8" fmla="*/ 689 w 1738"/>
                <a:gd name="T9" fmla="*/ 788 h 788"/>
              </a:gdLst>
              <a:ahLst/>
              <a:cxnLst>
                <a:cxn ang="0">
                  <a:pos x="T0" y="T1"/>
                </a:cxn>
                <a:cxn ang="0">
                  <a:pos x="T2" y="T3"/>
                </a:cxn>
                <a:cxn ang="0">
                  <a:pos x="T4" y="T5"/>
                </a:cxn>
                <a:cxn ang="0">
                  <a:pos x="T6" y="T7"/>
                </a:cxn>
                <a:cxn ang="0">
                  <a:pos x="T8" y="T9"/>
                </a:cxn>
              </a:cxnLst>
              <a:rect l="0" t="0" r="r" b="b"/>
              <a:pathLst>
                <a:path w="1738" h="788">
                  <a:moveTo>
                    <a:pt x="689" y="788"/>
                  </a:moveTo>
                  <a:cubicBezTo>
                    <a:pt x="689" y="788"/>
                    <a:pt x="332" y="453"/>
                    <a:pt x="0" y="465"/>
                  </a:cubicBezTo>
                  <a:cubicBezTo>
                    <a:pt x="1250" y="0"/>
                    <a:pt x="1250" y="0"/>
                    <a:pt x="1250" y="0"/>
                  </a:cubicBezTo>
                  <a:cubicBezTo>
                    <a:pt x="1250" y="0"/>
                    <a:pt x="1647" y="16"/>
                    <a:pt x="1738" y="419"/>
                  </a:cubicBezTo>
                  <a:lnTo>
                    <a:pt x="689" y="788"/>
                  </a:lnTo>
                  <a:close/>
                </a:path>
              </a:pathLst>
            </a:custGeom>
            <a:solidFill>
              <a:srgbClr val="7F7F7F">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6" name="Freeform 11">
              <a:extLst>
                <a:ext uri="{FF2B5EF4-FFF2-40B4-BE49-F238E27FC236}">
                  <a16:creationId xmlns:a16="http://schemas.microsoft.com/office/drawing/2014/main" id="{FEDD9401-BB41-464F-BAAD-248FAC0E8586}"/>
                </a:ext>
              </a:extLst>
            </p:cNvPr>
            <p:cNvSpPr>
              <a:spLocks/>
            </p:cNvSpPr>
            <p:nvPr/>
          </p:nvSpPr>
          <p:spPr bwMode="auto">
            <a:xfrm>
              <a:off x="485795" y="4042269"/>
              <a:ext cx="3973523" cy="1960047"/>
            </a:xfrm>
            <a:custGeom>
              <a:avLst/>
              <a:gdLst>
                <a:gd name="T0" fmla="*/ 680 w 1729"/>
                <a:gd name="T1" fmla="*/ 851 h 851"/>
                <a:gd name="T2" fmla="*/ 0 w 1729"/>
                <a:gd name="T3" fmla="*/ 480 h 851"/>
                <a:gd name="T4" fmla="*/ 1243 w 1729"/>
                <a:gd name="T5" fmla="*/ 0 h 851"/>
                <a:gd name="T6" fmla="*/ 1729 w 1729"/>
                <a:gd name="T7" fmla="*/ 482 h 851"/>
                <a:gd name="T8" fmla="*/ 680 w 1729"/>
                <a:gd name="T9" fmla="*/ 851 h 851"/>
              </a:gdLst>
              <a:ahLst/>
              <a:cxnLst>
                <a:cxn ang="0">
                  <a:pos x="T0" y="T1"/>
                </a:cxn>
                <a:cxn ang="0">
                  <a:pos x="T2" y="T3"/>
                </a:cxn>
                <a:cxn ang="0">
                  <a:pos x="T4" y="T5"/>
                </a:cxn>
                <a:cxn ang="0">
                  <a:pos x="T6" y="T7"/>
                </a:cxn>
                <a:cxn ang="0">
                  <a:pos x="T8" y="T9"/>
                </a:cxn>
              </a:cxnLst>
              <a:rect l="0" t="0" r="r" b="b"/>
              <a:pathLst>
                <a:path w="1729" h="851">
                  <a:moveTo>
                    <a:pt x="680" y="851"/>
                  </a:moveTo>
                  <a:cubicBezTo>
                    <a:pt x="680" y="851"/>
                    <a:pt x="420" y="471"/>
                    <a:pt x="0" y="480"/>
                  </a:cubicBezTo>
                  <a:cubicBezTo>
                    <a:pt x="1243" y="0"/>
                    <a:pt x="1243" y="0"/>
                    <a:pt x="1243" y="0"/>
                  </a:cubicBezTo>
                  <a:cubicBezTo>
                    <a:pt x="1243" y="0"/>
                    <a:pt x="1574" y="109"/>
                    <a:pt x="1729" y="482"/>
                  </a:cubicBezTo>
                  <a:lnTo>
                    <a:pt x="680" y="851"/>
                  </a:lnTo>
                  <a:close/>
                </a:path>
              </a:pathLst>
            </a:custGeom>
            <a:solidFill>
              <a:srgbClr val="7F7F7F">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7" name="Freeform 12">
              <a:extLst>
                <a:ext uri="{FF2B5EF4-FFF2-40B4-BE49-F238E27FC236}">
                  <a16:creationId xmlns:a16="http://schemas.microsoft.com/office/drawing/2014/main" id="{0DC3AB8C-A5C6-478D-A825-E27D3A2A5AA4}"/>
                </a:ext>
              </a:extLst>
            </p:cNvPr>
            <p:cNvSpPr>
              <a:spLocks/>
            </p:cNvSpPr>
            <p:nvPr/>
          </p:nvSpPr>
          <p:spPr bwMode="auto">
            <a:xfrm>
              <a:off x="601810" y="3935413"/>
              <a:ext cx="3857508" cy="2066903"/>
            </a:xfrm>
            <a:custGeom>
              <a:avLst/>
              <a:gdLst>
                <a:gd name="T0" fmla="*/ 629 w 1678"/>
                <a:gd name="T1" fmla="*/ 898 h 898"/>
                <a:gd name="T2" fmla="*/ 0 w 1678"/>
                <a:gd name="T3" fmla="*/ 434 h 898"/>
                <a:gd name="T4" fmla="*/ 1170 w 1678"/>
                <a:gd name="T5" fmla="*/ 0 h 898"/>
                <a:gd name="T6" fmla="*/ 1678 w 1678"/>
                <a:gd name="T7" fmla="*/ 529 h 898"/>
                <a:gd name="T8" fmla="*/ 629 w 1678"/>
                <a:gd name="T9" fmla="*/ 898 h 898"/>
              </a:gdLst>
              <a:ahLst/>
              <a:cxnLst>
                <a:cxn ang="0">
                  <a:pos x="T0" y="T1"/>
                </a:cxn>
                <a:cxn ang="0">
                  <a:pos x="T2" y="T3"/>
                </a:cxn>
                <a:cxn ang="0">
                  <a:pos x="T4" y="T5"/>
                </a:cxn>
                <a:cxn ang="0">
                  <a:pos x="T6" y="T7"/>
                </a:cxn>
                <a:cxn ang="0">
                  <a:pos x="T8" y="T9"/>
                </a:cxn>
              </a:cxnLst>
              <a:rect l="0" t="0" r="r" b="b"/>
              <a:pathLst>
                <a:path w="1678" h="898">
                  <a:moveTo>
                    <a:pt x="629" y="898"/>
                  </a:moveTo>
                  <a:cubicBezTo>
                    <a:pt x="629" y="898"/>
                    <a:pt x="499" y="428"/>
                    <a:pt x="0" y="434"/>
                  </a:cubicBezTo>
                  <a:cubicBezTo>
                    <a:pt x="1170" y="0"/>
                    <a:pt x="1170" y="0"/>
                    <a:pt x="1170" y="0"/>
                  </a:cubicBezTo>
                  <a:cubicBezTo>
                    <a:pt x="1170" y="0"/>
                    <a:pt x="1602" y="41"/>
                    <a:pt x="1678" y="529"/>
                  </a:cubicBezTo>
                  <a:lnTo>
                    <a:pt x="629" y="898"/>
                  </a:lnTo>
                  <a:close/>
                </a:path>
              </a:pathLst>
            </a:custGeom>
            <a:solidFill>
              <a:srgbClr val="7F7F7F">
                <a:lumMod val="20000"/>
                <a:lumOff val="8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sp>
        <p:nvSpPr>
          <p:cNvPr id="18" name="Freeform 16">
            <a:extLst>
              <a:ext uri="{FF2B5EF4-FFF2-40B4-BE49-F238E27FC236}">
                <a16:creationId xmlns:a16="http://schemas.microsoft.com/office/drawing/2014/main" id="{A4DD93FF-4C54-428B-AA31-8852E33DAEE4}"/>
              </a:ext>
            </a:extLst>
          </p:cNvPr>
          <p:cNvSpPr>
            <a:spLocks/>
          </p:cNvSpPr>
          <p:nvPr/>
        </p:nvSpPr>
        <p:spPr bwMode="auto">
          <a:xfrm>
            <a:off x="7390562" y="5042553"/>
            <a:ext cx="484551" cy="539765"/>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02A5E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prstClr val="black"/>
              </a:solidFill>
              <a:effectLst/>
              <a:uLnTx/>
              <a:uFillTx/>
              <a:latin typeface="calibri"/>
            </a:endParaRPr>
          </a:p>
        </p:txBody>
      </p:sp>
      <p:sp>
        <p:nvSpPr>
          <p:cNvPr id="19" name="Freeform 18">
            <a:extLst>
              <a:ext uri="{FF2B5EF4-FFF2-40B4-BE49-F238E27FC236}">
                <a16:creationId xmlns:a16="http://schemas.microsoft.com/office/drawing/2014/main" id="{63D18BE5-842F-4686-B6C5-60DFBC004654}"/>
              </a:ext>
            </a:extLst>
          </p:cNvPr>
          <p:cNvSpPr>
            <a:spLocks/>
          </p:cNvSpPr>
          <p:nvPr/>
        </p:nvSpPr>
        <p:spPr bwMode="auto">
          <a:xfrm flipH="1">
            <a:off x="7635373" y="4625067"/>
            <a:ext cx="403742" cy="449748"/>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DF86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0" name="Freeform 19">
            <a:extLst>
              <a:ext uri="{FF2B5EF4-FFF2-40B4-BE49-F238E27FC236}">
                <a16:creationId xmlns:a16="http://schemas.microsoft.com/office/drawing/2014/main" id="{54BAF993-2156-4F83-9291-6FBCE1854AD9}"/>
              </a:ext>
            </a:extLst>
          </p:cNvPr>
          <p:cNvSpPr>
            <a:spLocks/>
          </p:cNvSpPr>
          <p:nvPr/>
        </p:nvSpPr>
        <p:spPr bwMode="auto">
          <a:xfrm>
            <a:off x="7316024" y="4332938"/>
            <a:ext cx="403742" cy="449748"/>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657C9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1" name="Freeform 21">
            <a:extLst>
              <a:ext uri="{FF2B5EF4-FFF2-40B4-BE49-F238E27FC236}">
                <a16:creationId xmlns:a16="http://schemas.microsoft.com/office/drawing/2014/main" id="{4DD18D23-7794-4376-BCC9-5E85B4D36094}"/>
              </a:ext>
            </a:extLst>
          </p:cNvPr>
          <p:cNvSpPr>
            <a:spLocks/>
          </p:cNvSpPr>
          <p:nvPr/>
        </p:nvSpPr>
        <p:spPr bwMode="auto">
          <a:xfrm>
            <a:off x="7024480" y="4770163"/>
            <a:ext cx="422838" cy="471020"/>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00848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 name="Freeform 22">
            <a:extLst>
              <a:ext uri="{FF2B5EF4-FFF2-40B4-BE49-F238E27FC236}">
                <a16:creationId xmlns:a16="http://schemas.microsoft.com/office/drawing/2014/main" id="{7A9ACB6D-8A67-4E95-B83D-A185CD0B1A69}"/>
              </a:ext>
            </a:extLst>
          </p:cNvPr>
          <p:cNvSpPr>
            <a:spLocks/>
          </p:cNvSpPr>
          <p:nvPr/>
        </p:nvSpPr>
        <p:spPr bwMode="auto">
          <a:xfrm flipH="1">
            <a:off x="7986095" y="5046478"/>
            <a:ext cx="351922" cy="392024"/>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657C9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3" name="Freeform 24">
            <a:extLst>
              <a:ext uri="{FF2B5EF4-FFF2-40B4-BE49-F238E27FC236}">
                <a16:creationId xmlns:a16="http://schemas.microsoft.com/office/drawing/2014/main" id="{B617AF66-145C-4050-A057-D81D81AEB737}"/>
              </a:ext>
            </a:extLst>
          </p:cNvPr>
          <p:cNvSpPr>
            <a:spLocks/>
          </p:cNvSpPr>
          <p:nvPr/>
        </p:nvSpPr>
        <p:spPr bwMode="auto">
          <a:xfrm>
            <a:off x="8073024" y="4524270"/>
            <a:ext cx="391692" cy="436325"/>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02A5E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4" name="Freeform 25">
            <a:extLst>
              <a:ext uri="{FF2B5EF4-FFF2-40B4-BE49-F238E27FC236}">
                <a16:creationId xmlns:a16="http://schemas.microsoft.com/office/drawing/2014/main" id="{2876E590-365A-4A85-BCAE-7A801719EEFD}"/>
              </a:ext>
            </a:extLst>
          </p:cNvPr>
          <p:cNvSpPr>
            <a:spLocks/>
          </p:cNvSpPr>
          <p:nvPr/>
        </p:nvSpPr>
        <p:spPr bwMode="auto">
          <a:xfrm flipH="1">
            <a:off x="6892396" y="4373824"/>
            <a:ext cx="351922" cy="392024"/>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DF863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5" name="Freeform 26">
            <a:extLst>
              <a:ext uri="{FF2B5EF4-FFF2-40B4-BE49-F238E27FC236}">
                <a16:creationId xmlns:a16="http://schemas.microsoft.com/office/drawing/2014/main" id="{32959607-7AAE-4E5F-855E-3B2EEB54D1DB}"/>
              </a:ext>
            </a:extLst>
          </p:cNvPr>
          <p:cNvSpPr>
            <a:spLocks/>
          </p:cNvSpPr>
          <p:nvPr/>
        </p:nvSpPr>
        <p:spPr bwMode="auto">
          <a:xfrm flipH="1">
            <a:off x="7753676" y="4204017"/>
            <a:ext cx="351922" cy="392024"/>
          </a:xfrm>
          <a:custGeom>
            <a:avLst/>
            <a:gdLst>
              <a:gd name="T0" fmla="*/ 428 w 428"/>
              <a:gd name="T1" fmla="*/ 194 h 477"/>
              <a:gd name="T2" fmla="*/ 202 w 428"/>
              <a:gd name="T3" fmla="*/ 388 h 477"/>
              <a:gd name="T4" fmla="*/ 178 w 428"/>
              <a:gd name="T5" fmla="*/ 386 h 477"/>
              <a:gd name="T6" fmla="*/ 191 w 428"/>
              <a:gd name="T7" fmla="*/ 477 h 477"/>
              <a:gd name="T8" fmla="*/ 1 w 428"/>
              <a:gd name="T9" fmla="*/ 194 h 477"/>
              <a:gd name="T10" fmla="*/ 215 w 428"/>
              <a:gd name="T11" fmla="*/ 0 h 477"/>
              <a:gd name="T12" fmla="*/ 428 w 428"/>
              <a:gd name="T13" fmla="*/ 194 h 477"/>
            </a:gdLst>
            <a:ahLst/>
            <a:cxnLst>
              <a:cxn ang="0">
                <a:pos x="T0" y="T1"/>
              </a:cxn>
              <a:cxn ang="0">
                <a:pos x="T2" y="T3"/>
              </a:cxn>
              <a:cxn ang="0">
                <a:pos x="T4" y="T5"/>
              </a:cxn>
              <a:cxn ang="0">
                <a:pos x="T6" y="T7"/>
              </a:cxn>
              <a:cxn ang="0">
                <a:pos x="T8" y="T9"/>
              </a:cxn>
              <a:cxn ang="0">
                <a:pos x="T10" y="T11"/>
              </a:cxn>
              <a:cxn ang="0">
                <a:pos x="T12" y="T13"/>
              </a:cxn>
            </a:cxnLst>
            <a:rect l="0" t="0" r="r" b="b"/>
            <a:pathLst>
              <a:path w="428" h="477">
                <a:moveTo>
                  <a:pt x="428" y="194"/>
                </a:moveTo>
                <a:cubicBezTo>
                  <a:pt x="428" y="301"/>
                  <a:pt x="319" y="388"/>
                  <a:pt x="202" y="388"/>
                </a:cubicBezTo>
                <a:cubicBezTo>
                  <a:pt x="187" y="388"/>
                  <a:pt x="191" y="388"/>
                  <a:pt x="178" y="386"/>
                </a:cubicBezTo>
                <a:cubicBezTo>
                  <a:pt x="138" y="382"/>
                  <a:pt x="191" y="477"/>
                  <a:pt x="191" y="477"/>
                </a:cubicBezTo>
                <a:cubicBezTo>
                  <a:pt x="191" y="477"/>
                  <a:pt x="4" y="366"/>
                  <a:pt x="1" y="194"/>
                </a:cubicBezTo>
                <a:cubicBezTo>
                  <a:pt x="0" y="87"/>
                  <a:pt x="97" y="0"/>
                  <a:pt x="215" y="0"/>
                </a:cubicBezTo>
                <a:cubicBezTo>
                  <a:pt x="332" y="0"/>
                  <a:pt x="428" y="87"/>
                  <a:pt x="428" y="194"/>
                </a:cubicBezTo>
                <a:close/>
              </a:path>
            </a:pathLst>
          </a:custGeom>
          <a:solidFill>
            <a:srgbClr val="ED1A3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6" name="Freeform 280">
            <a:extLst>
              <a:ext uri="{FF2B5EF4-FFF2-40B4-BE49-F238E27FC236}">
                <a16:creationId xmlns:a16="http://schemas.microsoft.com/office/drawing/2014/main" id="{D9F4CAE1-1C85-4CE3-BD9B-9B2AD31A79E1}"/>
              </a:ext>
            </a:extLst>
          </p:cNvPr>
          <p:cNvSpPr>
            <a:spLocks noEditPoints="1"/>
          </p:cNvSpPr>
          <p:nvPr/>
        </p:nvSpPr>
        <p:spPr bwMode="auto">
          <a:xfrm>
            <a:off x="8186267" y="4633064"/>
            <a:ext cx="170825" cy="139149"/>
          </a:xfrm>
          <a:custGeom>
            <a:avLst/>
            <a:gdLst>
              <a:gd name="T0" fmla="*/ 56 w 64"/>
              <a:gd name="T1" fmla="*/ 12 h 52"/>
              <a:gd name="T2" fmla="*/ 46 w 64"/>
              <a:gd name="T3" fmla="*/ 12 h 52"/>
              <a:gd name="T4" fmla="*/ 45 w 64"/>
              <a:gd name="T5" fmla="*/ 4 h 52"/>
              <a:gd name="T6" fmla="*/ 40 w 64"/>
              <a:gd name="T7" fmla="*/ 0 h 52"/>
              <a:gd name="T8" fmla="*/ 24 w 64"/>
              <a:gd name="T9" fmla="*/ 0 h 52"/>
              <a:gd name="T10" fmla="*/ 19 w 64"/>
              <a:gd name="T11" fmla="*/ 4 h 52"/>
              <a:gd name="T12" fmla="*/ 18 w 64"/>
              <a:gd name="T13" fmla="*/ 12 h 52"/>
              <a:gd name="T14" fmla="*/ 8 w 64"/>
              <a:gd name="T15" fmla="*/ 12 h 52"/>
              <a:gd name="T16" fmla="*/ 0 w 64"/>
              <a:gd name="T17" fmla="*/ 20 h 52"/>
              <a:gd name="T18" fmla="*/ 0 w 64"/>
              <a:gd name="T19" fmla="*/ 44 h 52"/>
              <a:gd name="T20" fmla="*/ 8 w 64"/>
              <a:gd name="T21" fmla="*/ 52 h 52"/>
              <a:gd name="T22" fmla="*/ 56 w 64"/>
              <a:gd name="T23" fmla="*/ 52 h 52"/>
              <a:gd name="T24" fmla="*/ 64 w 64"/>
              <a:gd name="T25" fmla="*/ 44 h 52"/>
              <a:gd name="T26" fmla="*/ 64 w 64"/>
              <a:gd name="T27" fmla="*/ 20 h 52"/>
              <a:gd name="T28" fmla="*/ 56 w 64"/>
              <a:gd name="T29" fmla="*/ 12 h 52"/>
              <a:gd name="T30" fmla="*/ 23 w 64"/>
              <a:gd name="T31" fmla="*/ 5 h 52"/>
              <a:gd name="T32" fmla="*/ 24 w 64"/>
              <a:gd name="T33" fmla="*/ 4 h 52"/>
              <a:gd name="T34" fmla="*/ 40 w 64"/>
              <a:gd name="T35" fmla="*/ 4 h 52"/>
              <a:gd name="T36" fmla="*/ 41 w 64"/>
              <a:gd name="T37" fmla="*/ 5 h 52"/>
              <a:gd name="T38" fmla="*/ 42 w 64"/>
              <a:gd name="T39" fmla="*/ 12 h 52"/>
              <a:gd name="T40" fmla="*/ 22 w 64"/>
              <a:gd name="T41" fmla="*/ 12 h 52"/>
              <a:gd name="T42" fmla="*/ 23 w 64"/>
              <a:gd name="T43" fmla="*/ 5 h 52"/>
              <a:gd name="T44" fmla="*/ 44 w 64"/>
              <a:gd name="T45" fmla="*/ 36 h 52"/>
              <a:gd name="T46" fmla="*/ 36 w 64"/>
              <a:gd name="T47" fmla="*/ 36 h 52"/>
              <a:gd name="T48" fmla="*/ 36 w 64"/>
              <a:gd name="T49" fmla="*/ 44 h 52"/>
              <a:gd name="T50" fmla="*/ 28 w 64"/>
              <a:gd name="T51" fmla="*/ 44 h 52"/>
              <a:gd name="T52" fmla="*/ 28 w 64"/>
              <a:gd name="T53" fmla="*/ 36 h 52"/>
              <a:gd name="T54" fmla="*/ 20 w 64"/>
              <a:gd name="T55" fmla="*/ 36 h 52"/>
              <a:gd name="T56" fmla="*/ 20 w 64"/>
              <a:gd name="T57" fmla="*/ 28 h 52"/>
              <a:gd name="T58" fmla="*/ 28 w 64"/>
              <a:gd name="T59" fmla="*/ 28 h 52"/>
              <a:gd name="T60" fmla="*/ 28 w 64"/>
              <a:gd name="T61" fmla="*/ 20 h 52"/>
              <a:gd name="T62" fmla="*/ 36 w 64"/>
              <a:gd name="T63" fmla="*/ 20 h 52"/>
              <a:gd name="T64" fmla="*/ 36 w 64"/>
              <a:gd name="T65" fmla="*/ 28 h 52"/>
              <a:gd name="T66" fmla="*/ 44 w 64"/>
              <a:gd name="T67" fmla="*/ 28 h 52"/>
              <a:gd name="T68" fmla="*/ 44 w 64"/>
              <a:gd name="T69"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2">
                <a:moveTo>
                  <a:pt x="56" y="12"/>
                </a:moveTo>
                <a:cubicBezTo>
                  <a:pt x="46" y="12"/>
                  <a:pt x="46" y="12"/>
                  <a:pt x="46" y="12"/>
                </a:cubicBezTo>
                <a:cubicBezTo>
                  <a:pt x="45" y="4"/>
                  <a:pt x="45" y="4"/>
                  <a:pt x="45" y="4"/>
                </a:cubicBezTo>
                <a:cubicBezTo>
                  <a:pt x="44" y="2"/>
                  <a:pt x="42" y="0"/>
                  <a:pt x="40" y="0"/>
                </a:cubicBezTo>
                <a:cubicBezTo>
                  <a:pt x="24" y="0"/>
                  <a:pt x="24" y="0"/>
                  <a:pt x="24" y="0"/>
                </a:cubicBezTo>
                <a:cubicBezTo>
                  <a:pt x="22" y="0"/>
                  <a:pt x="20" y="2"/>
                  <a:pt x="19" y="4"/>
                </a:cubicBezTo>
                <a:cubicBezTo>
                  <a:pt x="18" y="12"/>
                  <a:pt x="18" y="12"/>
                  <a:pt x="18" y="12"/>
                </a:cubicBezTo>
                <a:cubicBezTo>
                  <a:pt x="8" y="12"/>
                  <a:pt x="8" y="12"/>
                  <a:pt x="8" y="12"/>
                </a:cubicBezTo>
                <a:cubicBezTo>
                  <a:pt x="4" y="12"/>
                  <a:pt x="0" y="16"/>
                  <a:pt x="0" y="20"/>
                </a:cubicBezTo>
                <a:cubicBezTo>
                  <a:pt x="0" y="44"/>
                  <a:pt x="0" y="44"/>
                  <a:pt x="0" y="44"/>
                </a:cubicBezTo>
                <a:cubicBezTo>
                  <a:pt x="0" y="48"/>
                  <a:pt x="4" y="52"/>
                  <a:pt x="8" y="52"/>
                </a:cubicBezTo>
                <a:cubicBezTo>
                  <a:pt x="56" y="52"/>
                  <a:pt x="56" y="52"/>
                  <a:pt x="56" y="52"/>
                </a:cubicBezTo>
                <a:cubicBezTo>
                  <a:pt x="60" y="52"/>
                  <a:pt x="64" y="48"/>
                  <a:pt x="64" y="44"/>
                </a:cubicBezTo>
                <a:cubicBezTo>
                  <a:pt x="64" y="20"/>
                  <a:pt x="64" y="20"/>
                  <a:pt x="64" y="20"/>
                </a:cubicBezTo>
                <a:cubicBezTo>
                  <a:pt x="64" y="16"/>
                  <a:pt x="60" y="12"/>
                  <a:pt x="56" y="12"/>
                </a:cubicBezTo>
                <a:close/>
                <a:moveTo>
                  <a:pt x="23" y="5"/>
                </a:moveTo>
                <a:cubicBezTo>
                  <a:pt x="24" y="4"/>
                  <a:pt x="24" y="4"/>
                  <a:pt x="24" y="4"/>
                </a:cubicBezTo>
                <a:cubicBezTo>
                  <a:pt x="40" y="4"/>
                  <a:pt x="40" y="4"/>
                  <a:pt x="40" y="4"/>
                </a:cubicBezTo>
                <a:cubicBezTo>
                  <a:pt x="41" y="5"/>
                  <a:pt x="41" y="5"/>
                  <a:pt x="41" y="5"/>
                </a:cubicBezTo>
                <a:cubicBezTo>
                  <a:pt x="42" y="12"/>
                  <a:pt x="42" y="12"/>
                  <a:pt x="42" y="12"/>
                </a:cubicBezTo>
                <a:cubicBezTo>
                  <a:pt x="22" y="12"/>
                  <a:pt x="22" y="12"/>
                  <a:pt x="22" y="12"/>
                </a:cubicBezTo>
                <a:lnTo>
                  <a:pt x="23" y="5"/>
                </a:lnTo>
                <a:close/>
                <a:moveTo>
                  <a:pt x="44" y="36"/>
                </a:moveTo>
                <a:cubicBezTo>
                  <a:pt x="36" y="36"/>
                  <a:pt x="36" y="36"/>
                  <a:pt x="36" y="36"/>
                </a:cubicBezTo>
                <a:cubicBezTo>
                  <a:pt x="36" y="44"/>
                  <a:pt x="36" y="44"/>
                  <a:pt x="36" y="44"/>
                </a:cubicBezTo>
                <a:cubicBezTo>
                  <a:pt x="28" y="44"/>
                  <a:pt x="28" y="44"/>
                  <a:pt x="28" y="44"/>
                </a:cubicBezTo>
                <a:cubicBezTo>
                  <a:pt x="28" y="36"/>
                  <a:pt x="28" y="36"/>
                  <a:pt x="28" y="36"/>
                </a:cubicBezTo>
                <a:cubicBezTo>
                  <a:pt x="20" y="36"/>
                  <a:pt x="20" y="36"/>
                  <a:pt x="20" y="36"/>
                </a:cubicBezTo>
                <a:cubicBezTo>
                  <a:pt x="20" y="28"/>
                  <a:pt x="20" y="28"/>
                  <a:pt x="20" y="28"/>
                </a:cubicBezTo>
                <a:cubicBezTo>
                  <a:pt x="28" y="28"/>
                  <a:pt x="28" y="28"/>
                  <a:pt x="28" y="28"/>
                </a:cubicBezTo>
                <a:cubicBezTo>
                  <a:pt x="28" y="20"/>
                  <a:pt x="28" y="20"/>
                  <a:pt x="28" y="20"/>
                </a:cubicBezTo>
                <a:cubicBezTo>
                  <a:pt x="36" y="20"/>
                  <a:pt x="36" y="20"/>
                  <a:pt x="36" y="20"/>
                </a:cubicBezTo>
                <a:cubicBezTo>
                  <a:pt x="36" y="28"/>
                  <a:pt x="36" y="28"/>
                  <a:pt x="36" y="28"/>
                </a:cubicBezTo>
                <a:cubicBezTo>
                  <a:pt x="44" y="28"/>
                  <a:pt x="44" y="28"/>
                  <a:pt x="44" y="28"/>
                </a:cubicBezTo>
                <a:lnTo>
                  <a:pt x="44" y="3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7" name="Google Shape;813;p52">
            <a:extLst>
              <a:ext uri="{FF2B5EF4-FFF2-40B4-BE49-F238E27FC236}">
                <a16:creationId xmlns:a16="http://schemas.microsoft.com/office/drawing/2014/main" id="{5BAD9E65-4F81-408A-830E-04D11BE717A7}"/>
              </a:ext>
            </a:extLst>
          </p:cNvPr>
          <p:cNvSpPr/>
          <p:nvPr/>
        </p:nvSpPr>
        <p:spPr>
          <a:xfrm>
            <a:off x="7132579" y="4849941"/>
            <a:ext cx="212660" cy="213288"/>
          </a:xfrm>
          <a:custGeom>
            <a:avLst/>
            <a:gdLst/>
            <a:ahLst/>
            <a:cxnLst/>
            <a:rect l="l" t="t" r="r" b="b"/>
            <a:pathLst>
              <a:path w="120000" h="120000" extrusionOk="0">
                <a:moveTo>
                  <a:pt x="47235" y="73950"/>
                </a:moveTo>
                <a:lnTo>
                  <a:pt x="60189" y="82460"/>
                </a:lnTo>
                <a:lnTo>
                  <a:pt x="72917" y="74099"/>
                </a:lnTo>
                <a:lnTo>
                  <a:pt x="120000" y="120000"/>
                </a:lnTo>
                <a:lnTo>
                  <a:pt x="0" y="120000"/>
                </a:lnTo>
                <a:close/>
                <a:moveTo>
                  <a:pt x="39522" y="54417"/>
                </a:moveTo>
                <a:lnTo>
                  <a:pt x="39522" y="58405"/>
                </a:lnTo>
                <a:lnTo>
                  <a:pt x="80856" y="58405"/>
                </a:lnTo>
                <a:lnTo>
                  <a:pt x="80856" y="54417"/>
                </a:lnTo>
                <a:close/>
                <a:moveTo>
                  <a:pt x="39522" y="46795"/>
                </a:moveTo>
                <a:lnTo>
                  <a:pt x="39522" y="50783"/>
                </a:lnTo>
                <a:lnTo>
                  <a:pt x="80856" y="50783"/>
                </a:lnTo>
                <a:lnTo>
                  <a:pt x="80856" y="46795"/>
                </a:lnTo>
                <a:close/>
                <a:moveTo>
                  <a:pt x="120000" y="43286"/>
                </a:moveTo>
                <a:lnTo>
                  <a:pt x="120000" y="116047"/>
                </a:lnTo>
                <a:lnTo>
                  <a:pt x="75046" y="72701"/>
                </a:lnTo>
                <a:lnTo>
                  <a:pt x="112957" y="47798"/>
                </a:lnTo>
                <a:close/>
                <a:moveTo>
                  <a:pt x="0" y="43286"/>
                </a:moveTo>
                <a:lnTo>
                  <a:pt x="22327" y="57589"/>
                </a:lnTo>
                <a:lnTo>
                  <a:pt x="45107" y="72552"/>
                </a:lnTo>
                <a:lnTo>
                  <a:pt x="0" y="116047"/>
                </a:lnTo>
                <a:close/>
                <a:moveTo>
                  <a:pt x="39522" y="39173"/>
                </a:moveTo>
                <a:lnTo>
                  <a:pt x="39522" y="43161"/>
                </a:lnTo>
                <a:lnTo>
                  <a:pt x="80856" y="43161"/>
                </a:lnTo>
                <a:lnTo>
                  <a:pt x="80856" y="39173"/>
                </a:lnTo>
                <a:close/>
                <a:moveTo>
                  <a:pt x="32186" y="30138"/>
                </a:moveTo>
                <a:lnTo>
                  <a:pt x="88192" y="30138"/>
                </a:lnTo>
                <a:lnTo>
                  <a:pt x="88192" y="59952"/>
                </a:lnTo>
                <a:lnTo>
                  <a:pt x="61779" y="77302"/>
                </a:lnTo>
                <a:lnTo>
                  <a:pt x="60189" y="78346"/>
                </a:lnTo>
                <a:lnTo>
                  <a:pt x="32186" y="59952"/>
                </a:lnTo>
                <a:close/>
                <a:moveTo>
                  <a:pt x="60189" y="0"/>
                </a:moveTo>
                <a:lnTo>
                  <a:pt x="119825" y="39173"/>
                </a:lnTo>
                <a:lnTo>
                  <a:pt x="92193" y="57324"/>
                </a:lnTo>
                <a:lnTo>
                  <a:pt x="92193" y="26145"/>
                </a:lnTo>
                <a:lnTo>
                  <a:pt x="28185" y="26145"/>
                </a:lnTo>
                <a:lnTo>
                  <a:pt x="28185" y="57324"/>
                </a:lnTo>
                <a:lnTo>
                  <a:pt x="553" y="39173"/>
                </a:ln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8" name="Google Shape;965;p54">
            <a:extLst>
              <a:ext uri="{FF2B5EF4-FFF2-40B4-BE49-F238E27FC236}">
                <a16:creationId xmlns:a16="http://schemas.microsoft.com/office/drawing/2014/main" id="{48C170A7-EC01-40C8-A626-D1FD97BDB89C}"/>
              </a:ext>
            </a:extLst>
          </p:cNvPr>
          <p:cNvSpPr/>
          <p:nvPr/>
        </p:nvSpPr>
        <p:spPr>
          <a:xfrm rot="10800000">
            <a:off x="7772509" y="4702638"/>
            <a:ext cx="129469" cy="210663"/>
          </a:xfrm>
          <a:custGeom>
            <a:avLst/>
            <a:gdLst/>
            <a:ahLst/>
            <a:cxnLst/>
            <a:rect l="l" t="t" r="r" b="b"/>
            <a:pathLst>
              <a:path w="120000" h="120000" extrusionOk="0">
                <a:moveTo>
                  <a:pt x="51597" y="50921"/>
                </a:moveTo>
                <a:lnTo>
                  <a:pt x="51597" y="19698"/>
                </a:lnTo>
                <a:cubicBezTo>
                  <a:pt x="47669" y="20191"/>
                  <a:pt x="43916" y="21082"/>
                  <a:pt x="40531" y="22332"/>
                </a:cubicBezTo>
                <a:cubicBezTo>
                  <a:pt x="30598" y="26001"/>
                  <a:pt x="25457" y="32166"/>
                  <a:pt x="27169" y="38355"/>
                </a:cubicBezTo>
                <a:cubicBezTo>
                  <a:pt x="29239" y="46431"/>
                  <a:pt x="39005" y="49155"/>
                  <a:pt x="51597" y="50921"/>
                </a:cubicBezTo>
                <a:close/>
                <a:moveTo>
                  <a:pt x="67852" y="100379"/>
                </a:moveTo>
                <a:cubicBezTo>
                  <a:pt x="71963" y="99887"/>
                  <a:pt x="75901" y="98973"/>
                  <a:pt x="79437" y="97667"/>
                </a:cubicBezTo>
                <a:cubicBezTo>
                  <a:pt x="89370" y="93998"/>
                  <a:pt x="94511" y="87833"/>
                  <a:pt x="92799" y="81644"/>
                </a:cubicBezTo>
                <a:cubicBezTo>
                  <a:pt x="89506" y="73388"/>
                  <a:pt x="79840" y="69732"/>
                  <a:pt x="67852" y="67361"/>
                </a:cubicBezTo>
                <a:close/>
                <a:moveTo>
                  <a:pt x="67852" y="120000"/>
                </a:moveTo>
                <a:lnTo>
                  <a:pt x="51597" y="120000"/>
                </a:lnTo>
                <a:lnTo>
                  <a:pt x="51597" y="114256"/>
                </a:lnTo>
                <a:cubicBezTo>
                  <a:pt x="45417" y="113829"/>
                  <a:pt x="39328" y="112890"/>
                  <a:pt x="33554" y="111448"/>
                </a:cubicBezTo>
                <a:cubicBezTo>
                  <a:pt x="13606" y="106463"/>
                  <a:pt x="696" y="96271"/>
                  <a:pt x="0" y="84958"/>
                </a:cubicBezTo>
                <a:lnTo>
                  <a:pt x="26861" y="84529"/>
                </a:lnTo>
                <a:cubicBezTo>
                  <a:pt x="27245" y="90776"/>
                  <a:pt x="34374" y="96404"/>
                  <a:pt x="45389" y="99156"/>
                </a:cubicBezTo>
                <a:cubicBezTo>
                  <a:pt x="47394" y="99657"/>
                  <a:pt x="49467" y="100048"/>
                  <a:pt x="51597" y="100293"/>
                </a:cubicBezTo>
                <a:lnTo>
                  <a:pt x="51597" y="64682"/>
                </a:lnTo>
                <a:cubicBezTo>
                  <a:pt x="30368" y="61567"/>
                  <a:pt x="7690" y="58004"/>
                  <a:pt x="556" y="40045"/>
                </a:cubicBezTo>
                <a:cubicBezTo>
                  <a:pt x="-2422" y="28913"/>
                  <a:pt x="6883" y="17850"/>
                  <a:pt x="24755" y="11249"/>
                </a:cubicBezTo>
                <a:cubicBezTo>
                  <a:pt x="32832" y="8265"/>
                  <a:pt x="42066" y="6412"/>
                  <a:pt x="51597" y="5737"/>
                </a:cubicBezTo>
                <a:lnTo>
                  <a:pt x="51597" y="0"/>
                </a:lnTo>
                <a:lnTo>
                  <a:pt x="67852" y="0"/>
                </a:lnTo>
                <a:lnTo>
                  <a:pt x="67852" y="5703"/>
                </a:lnTo>
                <a:cubicBezTo>
                  <a:pt x="74209" y="6118"/>
                  <a:pt x="80479" y="7068"/>
                  <a:pt x="86414" y="8551"/>
                </a:cubicBezTo>
                <a:cubicBezTo>
                  <a:pt x="106363" y="13536"/>
                  <a:pt x="119273" y="23728"/>
                  <a:pt x="119969" y="35041"/>
                </a:cubicBezTo>
                <a:lnTo>
                  <a:pt x="93108" y="35470"/>
                </a:lnTo>
                <a:cubicBezTo>
                  <a:pt x="92723" y="29223"/>
                  <a:pt x="85594" y="23595"/>
                  <a:pt x="74579" y="20843"/>
                </a:cubicBezTo>
                <a:cubicBezTo>
                  <a:pt x="72410" y="20301"/>
                  <a:pt x="70160" y="19888"/>
                  <a:pt x="67852" y="19639"/>
                </a:cubicBezTo>
                <a:lnTo>
                  <a:pt x="67852" y="52969"/>
                </a:lnTo>
                <a:cubicBezTo>
                  <a:pt x="88284" y="55535"/>
                  <a:pt x="110482" y="59921"/>
                  <a:pt x="119411" y="79734"/>
                </a:cubicBezTo>
                <a:cubicBezTo>
                  <a:pt x="122511" y="90942"/>
                  <a:pt x="113201" y="102106"/>
                  <a:pt x="95213" y="108750"/>
                </a:cubicBezTo>
                <a:cubicBezTo>
                  <a:pt x="86990" y="111788"/>
                  <a:pt x="77568" y="113654"/>
                  <a:pt x="67852" y="114293"/>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nvGrpSpPr>
          <p:cNvPr id="29" name="Google Shape;948;p54">
            <a:extLst>
              <a:ext uri="{FF2B5EF4-FFF2-40B4-BE49-F238E27FC236}">
                <a16:creationId xmlns:a16="http://schemas.microsoft.com/office/drawing/2014/main" id="{0BE95509-31EC-4B62-AC6F-EF06FCF8103A}"/>
              </a:ext>
            </a:extLst>
          </p:cNvPr>
          <p:cNvGrpSpPr>
            <a:grpSpLocks noChangeAspect="1"/>
          </p:cNvGrpSpPr>
          <p:nvPr/>
        </p:nvGrpSpPr>
        <p:grpSpPr>
          <a:xfrm>
            <a:off x="8087744" y="5105305"/>
            <a:ext cx="152447" cy="171430"/>
            <a:chOff x="4835382" y="-161249"/>
            <a:chExt cx="3078656" cy="3462027"/>
          </a:xfrm>
        </p:grpSpPr>
        <p:sp>
          <p:nvSpPr>
            <p:cNvPr id="30" name="Google Shape;949;p54">
              <a:extLst>
                <a:ext uri="{FF2B5EF4-FFF2-40B4-BE49-F238E27FC236}">
                  <a16:creationId xmlns:a16="http://schemas.microsoft.com/office/drawing/2014/main" id="{B8CFBCF2-328C-40A3-9F2A-A7DD12D1D761}"/>
                </a:ext>
              </a:extLst>
            </p:cNvPr>
            <p:cNvSpPr/>
            <p:nvPr/>
          </p:nvSpPr>
          <p:spPr>
            <a:xfrm>
              <a:off x="4835382" y="73243"/>
              <a:ext cx="2920830" cy="3227535"/>
            </a:xfrm>
            <a:custGeom>
              <a:avLst/>
              <a:gdLst/>
              <a:ahLst/>
              <a:cxnLst/>
              <a:rect l="l" t="t" r="r" b="b"/>
              <a:pathLst>
                <a:path w="120000" h="120000" extrusionOk="0">
                  <a:moveTo>
                    <a:pt x="67083" y="19"/>
                  </a:moveTo>
                  <a:cubicBezTo>
                    <a:pt x="40160" y="-453"/>
                    <a:pt x="23422" y="7583"/>
                    <a:pt x="16352" y="24057"/>
                  </a:cubicBezTo>
                  <a:cubicBezTo>
                    <a:pt x="11901" y="37372"/>
                    <a:pt x="16750" y="42100"/>
                    <a:pt x="10940" y="48301"/>
                  </a:cubicBezTo>
                  <a:cubicBezTo>
                    <a:pt x="5397" y="54531"/>
                    <a:pt x="-905" y="59306"/>
                    <a:pt x="108" y="62731"/>
                  </a:cubicBezTo>
                  <a:cubicBezTo>
                    <a:pt x="2465" y="64795"/>
                    <a:pt x="5869" y="66534"/>
                    <a:pt x="10366" y="67806"/>
                  </a:cubicBezTo>
                  <a:cubicBezTo>
                    <a:pt x="9082" y="70568"/>
                    <a:pt x="4458" y="74176"/>
                    <a:pt x="6515" y="76092"/>
                  </a:cubicBezTo>
                  <a:lnTo>
                    <a:pt x="10823" y="78851"/>
                  </a:lnTo>
                  <a:cubicBezTo>
                    <a:pt x="9633" y="80150"/>
                    <a:pt x="6840" y="80240"/>
                    <a:pt x="7255" y="82749"/>
                  </a:cubicBezTo>
                  <a:cubicBezTo>
                    <a:pt x="8156" y="85449"/>
                    <a:pt x="12398" y="86093"/>
                    <a:pt x="11562" y="87947"/>
                  </a:cubicBezTo>
                  <a:cubicBezTo>
                    <a:pt x="8946" y="92907"/>
                    <a:pt x="8066" y="99317"/>
                    <a:pt x="10127" y="101374"/>
                  </a:cubicBezTo>
                  <a:cubicBezTo>
                    <a:pt x="14327" y="105067"/>
                    <a:pt x="26948" y="106100"/>
                    <a:pt x="38365" y="102657"/>
                  </a:cubicBezTo>
                  <a:lnTo>
                    <a:pt x="42673" y="120000"/>
                  </a:lnTo>
                  <a:lnTo>
                    <a:pt x="106569" y="119350"/>
                  </a:lnTo>
                  <a:cubicBezTo>
                    <a:pt x="98273" y="91990"/>
                    <a:pt x="99550" y="80006"/>
                    <a:pt x="108963" y="71704"/>
                  </a:cubicBezTo>
                  <a:cubicBezTo>
                    <a:pt x="137680" y="40013"/>
                    <a:pt x="105612" y="741"/>
                    <a:pt x="67083" y="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1" name="Google Shape;950;p54">
              <a:extLst>
                <a:ext uri="{FF2B5EF4-FFF2-40B4-BE49-F238E27FC236}">
                  <a16:creationId xmlns:a16="http://schemas.microsoft.com/office/drawing/2014/main" id="{8E552AD9-8AEF-4BA2-912E-94B5F6E4933A}"/>
                </a:ext>
              </a:extLst>
            </p:cNvPr>
            <p:cNvSpPr/>
            <p:nvPr/>
          </p:nvSpPr>
          <p:spPr>
            <a:xfrm rot="-3499458">
              <a:off x="5907878" y="-58593"/>
              <a:ext cx="1436045" cy="2141152"/>
            </a:xfrm>
            <a:custGeom>
              <a:avLst/>
              <a:gdLst/>
              <a:ahLst/>
              <a:cxnLst/>
              <a:rect l="l" t="t" r="r" b="b"/>
              <a:pathLst>
                <a:path w="120000" h="120000" extrusionOk="0">
                  <a:moveTo>
                    <a:pt x="44004" y="46171"/>
                  </a:moveTo>
                  <a:cubicBezTo>
                    <a:pt x="42635" y="46091"/>
                    <a:pt x="41249" y="46111"/>
                    <a:pt x="39872" y="46236"/>
                  </a:cubicBezTo>
                  <a:cubicBezTo>
                    <a:pt x="38035" y="46403"/>
                    <a:pt x="36211" y="46754"/>
                    <a:pt x="34457" y="47296"/>
                  </a:cubicBezTo>
                  <a:lnTo>
                    <a:pt x="35346" y="48725"/>
                  </a:lnTo>
                  <a:cubicBezTo>
                    <a:pt x="41549" y="46781"/>
                    <a:pt x="48751" y="47568"/>
                    <a:pt x="53712" y="50730"/>
                  </a:cubicBezTo>
                  <a:cubicBezTo>
                    <a:pt x="58374" y="53702"/>
                    <a:pt x="60253" y="58266"/>
                    <a:pt x="58591" y="62575"/>
                  </a:cubicBezTo>
                  <a:lnTo>
                    <a:pt x="60819" y="62976"/>
                  </a:lnTo>
                  <a:cubicBezTo>
                    <a:pt x="62709" y="58096"/>
                    <a:pt x="60555" y="52925"/>
                    <a:pt x="55232" y="49565"/>
                  </a:cubicBezTo>
                  <a:cubicBezTo>
                    <a:pt x="52069" y="47568"/>
                    <a:pt x="48110" y="46413"/>
                    <a:pt x="44004" y="46171"/>
                  </a:cubicBezTo>
                  <a:close/>
                  <a:moveTo>
                    <a:pt x="60325" y="39947"/>
                  </a:moveTo>
                  <a:cubicBezTo>
                    <a:pt x="54765" y="39965"/>
                    <a:pt x="49428" y="41643"/>
                    <a:pt x="45800" y="44672"/>
                  </a:cubicBezTo>
                  <a:lnTo>
                    <a:pt x="47545" y="45686"/>
                  </a:lnTo>
                  <a:cubicBezTo>
                    <a:pt x="51806" y="42092"/>
                    <a:pt x="58777" y="40643"/>
                    <a:pt x="65319" y="41992"/>
                  </a:cubicBezTo>
                  <a:cubicBezTo>
                    <a:pt x="71467" y="43259"/>
                    <a:pt x="76182" y="46783"/>
                    <a:pt x="77556" y="51138"/>
                  </a:cubicBezTo>
                  <a:lnTo>
                    <a:pt x="79817" y="50830"/>
                  </a:lnTo>
                  <a:cubicBezTo>
                    <a:pt x="78267" y="45897"/>
                    <a:pt x="72903" y="41912"/>
                    <a:pt x="65905" y="40494"/>
                  </a:cubicBezTo>
                  <a:cubicBezTo>
                    <a:pt x="64057" y="40120"/>
                    <a:pt x="62179" y="39942"/>
                    <a:pt x="60325" y="39947"/>
                  </a:cubicBezTo>
                  <a:close/>
                  <a:moveTo>
                    <a:pt x="54727" y="0"/>
                  </a:moveTo>
                  <a:cubicBezTo>
                    <a:pt x="63338" y="0"/>
                    <a:pt x="70496" y="4171"/>
                    <a:pt x="71526" y="9700"/>
                  </a:cubicBezTo>
                  <a:cubicBezTo>
                    <a:pt x="61909" y="12572"/>
                    <a:pt x="56089" y="18496"/>
                    <a:pt x="57619" y="24252"/>
                  </a:cubicBezTo>
                  <a:lnTo>
                    <a:pt x="59909" y="23926"/>
                  </a:lnTo>
                  <a:cubicBezTo>
                    <a:pt x="58480" y="18383"/>
                    <a:pt x="64987" y="12632"/>
                    <a:pt x="75131" y="10357"/>
                  </a:cubicBezTo>
                  <a:cubicBezTo>
                    <a:pt x="75681" y="10142"/>
                    <a:pt x="76274" y="10121"/>
                    <a:pt x="76874" y="10121"/>
                  </a:cubicBezTo>
                  <a:cubicBezTo>
                    <a:pt x="86538" y="10121"/>
                    <a:pt x="94372" y="15375"/>
                    <a:pt x="94372" y="21857"/>
                  </a:cubicBezTo>
                  <a:lnTo>
                    <a:pt x="93367" y="25194"/>
                  </a:lnTo>
                  <a:lnTo>
                    <a:pt x="94372" y="25194"/>
                  </a:lnTo>
                  <a:lnTo>
                    <a:pt x="94372" y="25539"/>
                  </a:lnTo>
                  <a:cubicBezTo>
                    <a:pt x="102290" y="26061"/>
                    <a:pt x="108352" y="30608"/>
                    <a:pt x="108352" y="36105"/>
                  </a:cubicBezTo>
                  <a:lnTo>
                    <a:pt x="107375" y="39349"/>
                  </a:lnTo>
                  <a:cubicBezTo>
                    <a:pt x="114789" y="41408"/>
                    <a:pt x="120000" y="46309"/>
                    <a:pt x="120000" y="52027"/>
                  </a:cubicBezTo>
                  <a:cubicBezTo>
                    <a:pt x="119999" y="55204"/>
                    <a:pt x="118390" y="58130"/>
                    <a:pt x="115599" y="60387"/>
                  </a:cubicBezTo>
                  <a:cubicBezTo>
                    <a:pt x="110785" y="64255"/>
                    <a:pt x="103970" y="66004"/>
                    <a:pt x="97874" y="64623"/>
                  </a:cubicBezTo>
                  <a:lnTo>
                    <a:pt x="97125" y="66110"/>
                  </a:lnTo>
                  <a:cubicBezTo>
                    <a:pt x="102604" y="67351"/>
                    <a:pt x="108564" y="66427"/>
                    <a:pt x="113464" y="63828"/>
                  </a:cubicBezTo>
                  <a:cubicBezTo>
                    <a:pt x="115699" y="65705"/>
                    <a:pt x="116761" y="68120"/>
                    <a:pt x="116761" y="70701"/>
                  </a:cubicBezTo>
                  <a:cubicBezTo>
                    <a:pt x="116761" y="77295"/>
                    <a:pt x="109833" y="82802"/>
                    <a:pt x="100586" y="84108"/>
                  </a:cubicBezTo>
                  <a:cubicBezTo>
                    <a:pt x="91150" y="85055"/>
                    <a:pt x="82566" y="82573"/>
                    <a:pt x="79686" y="78001"/>
                  </a:cubicBezTo>
                  <a:cubicBezTo>
                    <a:pt x="81100" y="77347"/>
                    <a:pt x="82228" y="76438"/>
                    <a:pt x="83063" y="75372"/>
                  </a:cubicBezTo>
                  <a:cubicBezTo>
                    <a:pt x="85250" y="72579"/>
                    <a:pt x="85094" y="69133"/>
                    <a:pt x="82651" y="66296"/>
                  </a:cubicBezTo>
                  <a:lnTo>
                    <a:pt x="80711" y="67047"/>
                  </a:lnTo>
                  <a:cubicBezTo>
                    <a:pt x="82751" y="69417"/>
                    <a:pt x="82909" y="72285"/>
                    <a:pt x="81128" y="74611"/>
                  </a:cubicBezTo>
                  <a:cubicBezTo>
                    <a:pt x="80464" y="75479"/>
                    <a:pt x="79568" y="76222"/>
                    <a:pt x="78263" y="76620"/>
                  </a:cubicBezTo>
                  <a:lnTo>
                    <a:pt x="76282" y="76976"/>
                  </a:lnTo>
                  <a:lnTo>
                    <a:pt x="76656" y="77610"/>
                  </a:lnTo>
                  <a:cubicBezTo>
                    <a:pt x="75000" y="78222"/>
                    <a:pt x="73077" y="78502"/>
                    <a:pt x="71080" y="78409"/>
                  </a:cubicBezTo>
                  <a:cubicBezTo>
                    <a:pt x="67193" y="78228"/>
                    <a:pt x="63613" y="76660"/>
                    <a:pt x="61637" y="74273"/>
                  </a:cubicBezTo>
                  <a:lnTo>
                    <a:pt x="59675" y="74999"/>
                  </a:lnTo>
                  <a:cubicBezTo>
                    <a:pt x="62042" y="77860"/>
                    <a:pt x="66359" y="79725"/>
                    <a:pt x="71052" y="79913"/>
                  </a:cubicBezTo>
                  <a:cubicBezTo>
                    <a:pt x="73344" y="80005"/>
                    <a:pt x="75556" y="79691"/>
                    <a:pt x="77473" y="78993"/>
                  </a:cubicBezTo>
                  <a:cubicBezTo>
                    <a:pt x="81251" y="84025"/>
                    <a:pt x="90948" y="86792"/>
                    <a:pt x="101470" y="85783"/>
                  </a:cubicBezTo>
                  <a:cubicBezTo>
                    <a:pt x="102537" y="87186"/>
                    <a:pt x="102981" y="88786"/>
                    <a:pt x="102981" y="90455"/>
                  </a:cubicBezTo>
                  <a:cubicBezTo>
                    <a:pt x="102981" y="95008"/>
                    <a:pt x="99676" y="99044"/>
                    <a:pt x="94357" y="101317"/>
                  </a:cubicBezTo>
                  <a:lnTo>
                    <a:pt x="93613" y="101357"/>
                  </a:lnTo>
                  <a:cubicBezTo>
                    <a:pt x="87197" y="101053"/>
                    <a:pt x="81418" y="98334"/>
                    <a:pt x="78612" y="94301"/>
                  </a:cubicBezTo>
                  <a:lnTo>
                    <a:pt x="76513" y="94943"/>
                  </a:lnTo>
                  <a:cubicBezTo>
                    <a:pt x="79645" y="99458"/>
                    <a:pt x="86092" y="102508"/>
                    <a:pt x="93282" y="102868"/>
                  </a:cubicBezTo>
                  <a:cubicBezTo>
                    <a:pt x="91443" y="107337"/>
                    <a:pt x="86157" y="110803"/>
                    <a:pt x="79437" y="111944"/>
                  </a:cubicBezTo>
                  <a:cubicBezTo>
                    <a:pt x="70395" y="112970"/>
                    <a:pt x="62038" y="110860"/>
                    <a:pt x="58616" y="106728"/>
                  </a:cubicBezTo>
                  <a:lnTo>
                    <a:pt x="56453" y="107706"/>
                  </a:lnTo>
                  <a:cubicBezTo>
                    <a:pt x="59205" y="110701"/>
                    <a:pt x="64221" y="112723"/>
                    <a:pt x="70230" y="113323"/>
                  </a:cubicBezTo>
                  <a:cubicBezTo>
                    <a:pt x="67631" y="117304"/>
                    <a:pt x="61648" y="120000"/>
                    <a:pt x="54727" y="120000"/>
                  </a:cubicBezTo>
                  <a:cubicBezTo>
                    <a:pt x="46703" y="120000"/>
                    <a:pt x="42725" y="116377"/>
                    <a:pt x="38168" y="111382"/>
                  </a:cubicBezTo>
                  <a:lnTo>
                    <a:pt x="37561" y="109472"/>
                  </a:lnTo>
                  <a:cubicBezTo>
                    <a:pt x="31278" y="107753"/>
                    <a:pt x="26636" y="103901"/>
                    <a:pt x="25690" y="99251"/>
                  </a:cubicBezTo>
                  <a:cubicBezTo>
                    <a:pt x="20884" y="99915"/>
                    <a:pt x="16297" y="99356"/>
                    <a:pt x="12021" y="96757"/>
                  </a:cubicBezTo>
                  <a:cubicBezTo>
                    <a:pt x="5641" y="92878"/>
                    <a:pt x="4514" y="86563"/>
                    <a:pt x="9287" y="82002"/>
                  </a:cubicBezTo>
                  <a:cubicBezTo>
                    <a:pt x="19150" y="84176"/>
                    <a:pt x="29249" y="82486"/>
                    <a:pt x="33909" y="77662"/>
                  </a:cubicBezTo>
                  <a:lnTo>
                    <a:pt x="35369" y="77892"/>
                  </a:lnTo>
                  <a:cubicBezTo>
                    <a:pt x="43059" y="78367"/>
                    <a:pt x="50286" y="75707"/>
                    <a:pt x="53822" y="71101"/>
                  </a:cubicBezTo>
                  <a:lnTo>
                    <a:pt x="51810" y="70342"/>
                  </a:lnTo>
                  <a:cubicBezTo>
                    <a:pt x="48706" y="74435"/>
                    <a:pt x="42309" y="76790"/>
                    <a:pt x="35497" y="76346"/>
                  </a:cubicBezTo>
                  <a:cubicBezTo>
                    <a:pt x="29095" y="75929"/>
                    <a:pt x="23424" y="73109"/>
                    <a:pt x="20778" y="69027"/>
                  </a:cubicBezTo>
                  <a:lnTo>
                    <a:pt x="18655" y="69632"/>
                  </a:lnTo>
                  <a:cubicBezTo>
                    <a:pt x="21067" y="73363"/>
                    <a:pt x="25726" y="76157"/>
                    <a:pt x="31298" y="77250"/>
                  </a:cubicBezTo>
                  <a:cubicBezTo>
                    <a:pt x="26660" y="81560"/>
                    <a:pt x="16610" y="82641"/>
                    <a:pt x="7274" y="79892"/>
                  </a:cubicBezTo>
                  <a:cubicBezTo>
                    <a:pt x="6650" y="79804"/>
                    <a:pt x="6191" y="79552"/>
                    <a:pt x="5746" y="79282"/>
                  </a:cubicBezTo>
                  <a:cubicBezTo>
                    <a:pt x="-1413" y="74929"/>
                    <a:pt x="-1956" y="67507"/>
                    <a:pt x="4532" y="62705"/>
                  </a:cubicBezTo>
                  <a:lnTo>
                    <a:pt x="8619" y="60685"/>
                  </a:lnTo>
                  <a:lnTo>
                    <a:pt x="7874" y="60232"/>
                  </a:lnTo>
                  <a:lnTo>
                    <a:pt x="8220" y="59977"/>
                  </a:lnTo>
                  <a:cubicBezTo>
                    <a:pt x="2874" y="56024"/>
                    <a:pt x="2937" y="49924"/>
                    <a:pt x="8441" y="45851"/>
                  </a:cubicBezTo>
                  <a:lnTo>
                    <a:pt x="12413" y="43887"/>
                  </a:lnTo>
                  <a:cubicBezTo>
                    <a:pt x="9178" y="39302"/>
                    <a:pt x="9922" y="33728"/>
                    <a:pt x="14948" y="29628"/>
                  </a:cubicBezTo>
                  <a:cubicBezTo>
                    <a:pt x="20359" y="27548"/>
                    <a:pt x="26554" y="26484"/>
                    <a:pt x="32999" y="26358"/>
                  </a:cubicBezTo>
                  <a:lnTo>
                    <a:pt x="32920" y="24548"/>
                  </a:lnTo>
                  <a:cubicBezTo>
                    <a:pt x="26422" y="24675"/>
                    <a:pt x="20162" y="25700"/>
                    <a:pt x="14473" y="27484"/>
                  </a:cubicBezTo>
                  <a:cubicBezTo>
                    <a:pt x="12078" y="25445"/>
                    <a:pt x="10950" y="22833"/>
                    <a:pt x="10950" y="20044"/>
                  </a:cubicBezTo>
                  <a:cubicBezTo>
                    <a:pt x="10950" y="11708"/>
                    <a:pt x="21026" y="4951"/>
                    <a:pt x="33455" y="4951"/>
                  </a:cubicBezTo>
                  <a:cubicBezTo>
                    <a:pt x="35913" y="4951"/>
                    <a:pt x="38279" y="5215"/>
                    <a:pt x="40460" y="5772"/>
                  </a:cubicBezTo>
                  <a:cubicBezTo>
                    <a:pt x="43609" y="2310"/>
                    <a:pt x="47901" y="0"/>
                    <a:pt x="54727"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grpSp>
      <p:sp>
        <p:nvSpPr>
          <p:cNvPr id="32" name="Google Shape;828;p52">
            <a:extLst>
              <a:ext uri="{FF2B5EF4-FFF2-40B4-BE49-F238E27FC236}">
                <a16:creationId xmlns:a16="http://schemas.microsoft.com/office/drawing/2014/main" id="{D9259D84-B3DF-4B2E-94E0-F7C3105C3E7A}"/>
              </a:ext>
            </a:extLst>
          </p:cNvPr>
          <p:cNvSpPr>
            <a:spLocks noChangeAspect="1"/>
          </p:cNvSpPr>
          <p:nvPr/>
        </p:nvSpPr>
        <p:spPr>
          <a:xfrm rot="16200000">
            <a:off x="6974387" y="4432204"/>
            <a:ext cx="192247" cy="192373"/>
          </a:xfrm>
          <a:custGeom>
            <a:avLst/>
            <a:gdLst/>
            <a:ahLst/>
            <a:cxnLst/>
            <a:rect l="l" t="t" r="r" b="b"/>
            <a:pathLst>
              <a:path w="120000" h="120000" extrusionOk="0">
                <a:moveTo>
                  <a:pt x="28780" y="88243"/>
                </a:moveTo>
                <a:cubicBezTo>
                  <a:pt x="21351" y="84944"/>
                  <a:pt x="14517" y="80365"/>
                  <a:pt x="8667" y="74602"/>
                </a:cubicBezTo>
                <a:cubicBezTo>
                  <a:pt x="11188" y="83720"/>
                  <a:pt x="16125" y="91832"/>
                  <a:pt x="22752" y="98217"/>
                </a:cubicBezTo>
                <a:cubicBezTo>
                  <a:pt x="25154" y="95082"/>
                  <a:pt x="27145" y="91727"/>
                  <a:pt x="28780" y="88243"/>
                </a:cubicBezTo>
                <a:close/>
                <a:moveTo>
                  <a:pt x="29516" y="32485"/>
                </a:moveTo>
                <a:cubicBezTo>
                  <a:pt x="27786" y="28646"/>
                  <a:pt x="25663" y="24941"/>
                  <a:pt x="23042" y="21501"/>
                </a:cubicBezTo>
                <a:cubicBezTo>
                  <a:pt x="15792" y="28386"/>
                  <a:pt x="10518" y="37314"/>
                  <a:pt x="8119" y="47360"/>
                </a:cubicBezTo>
                <a:cubicBezTo>
                  <a:pt x="14267" y="41039"/>
                  <a:pt x="21545" y="36024"/>
                  <a:pt x="29516" y="32485"/>
                </a:cubicBezTo>
                <a:close/>
                <a:moveTo>
                  <a:pt x="35247" y="62987"/>
                </a:moveTo>
                <a:lnTo>
                  <a:pt x="8552" y="62987"/>
                </a:lnTo>
                <a:cubicBezTo>
                  <a:pt x="14807" y="70885"/>
                  <a:pt x="22814" y="77023"/>
                  <a:pt x="31804" y="81056"/>
                </a:cubicBezTo>
                <a:cubicBezTo>
                  <a:pt x="33825" y="75194"/>
                  <a:pt x="34991" y="69108"/>
                  <a:pt x="35247" y="62987"/>
                </a:cubicBezTo>
                <a:close/>
                <a:moveTo>
                  <a:pt x="35257" y="56211"/>
                </a:moveTo>
                <a:cubicBezTo>
                  <a:pt x="34993" y="50658"/>
                  <a:pt x="33989" y="45137"/>
                  <a:pt x="32275" y="39790"/>
                </a:cubicBezTo>
                <a:cubicBezTo>
                  <a:pt x="23987" y="43555"/>
                  <a:pt x="16555" y="49115"/>
                  <a:pt x="10603" y="56211"/>
                </a:cubicBezTo>
                <a:close/>
                <a:moveTo>
                  <a:pt x="55368" y="94684"/>
                </a:moveTo>
                <a:cubicBezTo>
                  <a:pt x="48332" y="94421"/>
                  <a:pt x="41457" y="93072"/>
                  <a:pt x="34944" y="90774"/>
                </a:cubicBezTo>
                <a:cubicBezTo>
                  <a:pt x="33031" y="94900"/>
                  <a:pt x="30670" y="98866"/>
                  <a:pt x="27809" y="102563"/>
                </a:cubicBezTo>
                <a:cubicBezTo>
                  <a:pt x="35585" y="108484"/>
                  <a:pt x="45059" y="112279"/>
                  <a:pt x="55368" y="113143"/>
                </a:cubicBezTo>
                <a:close/>
                <a:moveTo>
                  <a:pt x="55368" y="62987"/>
                </a:moveTo>
                <a:lnTo>
                  <a:pt x="41900" y="62987"/>
                </a:lnTo>
                <a:cubicBezTo>
                  <a:pt x="41638" y="69952"/>
                  <a:pt x="40309" y="76879"/>
                  <a:pt x="37972" y="83538"/>
                </a:cubicBezTo>
                <a:cubicBezTo>
                  <a:pt x="43529" y="85472"/>
                  <a:pt x="49381" y="86617"/>
                  <a:pt x="55368" y="86881"/>
                </a:cubicBezTo>
                <a:close/>
                <a:moveTo>
                  <a:pt x="55368" y="33843"/>
                </a:moveTo>
                <a:cubicBezTo>
                  <a:pt x="49541" y="34173"/>
                  <a:pt x="43855" y="35341"/>
                  <a:pt x="38459" y="37272"/>
                </a:cubicBezTo>
                <a:cubicBezTo>
                  <a:pt x="40480" y="43430"/>
                  <a:pt x="41643" y="49803"/>
                  <a:pt x="41904" y="56211"/>
                </a:cubicBezTo>
                <a:lnTo>
                  <a:pt x="55368" y="56211"/>
                </a:lnTo>
                <a:close/>
                <a:moveTo>
                  <a:pt x="55368" y="6856"/>
                </a:moveTo>
                <a:cubicBezTo>
                  <a:pt x="45199" y="7709"/>
                  <a:pt x="35843" y="11413"/>
                  <a:pt x="28125" y="17195"/>
                </a:cubicBezTo>
                <a:cubicBezTo>
                  <a:pt x="31202" y="21187"/>
                  <a:pt x="33686" y="25498"/>
                  <a:pt x="35690" y="29969"/>
                </a:cubicBezTo>
                <a:cubicBezTo>
                  <a:pt x="41961" y="27710"/>
                  <a:pt x="48582" y="26364"/>
                  <a:pt x="55368" y="26033"/>
                </a:cubicBezTo>
                <a:close/>
                <a:moveTo>
                  <a:pt x="80995" y="37351"/>
                </a:moveTo>
                <a:cubicBezTo>
                  <a:pt x="74992" y="35218"/>
                  <a:pt x="68645" y="33979"/>
                  <a:pt x="62149" y="33777"/>
                </a:cubicBezTo>
                <a:lnTo>
                  <a:pt x="62149" y="56211"/>
                </a:lnTo>
                <a:lnTo>
                  <a:pt x="77742" y="56211"/>
                </a:lnTo>
                <a:cubicBezTo>
                  <a:pt x="77944" y="49839"/>
                  <a:pt x="79047" y="43493"/>
                  <a:pt x="80995" y="37351"/>
                </a:cubicBezTo>
                <a:close/>
                <a:moveTo>
                  <a:pt x="81702" y="82788"/>
                </a:moveTo>
                <a:cubicBezTo>
                  <a:pt x="79431" y="76372"/>
                  <a:pt x="78114" y="69703"/>
                  <a:pt x="77802" y="62987"/>
                </a:cubicBezTo>
                <a:lnTo>
                  <a:pt x="62149" y="62987"/>
                </a:lnTo>
                <a:lnTo>
                  <a:pt x="62149" y="86861"/>
                </a:lnTo>
                <a:cubicBezTo>
                  <a:pt x="68915" y="86568"/>
                  <a:pt x="75504" y="85154"/>
                  <a:pt x="81702" y="82788"/>
                </a:cubicBezTo>
                <a:close/>
                <a:moveTo>
                  <a:pt x="91254" y="16823"/>
                </a:moveTo>
                <a:cubicBezTo>
                  <a:pt x="83038" y="10812"/>
                  <a:pt x="73011" y="7148"/>
                  <a:pt x="62149" y="6735"/>
                </a:cubicBezTo>
                <a:lnTo>
                  <a:pt x="62149" y="25971"/>
                </a:lnTo>
                <a:cubicBezTo>
                  <a:pt x="69578" y="26170"/>
                  <a:pt x="76836" y="27576"/>
                  <a:pt x="83694" y="30019"/>
                </a:cubicBezTo>
                <a:cubicBezTo>
                  <a:pt x="85703" y="25424"/>
                  <a:pt x="88216" y="20993"/>
                  <a:pt x="91254" y="16823"/>
                </a:cubicBezTo>
                <a:close/>
                <a:moveTo>
                  <a:pt x="92191" y="102478"/>
                </a:moveTo>
                <a:cubicBezTo>
                  <a:pt x="89134" y="98585"/>
                  <a:pt x="86626" y="94394"/>
                  <a:pt x="84614" y="90026"/>
                </a:cubicBezTo>
                <a:cubicBezTo>
                  <a:pt x="77503" y="92765"/>
                  <a:pt x="69928" y="94377"/>
                  <a:pt x="62149" y="94672"/>
                </a:cubicBezTo>
                <a:lnTo>
                  <a:pt x="62149" y="113264"/>
                </a:lnTo>
                <a:cubicBezTo>
                  <a:pt x="73428" y="112835"/>
                  <a:pt x="83806" y="108901"/>
                  <a:pt x="92191" y="102478"/>
                </a:cubicBezTo>
                <a:close/>
                <a:moveTo>
                  <a:pt x="108452" y="56211"/>
                </a:moveTo>
                <a:cubicBezTo>
                  <a:pt x="102585" y="49213"/>
                  <a:pt x="95286" y="43712"/>
                  <a:pt x="87165" y="39928"/>
                </a:cubicBezTo>
                <a:cubicBezTo>
                  <a:pt x="85533" y="45240"/>
                  <a:pt x="84594" y="50713"/>
                  <a:pt x="84387" y="56211"/>
                </a:cubicBezTo>
                <a:close/>
                <a:moveTo>
                  <a:pt x="108893" y="62987"/>
                </a:moveTo>
                <a:lnTo>
                  <a:pt x="84451" y="62987"/>
                </a:lnTo>
                <a:cubicBezTo>
                  <a:pt x="84750" y="68783"/>
                  <a:pt x="85872" y="74538"/>
                  <a:pt x="87772" y="80093"/>
                </a:cubicBezTo>
                <a:cubicBezTo>
                  <a:pt x="95898" y="76042"/>
                  <a:pt x="103149" y="70263"/>
                  <a:pt x="108893" y="62987"/>
                </a:cubicBezTo>
                <a:close/>
                <a:moveTo>
                  <a:pt x="111997" y="48352"/>
                </a:moveTo>
                <a:cubicBezTo>
                  <a:pt x="109700" y="37715"/>
                  <a:pt x="104172" y="28286"/>
                  <a:pt x="96490" y="21123"/>
                </a:cubicBezTo>
                <a:cubicBezTo>
                  <a:pt x="93775" y="24712"/>
                  <a:pt x="91592" y="28582"/>
                  <a:pt x="89828" y="32588"/>
                </a:cubicBezTo>
                <a:cubicBezTo>
                  <a:pt x="98115" y="36327"/>
                  <a:pt x="105653" y="41662"/>
                  <a:pt x="111997" y="48352"/>
                </a:cubicBezTo>
                <a:close/>
                <a:moveTo>
                  <a:pt x="112044" y="71427"/>
                </a:moveTo>
                <a:cubicBezTo>
                  <a:pt x="105949" y="78076"/>
                  <a:pt x="98693" y="83450"/>
                  <a:pt x="90692" y="87326"/>
                </a:cubicBezTo>
                <a:cubicBezTo>
                  <a:pt x="92451" y="91123"/>
                  <a:pt x="94624" y="94770"/>
                  <a:pt x="97268" y="98161"/>
                </a:cubicBezTo>
                <a:cubicBezTo>
                  <a:pt x="104590" y="91027"/>
                  <a:pt x="109851" y="81796"/>
                  <a:pt x="112044" y="71427"/>
                </a:cubicBezTo>
                <a:close/>
                <a:moveTo>
                  <a:pt x="120000" y="60000"/>
                </a:moveTo>
                <a:cubicBezTo>
                  <a:pt x="120000" y="93137"/>
                  <a:pt x="93119" y="120000"/>
                  <a:pt x="59960" y="120000"/>
                </a:cubicBezTo>
                <a:cubicBezTo>
                  <a:pt x="27805" y="120000"/>
                  <a:pt x="1554" y="94738"/>
                  <a:pt x="72" y="62987"/>
                </a:cubicBezTo>
                <a:lnTo>
                  <a:pt x="0" y="62987"/>
                </a:lnTo>
                <a:lnTo>
                  <a:pt x="0" y="56211"/>
                </a:lnTo>
                <a:lnTo>
                  <a:pt x="103" y="56211"/>
                </a:lnTo>
                <a:cubicBezTo>
                  <a:pt x="1902" y="26359"/>
                  <a:pt x="25603" y="2427"/>
                  <a:pt x="55368" y="231"/>
                </a:cubicBezTo>
                <a:lnTo>
                  <a:pt x="55368" y="0"/>
                </a:lnTo>
                <a:lnTo>
                  <a:pt x="59960" y="0"/>
                </a:lnTo>
                <a:lnTo>
                  <a:pt x="62149" y="0"/>
                </a:lnTo>
                <a:lnTo>
                  <a:pt x="62149" y="110"/>
                </a:lnTo>
                <a:cubicBezTo>
                  <a:pt x="94295" y="1191"/>
                  <a:pt x="120000" y="27595"/>
                  <a:pt x="120000" y="6000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33" name="Google Shape;969;p54">
            <a:extLst>
              <a:ext uri="{FF2B5EF4-FFF2-40B4-BE49-F238E27FC236}">
                <a16:creationId xmlns:a16="http://schemas.microsoft.com/office/drawing/2014/main" id="{7FD7AC7A-7ECF-4CA3-A3D5-F9C292E5CF0D}"/>
              </a:ext>
            </a:extLst>
          </p:cNvPr>
          <p:cNvSpPr/>
          <p:nvPr/>
        </p:nvSpPr>
        <p:spPr>
          <a:xfrm>
            <a:off x="7848413" y="4304690"/>
            <a:ext cx="163490" cy="163314"/>
          </a:xfrm>
          <a:custGeom>
            <a:avLst/>
            <a:gdLst/>
            <a:ahLst/>
            <a:cxnLst/>
            <a:rect l="l" t="t" r="r" b="b"/>
            <a:pathLst>
              <a:path w="120000" h="120000" extrusionOk="0">
                <a:moveTo>
                  <a:pt x="85885" y="33766"/>
                </a:moveTo>
                <a:lnTo>
                  <a:pt x="120000" y="33766"/>
                </a:lnTo>
                <a:lnTo>
                  <a:pt x="65775" y="115233"/>
                </a:lnTo>
                <a:close/>
                <a:moveTo>
                  <a:pt x="30" y="33766"/>
                </a:moveTo>
                <a:lnTo>
                  <a:pt x="34145" y="33766"/>
                </a:lnTo>
                <a:lnTo>
                  <a:pt x="55670" y="116651"/>
                </a:lnTo>
                <a:close/>
                <a:moveTo>
                  <a:pt x="38536" y="33765"/>
                </a:moveTo>
                <a:lnTo>
                  <a:pt x="81463" y="33765"/>
                </a:lnTo>
                <a:lnTo>
                  <a:pt x="59999" y="120000"/>
                </a:lnTo>
                <a:close/>
                <a:moveTo>
                  <a:pt x="102927" y="0"/>
                </a:moveTo>
                <a:lnTo>
                  <a:pt x="120000" y="29467"/>
                </a:lnTo>
                <a:lnTo>
                  <a:pt x="85854" y="29467"/>
                </a:lnTo>
                <a:close/>
                <a:moveTo>
                  <a:pt x="64391" y="0"/>
                </a:moveTo>
                <a:lnTo>
                  <a:pt x="98536" y="0"/>
                </a:lnTo>
                <a:lnTo>
                  <a:pt x="81463" y="29467"/>
                </a:lnTo>
                <a:close/>
                <a:moveTo>
                  <a:pt x="60000" y="0"/>
                </a:moveTo>
                <a:lnTo>
                  <a:pt x="77072" y="29467"/>
                </a:lnTo>
                <a:lnTo>
                  <a:pt x="42927" y="29467"/>
                </a:lnTo>
                <a:close/>
                <a:moveTo>
                  <a:pt x="21463" y="0"/>
                </a:moveTo>
                <a:lnTo>
                  <a:pt x="55608" y="0"/>
                </a:lnTo>
                <a:lnTo>
                  <a:pt x="38536" y="29467"/>
                </a:lnTo>
                <a:close/>
                <a:moveTo>
                  <a:pt x="17072" y="0"/>
                </a:moveTo>
                <a:lnTo>
                  <a:pt x="34145" y="29467"/>
                </a:lnTo>
                <a:lnTo>
                  <a:pt x="0" y="29467"/>
                </a:ln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4" name="Google Shape;850;p52">
            <a:extLst>
              <a:ext uri="{FF2B5EF4-FFF2-40B4-BE49-F238E27FC236}">
                <a16:creationId xmlns:a16="http://schemas.microsoft.com/office/drawing/2014/main" id="{8B9953EF-21FB-4EF9-9D6C-C505301F2BE1}"/>
              </a:ext>
            </a:extLst>
          </p:cNvPr>
          <p:cNvSpPr/>
          <p:nvPr/>
        </p:nvSpPr>
        <p:spPr>
          <a:xfrm>
            <a:off x="7413650" y="4424808"/>
            <a:ext cx="215381" cy="182118"/>
          </a:xfrm>
          <a:custGeom>
            <a:avLst/>
            <a:gdLst/>
            <a:ahLst/>
            <a:cxnLst/>
            <a:rect l="l" t="t" r="r" b="b"/>
            <a:pathLst>
              <a:path w="120000" h="120000" extrusionOk="0">
                <a:moveTo>
                  <a:pt x="45880" y="100923"/>
                </a:moveTo>
                <a:lnTo>
                  <a:pt x="43780" y="108554"/>
                </a:lnTo>
                <a:lnTo>
                  <a:pt x="76219" y="108554"/>
                </a:lnTo>
                <a:lnTo>
                  <a:pt x="74119" y="100923"/>
                </a:lnTo>
                <a:close/>
                <a:moveTo>
                  <a:pt x="17368" y="4644"/>
                </a:moveTo>
                <a:lnTo>
                  <a:pt x="17368" y="64398"/>
                </a:lnTo>
                <a:lnTo>
                  <a:pt x="102631" y="64398"/>
                </a:lnTo>
                <a:lnTo>
                  <a:pt x="102631" y="4644"/>
                </a:lnTo>
                <a:close/>
                <a:moveTo>
                  <a:pt x="11052" y="0"/>
                </a:moveTo>
                <a:lnTo>
                  <a:pt x="108947" y="0"/>
                </a:lnTo>
                <a:lnTo>
                  <a:pt x="108947" y="69042"/>
                </a:lnTo>
                <a:lnTo>
                  <a:pt x="108965" y="69042"/>
                </a:lnTo>
                <a:lnTo>
                  <a:pt x="120000" y="113859"/>
                </a:lnTo>
                <a:lnTo>
                  <a:pt x="120000" y="119999"/>
                </a:lnTo>
                <a:lnTo>
                  <a:pt x="0" y="119999"/>
                </a:lnTo>
                <a:lnTo>
                  <a:pt x="0" y="113859"/>
                </a:lnTo>
                <a:lnTo>
                  <a:pt x="11034" y="69042"/>
                </a:lnTo>
                <a:lnTo>
                  <a:pt x="11052" y="69042"/>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5" name="Google Shape;880;p53">
            <a:extLst>
              <a:ext uri="{FF2B5EF4-FFF2-40B4-BE49-F238E27FC236}">
                <a16:creationId xmlns:a16="http://schemas.microsoft.com/office/drawing/2014/main" id="{A9BEF3A7-8C6C-4B98-8500-C6CC2BC12C01}"/>
              </a:ext>
            </a:extLst>
          </p:cNvPr>
          <p:cNvSpPr>
            <a:spLocks noChangeAspect="1"/>
          </p:cNvSpPr>
          <p:nvPr/>
        </p:nvSpPr>
        <p:spPr>
          <a:xfrm>
            <a:off x="7485883" y="5104769"/>
            <a:ext cx="288087" cy="288087"/>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8091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46">
            <a:extLst>
              <a:ext uri="{FF2B5EF4-FFF2-40B4-BE49-F238E27FC236}">
                <a16:creationId xmlns:a16="http://schemas.microsoft.com/office/drawing/2014/main" id="{AF53E2F1-1E34-47AC-98CD-D61AAADA4915}"/>
              </a:ext>
            </a:extLst>
          </p:cNvPr>
          <p:cNvSpPr>
            <a:spLocks noEditPoints="1"/>
          </p:cNvSpPr>
          <p:nvPr/>
        </p:nvSpPr>
        <p:spPr bwMode="auto">
          <a:xfrm rot="5400000" flipH="1">
            <a:off x="4823171" y="563586"/>
            <a:ext cx="2245065" cy="2318596"/>
          </a:xfrm>
          <a:custGeom>
            <a:avLst/>
            <a:gdLst>
              <a:gd name="T0" fmla="*/ 512 w 648"/>
              <a:gd name="T1" fmla="*/ 168 h 669"/>
              <a:gd name="T2" fmla="*/ 548 w 648"/>
              <a:gd name="T3" fmla="*/ 225 h 669"/>
              <a:gd name="T4" fmla="*/ 648 w 648"/>
              <a:gd name="T5" fmla="*/ 214 h 669"/>
              <a:gd name="T6" fmla="*/ 582 w 648"/>
              <a:gd name="T7" fmla="*/ 98 h 669"/>
              <a:gd name="T8" fmla="*/ 224 w 648"/>
              <a:gd name="T9" fmla="*/ 98 h 669"/>
              <a:gd name="T10" fmla="*/ 0 w 648"/>
              <a:gd name="T11" fmla="*/ 323 h 669"/>
              <a:gd name="T12" fmla="*/ 11 w 648"/>
              <a:gd name="T13" fmla="*/ 334 h 669"/>
              <a:gd name="T14" fmla="*/ 57 w 648"/>
              <a:gd name="T15" fmla="*/ 337 h 669"/>
              <a:gd name="T16" fmla="*/ 59 w 648"/>
              <a:gd name="T17" fmla="*/ 382 h 669"/>
              <a:gd name="T18" fmla="*/ 70 w 648"/>
              <a:gd name="T19" fmla="*/ 393 h 669"/>
              <a:gd name="T20" fmla="*/ 294 w 648"/>
              <a:gd name="T21" fmla="*/ 168 h 669"/>
              <a:gd name="T22" fmla="*/ 512 w 648"/>
              <a:gd name="T23" fmla="*/ 168 h 669"/>
              <a:gd name="T24" fmla="*/ 532 w 648"/>
              <a:gd name="T25" fmla="*/ 363 h 669"/>
              <a:gd name="T26" fmla="*/ 512 w 648"/>
              <a:gd name="T27" fmla="*/ 386 h 669"/>
              <a:gd name="T28" fmla="*/ 299 w 648"/>
              <a:gd name="T29" fmla="*/ 600 h 669"/>
              <a:gd name="T30" fmla="*/ 318 w 648"/>
              <a:gd name="T31" fmla="*/ 618 h 669"/>
              <a:gd name="T32" fmla="*/ 309 w 648"/>
              <a:gd name="T33" fmla="*/ 624 h 669"/>
              <a:gd name="T34" fmla="*/ 309 w 648"/>
              <a:gd name="T35" fmla="*/ 658 h 669"/>
              <a:gd name="T36" fmla="*/ 344 w 648"/>
              <a:gd name="T37" fmla="*/ 658 h 669"/>
              <a:gd name="T38" fmla="*/ 349 w 648"/>
              <a:gd name="T39" fmla="*/ 650 h 669"/>
              <a:gd name="T40" fmla="*/ 369 w 648"/>
              <a:gd name="T41" fmla="*/ 669 h 669"/>
              <a:gd name="T42" fmla="*/ 582 w 648"/>
              <a:gd name="T43" fmla="*/ 456 h 669"/>
              <a:gd name="T44" fmla="*/ 642 w 648"/>
              <a:gd name="T45" fmla="*/ 362 h 669"/>
              <a:gd name="T46" fmla="*/ 532 w 648"/>
              <a:gd name="T47" fmla="*/ 363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8" h="669">
                <a:moveTo>
                  <a:pt x="512" y="168"/>
                </a:moveTo>
                <a:cubicBezTo>
                  <a:pt x="529" y="185"/>
                  <a:pt x="541" y="204"/>
                  <a:pt x="548" y="225"/>
                </a:cubicBezTo>
                <a:cubicBezTo>
                  <a:pt x="581" y="234"/>
                  <a:pt x="617" y="230"/>
                  <a:pt x="648" y="214"/>
                </a:cubicBezTo>
                <a:cubicBezTo>
                  <a:pt x="637" y="172"/>
                  <a:pt x="615" y="131"/>
                  <a:pt x="582" y="98"/>
                </a:cubicBezTo>
                <a:cubicBezTo>
                  <a:pt x="483" y="0"/>
                  <a:pt x="323" y="0"/>
                  <a:pt x="224" y="98"/>
                </a:cubicBezTo>
                <a:cubicBezTo>
                  <a:pt x="0" y="323"/>
                  <a:pt x="0" y="323"/>
                  <a:pt x="0" y="323"/>
                </a:cubicBezTo>
                <a:cubicBezTo>
                  <a:pt x="11" y="334"/>
                  <a:pt x="11" y="334"/>
                  <a:pt x="11" y="334"/>
                </a:cubicBezTo>
                <a:cubicBezTo>
                  <a:pt x="25" y="323"/>
                  <a:pt x="44" y="324"/>
                  <a:pt x="57" y="337"/>
                </a:cubicBezTo>
                <a:cubicBezTo>
                  <a:pt x="69" y="349"/>
                  <a:pt x="70" y="369"/>
                  <a:pt x="59" y="382"/>
                </a:cubicBezTo>
                <a:cubicBezTo>
                  <a:pt x="70" y="393"/>
                  <a:pt x="70" y="393"/>
                  <a:pt x="70" y="393"/>
                </a:cubicBezTo>
                <a:cubicBezTo>
                  <a:pt x="294" y="168"/>
                  <a:pt x="294" y="168"/>
                  <a:pt x="294" y="168"/>
                </a:cubicBezTo>
                <a:cubicBezTo>
                  <a:pt x="354" y="108"/>
                  <a:pt x="452" y="108"/>
                  <a:pt x="512" y="168"/>
                </a:cubicBezTo>
                <a:close/>
                <a:moveTo>
                  <a:pt x="532" y="363"/>
                </a:moveTo>
                <a:cubicBezTo>
                  <a:pt x="526" y="371"/>
                  <a:pt x="520" y="379"/>
                  <a:pt x="512" y="386"/>
                </a:cubicBezTo>
                <a:cubicBezTo>
                  <a:pt x="299" y="600"/>
                  <a:pt x="299" y="600"/>
                  <a:pt x="299" y="600"/>
                </a:cubicBezTo>
                <a:cubicBezTo>
                  <a:pt x="318" y="618"/>
                  <a:pt x="318" y="618"/>
                  <a:pt x="318" y="618"/>
                </a:cubicBezTo>
                <a:cubicBezTo>
                  <a:pt x="315" y="619"/>
                  <a:pt x="312" y="621"/>
                  <a:pt x="309" y="624"/>
                </a:cubicBezTo>
                <a:cubicBezTo>
                  <a:pt x="300" y="633"/>
                  <a:pt x="300" y="649"/>
                  <a:pt x="309" y="658"/>
                </a:cubicBezTo>
                <a:cubicBezTo>
                  <a:pt x="319" y="668"/>
                  <a:pt x="334" y="668"/>
                  <a:pt x="344" y="658"/>
                </a:cubicBezTo>
                <a:cubicBezTo>
                  <a:pt x="346" y="656"/>
                  <a:pt x="348" y="653"/>
                  <a:pt x="349" y="650"/>
                </a:cubicBezTo>
                <a:cubicBezTo>
                  <a:pt x="369" y="669"/>
                  <a:pt x="369" y="669"/>
                  <a:pt x="369" y="669"/>
                </a:cubicBezTo>
                <a:cubicBezTo>
                  <a:pt x="582" y="456"/>
                  <a:pt x="582" y="456"/>
                  <a:pt x="582" y="456"/>
                </a:cubicBezTo>
                <a:cubicBezTo>
                  <a:pt x="610" y="429"/>
                  <a:pt x="629" y="396"/>
                  <a:pt x="642" y="362"/>
                </a:cubicBezTo>
                <a:cubicBezTo>
                  <a:pt x="605" y="370"/>
                  <a:pt x="568" y="370"/>
                  <a:pt x="532" y="363"/>
                </a:cubicBezTo>
                <a:close/>
              </a:path>
            </a:pathLst>
          </a:custGeom>
          <a:solidFill>
            <a:srgbClr val="98002E"/>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59" name="Rettangolo 58">
            <a:extLst>
              <a:ext uri="{FF2B5EF4-FFF2-40B4-BE49-F238E27FC236}">
                <a16:creationId xmlns:a16="http://schemas.microsoft.com/office/drawing/2014/main" id="{23B0D1C2-488C-4EC2-8435-54B91FAD0C8D}"/>
              </a:ext>
            </a:extLst>
          </p:cNvPr>
          <p:cNvSpPr/>
          <p:nvPr/>
        </p:nvSpPr>
        <p:spPr>
          <a:xfrm rot="13509765">
            <a:off x="4758350" y="1668929"/>
            <a:ext cx="200807" cy="132214"/>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it-IT" dirty="0"/>
          </a:p>
        </p:txBody>
      </p:sp>
      <p:sp>
        <p:nvSpPr>
          <p:cNvPr id="60" name="Freeform 42">
            <a:extLst>
              <a:ext uri="{FF2B5EF4-FFF2-40B4-BE49-F238E27FC236}">
                <a16:creationId xmlns:a16="http://schemas.microsoft.com/office/drawing/2014/main" id="{824C3C79-4C0A-416D-A2AF-8632C052609B}"/>
              </a:ext>
            </a:extLst>
          </p:cNvPr>
          <p:cNvSpPr>
            <a:spLocks/>
          </p:cNvSpPr>
          <p:nvPr/>
        </p:nvSpPr>
        <p:spPr bwMode="auto">
          <a:xfrm rot="10800000">
            <a:off x="5759320" y="1736993"/>
            <a:ext cx="1203105" cy="1077944"/>
          </a:xfrm>
          <a:custGeom>
            <a:avLst/>
            <a:gdLst>
              <a:gd name="T0" fmla="*/ 110 w 347"/>
              <a:gd name="T1" fmla="*/ 310 h 311"/>
              <a:gd name="T2" fmla="*/ 129 w 347"/>
              <a:gd name="T3" fmla="*/ 287 h 311"/>
              <a:gd name="T4" fmla="*/ 347 w 347"/>
              <a:gd name="T5" fmla="*/ 69 h 311"/>
              <a:gd name="T6" fmla="*/ 328 w 347"/>
              <a:gd name="T7" fmla="*/ 51 h 311"/>
              <a:gd name="T8" fmla="*/ 337 w 347"/>
              <a:gd name="T9" fmla="*/ 45 h 311"/>
              <a:gd name="T10" fmla="*/ 337 w 347"/>
              <a:gd name="T11" fmla="*/ 11 h 311"/>
              <a:gd name="T12" fmla="*/ 302 w 347"/>
              <a:gd name="T13" fmla="*/ 11 h 311"/>
              <a:gd name="T14" fmla="*/ 297 w 347"/>
              <a:gd name="T15" fmla="*/ 19 h 311"/>
              <a:gd name="T16" fmla="*/ 277 w 347"/>
              <a:gd name="T17" fmla="*/ 0 h 311"/>
              <a:gd name="T18" fmla="*/ 60 w 347"/>
              <a:gd name="T19" fmla="*/ 217 h 311"/>
              <a:gd name="T20" fmla="*/ 0 w 347"/>
              <a:gd name="T21" fmla="*/ 311 h 311"/>
              <a:gd name="T22" fmla="*/ 110 w 347"/>
              <a:gd name="T23"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311">
                <a:moveTo>
                  <a:pt x="110" y="310"/>
                </a:moveTo>
                <a:cubicBezTo>
                  <a:pt x="116" y="302"/>
                  <a:pt x="122" y="294"/>
                  <a:pt x="129" y="287"/>
                </a:cubicBezTo>
                <a:cubicBezTo>
                  <a:pt x="347" y="69"/>
                  <a:pt x="347" y="69"/>
                  <a:pt x="347" y="69"/>
                </a:cubicBezTo>
                <a:cubicBezTo>
                  <a:pt x="328" y="51"/>
                  <a:pt x="328" y="51"/>
                  <a:pt x="328" y="51"/>
                </a:cubicBezTo>
                <a:cubicBezTo>
                  <a:pt x="331" y="49"/>
                  <a:pt x="334" y="48"/>
                  <a:pt x="337" y="45"/>
                </a:cubicBezTo>
                <a:cubicBezTo>
                  <a:pt x="346" y="36"/>
                  <a:pt x="346" y="20"/>
                  <a:pt x="337" y="11"/>
                </a:cubicBezTo>
                <a:cubicBezTo>
                  <a:pt x="327" y="1"/>
                  <a:pt x="312" y="1"/>
                  <a:pt x="302" y="11"/>
                </a:cubicBezTo>
                <a:cubicBezTo>
                  <a:pt x="300" y="13"/>
                  <a:pt x="298" y="16"/>
                  <a:pt x="297" y="19"/>
                </a:cubicBezTo>
                <a:cubicBezTo>
                  <a:pt x="277" y="0"/>
                  <a:pt x="277" y="0"/>
                  <a:pt x="277" y="0"/>
                </a:cubicBezTo>
                <a:cubicBezTo>
                  <a:pt x="60" y="217"/>
                  <a:pt x="60" y="217"/>
                  <a:pt x="60" y="217"/>
                </a:cubicBezTo>
                <a:cubicBezTo>
                  <a:pt x="32" y="244"/>
                  <a:pt x="12" y="277"/>
                  <a:pt x="0" y="311"/>
                </a:cubicBezTo>
                <a:cubicBezTo>
                  <a:pt x="36" y="303"/>
                  <a:pt x="74" y="303"/>
                  <a:pt x="110" y="310"/>
                </a:cubicBezTo>
                <a:close/>
              </a:path>
            </a:pathLst>
          </a:custGeom>
          <a:solidFill>
            <a:srgbClr val="98002E"/>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43">
            <a:extLst>
              <a:ext uri="{FF2B5EF4-FFF2-40B4-BE49-F238E27FC236}">
                <a16:creationId xmlns:a16="http://schemas.microsoft.com/office/drawing/2014/main" id="{1AC16D3B-CEF2-48FF-9F92-5C4845345195}"/>
              </a:ext>
            </a:extLst>
          </p:cNvPr>
          <p:cNvSpPr>
            <a:spLocks/>
          </p:cNvSpPr>
          <p:nvPr/>
        </p:nvSpPr>
        <p:spPr bwMode="auto">
          <a:xfrm rot="10800000">
            <a:off x="4729739" y="474892"/>
            <a:ext cx="2259145" cy="1376764"/>
          </a:xfrm>
          <a:custGeom>
            <a:avLst/>
            <a:gdLst>
              <a:gd name="T0" fmla="*/ 641 w 652"/>
              <a:gd name="T1" fmla="*/ 59 h 397"/>
              <a:gd name="T2" fmla="*/ 595 w 652"/>
              <a:gd name="T3" fmla="*/ 56 h 397"/>
              <a:gd name="T4" fmla="*/ 593 w 652"/>
              <a:gd name="T5" fmla="*/ 11 h 397"/>
              <a:gd name="T6" fmla="*/ 582 w 652"/>
              <a:gd name="T7" fmla="*/ 0 h 397"/>
              <a:gd name="T8" fmla="*/ 354 w 652"/>
              <a:gd name="T9" fmla="*/ 229 h 397"/>
              <a:gd name="T10" fmla="*/ 135 w 652"/>
              <a:gd name="T11" fmla="*/ 229 h 397"/>
              <a:gd name="T12" fmla="*/ 99 w 652"/>
              <a:gd name="T13" fmla="*/ 172 h 397"/>
              <a:gd name="T14" fmla="*/ 63 w 652"/>
              <a:gd name="T15" fmla="*/ 167 h 397"/>
              <a:gd name="T16" fmla="*/ 0 w 652"/>
              <a:gd name="T17" fmla="*/ 183 h 397"/>
              <a:gd name="T18" fmla="*/ 66 w 652"/>
              <a:gd name="T19" fmla="*/ 299 h 397"/>
              <a:gd name="T20" fmla="*/ 423 w 652"/>
              <a:gd name="T21" fmla="*/ 299 h 397"/>
              <a:gd name="T22" fmla="*/ 652 w 652"/>
              <a:gd name="T23" fmla="*/ 70 h 397"/>
              <a:gd name="T24" fmla="*/ 641 w 652"/>
              <a:gd name="T25" fmla="*/ 5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 h="397">
                <a:moveTo>
                  <a:pt x="641" y="59"/>
                </a:moveTo>
                <a:cubicBezTo>
                  <a:pt x="627" y="70"/>
                  <a:pt x="608" y="69"/>
                  <a:pt x="595" y="56"/>
                </a:cubicBezTo>
                <a:cubicBezTo>
                  <a:pt x="583" y="44"/>
                  <a:pt x="582" y="24"/>
                  <a:pt x="593" y="11"/>
                </a:cubicBezTo>
                <a:cubicBezTo>
                  <a:pt x="582" y="0"/>
                  <a:pt x="582" y="0"/>
                  <a:pt x="582" y="0"/>
                </a:cubicBezTo>
                <a:cubicBezTo>
                  <a:pt x="354" y="229"/>
                  <a:pt x="354" y="229"/>
                  <a:pt x="354" y="229"/>
                </a:cubicBezTo>
                <a:cubicBezTo>
                  <a:pt x="293" y="289"/>
                  <a:pt x="196" y="289"/>
                  <a:pt x="135" y="229"/>
                </a:cubicBezTo>
                <a:cubicBezTo>
                  <a:pt x="119" y="212"/>
                  <a:pt x="107" y="193"/>
                  <a:pt x="99" y="172"/>
                </a:cubicBezTo>
                <a:cubicBezTo>
                  <a:pt x="88" y="169"/>
                  <a:pt x="75" y="167"/>
                  <a:pt x="63" y="167"/>
                </a:cubicBezTo>
                <a:cubicBezTo>
                  <a:pt x="40" y="167"/>
                  <a:pt x="19" y="173"/>
                  <a:pt x="0" y="183"/>
                </a:cubicBezTo>
                <a:cubicBezTo>
                  <a:pt x="10" y="225"/>
                  <a:pt x="32" y="266"/>
                  <a:pt x="66" y="299"/>
                </a:cubicBezTo>
                <a:cubicBezTo>
                  <a:pt x="164" y="397"/>
                  <a:pt x="325" y="397"/>
                  <a:pt x="423" y="299"/>
                </a:cubicBezTo>
                <a:cubicBezTo>
                  <a:pt x="652" y="70"/>
                  <a:pt x="652" y="70"/>
                  <a:pt x="652" y="70"/>
                </a:cubicBezTo>
                <a:lnTo>
                  <a:pt x="641" y="59"/>
                </a:lnTo>
                <a:close/>
              </a:path>
            </a:pathLst>
          </a:custGeom>
          <a:solidFill>
            <a:srgbClr val="98002E"/>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44">
            <a:extLst>
              <a:ext uri="{FF2B5EF4-FFF2-40B4-BE49-F238E27FC236}">
                <a16:creationId xmlns:a16="http://schemas.microsoft.com/office/drawing/2014/main" id="{D50B1522-2E04-4890-92FF-8808F530D790}"/>
              </a:ext>
            </a:extLst>
          </p:cNvPr>
          <p:cNvSpPr>
            <a:spLocks/>
          </p:cNvSpPr>
          <p:nvPr/>
        </p:nvSpPr>
        <p:spPr bwMode="auto">
          <a:xfrm rot="10800000">
            <a:off x="5857012" y="1818998"/>
            <a:ext cx="779123" cy="780688"/>
          </a:xfrm>
          <a:custGeom>
            <a:avLst/>
            <a:gdLst>
              <a:gd name="T0" fmla="*/ 460 w 498"/>
              <a:gd name="T1" fmla="*/ 0 h 499"/>
              <a:gd name="T2" fmla="*/ 0 w 498"/>
              <a:gd name="T3" fmla="*/ 461 h 499"/>
              <a:gd name="T4" fmla="*/ 38 w 498"/>
              <a:gd name="T5" fmla="*/ 499 h 499"/>
              <a:gd name="T6" fmla="*/ 498 w 498"/>
              <a:gd name="T7" fmla="*/ 38 h 499"/>
              <a:gd name="T8" fmla="*/ 460 w 498"/>
              <a:gd name="T9" fmla="*/ 0 h 499"/>
            </a:gdLst>
            <a:ahLst/>
            <a:cxnLst>
              <a:cxn ang="0">
                <a:pos x="T0" y="T1"/>
              </a:cxn>
              <a:cxn ang="0">
                <a:pos x="T2" y="T3"/>
              </a:cxn>
              <a:cxn ang="0">
                <a:pos x="T4" y="T5"/>
              </a:cxn>
              <a:cxn ang="0">
                <a:pos x="T6" y="T7"/>
              </a:cxn>
              <a:cxn ang="0">
                <a:pos x="T8" y="T9"/>
              </a:cxn>
            </a:cxnLst>
            <a:rect l="0" t="0" r="r" b="b"/>
            <a:pathLst>
              <a:path w="498" h="499">
                <a:moveTo>
                  <a:pt x="460" y="0"/>
                </a:moveTo>
                <a:lnTo>
                  <a:pt x="0" y="461"/>
                </a:lnTo>
                <a:lnTo>
                  <a:pt x="38" y="499"/>
                </a:lnTo>
                <a:lnTo>
                  <a:pt x="498" y="38"/>
                </a:lnTo>
                <a:lnTo>
                  <a:pt x="460" y="0"/>
                </a:lnTo>
                <a:close/>
              </a:path>
            </a:pathLst>
          </a:custGeom>
          <a:solidFill>
            <a:srgbClr val="FF2869"/>
          </a:solidFill>
          <a:ln>
            <a:noFill/>
          </a:ln>
        </p:spPr>
        <p:txBody>
          <a:bodyPr vert="horz" wrap="square" lIns="91440" tIns="45720" rIns="91440" bIns="45720" numCol="1" anchor="t" anchorCtr="0" compatLnSpc="1">
            <a:prstTxWarp prst="textNoShape">
              <a:avLst/>
            </a:prstTxWarp>
          </a:bodyPr>
          <a:lstStyle/>
          <a:p>
            <a:endParaRPr lang="id-ID"/>
          </a:p>
        </p:txBody>
      </p:sp>
      <p:sp>
        <p:nvSpPr>
          <p:cNvPr id="63" name="Freeform 45">
            <a:extLst>
              <a:ext uri="{FF2B5EF4-FFF2-40B4-BE49-F238E27FC236}">
                <a16:creationId xmlns:a16="http://schemas.microsoft.com/office/drawing/2014/main" id="{42FF095A-ABE5-4A2F-A18E-523524245022}"/>
              </a:ext>
            </a:extLst>
          </p:cNvPr>
          <p:cNvSpPr>
            <a:spLocks/>
          </p:cNvSpPr>
          <p:nvPr/>
        </p:nvSpPr>
        <p:spPr bwMode="auto">
          <a:xfrm rot="10800000">
            <a:off x="4871929" y="785297"/>
            <a:ext cx="775994" cy="780688"/>
          </a:xfrm>
          <a:custGeom>
            <a:avLst/>
            <a:gdLst>
              <a:gd name="T0" fmla="*/ 460 w 496"/>
              <a:gd name="T1" fmla="*/ 0 h 499"/>
              <a:gd name="T2" fmla="*/ 0 w 496"/>
              <a:gd name="T3" fmla="*/ 461 h 499"/>
              <a:gd name="T4" fmla="*/ 35 w 496"/>
              <a:gd name="T5" fmla="*/ 499 h 499"/>
              <a:gd name="T6" fmla="*/ 496 w 496"/>
              <a:gd name="T7" fmla="*/ 38 h 499"/>
              <a:gd name="T8" fmla="*/ 460 w 496"/>
              <a:gd name="T9" fmla="*/ 0 h 499"/>
            </a:gdLst>
            <a:ahLst/>
            <a:cxnLst>
              <a:cxn ang="0">
                <a:pos x="T0" y="T1"/>
              </a:cxn>
              <a:cxn ang="0">
                <a:pos x="T2" y="T3"/>
              </a:cxn>
              <a:cxn ang="0">
                <a:pos x="T4" y="T5"/>
              </a:cxn>
              <a:cxn ang="0">
                <a:pos x="T6" y="T7"/>
              </a:cxn>
              <a:cxn ang="0">
                <a:pos x="T8" y="T9"/>
              </a:cxn>
            </a:cxnLst>
            <a:rect l="0" t="0" r="r" b="b"/>
            <a:pathLst>
              <a:path w="496" h="499">
                <a:moveTo>
                  <a:pt x="460" y="0"/>
                </a:moveTo>
                <a:lnTo>
                  <a:pt x="0" y="461"/>
                </a:lnTo>
                <a:lnTo>
                  <a:pt x="35" y="499"/>
                </a:lnTo>
                <a:lnTo>
                  <a:pt x="496" y="38"/>
                </a:lnTo>
                <a:lnTo>
                  <a:pt x="460" y="0"/>
                </a:lnTo>
                <a:close/>
              </a:path>
            </a:pathLst>
          </a:custGeom>
          <a:solidFill>
            <a:srgbClr val="FF2869"/>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56" name="Gruppo 55">
            <a:extLst>
              <a:ext uri="{FF2B5EF4-FFF2-40B4-BE49-F238E27FC236}">
                <a16:creationId xmlns:a16="http://schemas.microsoft.com/office/drawing/2014/main" id="{AB9EA60F-7809-48CE-BEAE-13E6F47AD131}"/>
              </a:ext>
            </a:extLst>
          </p:cNvPr>
          <p:cNvGrpSpPr/>
          <p:nvPr/>
        </p:nvGrpSpPr>
        <p:grpSpPr>
          <a:xfrm>
            <a:off x="1387016" y="3826799"/>
            <a:ext cx="2318596" cy="2245065"/>
            <a:chOff x="-328762" y="2575494"/>
            <a:chExt cx="2318596" cy="2245065"/>
          </a:xfrm>
        </p:grpSpPr>
        <p:sp>
          <p:nvSpPr>
            <p:cNvPr id="53" name="Freeform 46">
              <a:extLst>
                <a:ext uri="{FF2B5EF4-FFF2-40B4-BE49-F238E27FC236}">
                  <a16:creationId xmlns:a16="http://schemas.microsoft.com/office/drawing/2014/main" id="{89A038F6-7535-4D64-8729-8F2954E9EC58}"/>
                </a:ext>
              </a:extLst>
            </p:cNvPr>
            <p:cNvSpPr>
              <a:spLocks noEditPoints="1"/>
            </p:cNvSpPr>
            <p:nvPr/>
          </p:nvSpPr>
          <p:spPr bwMode="auto">
            <a:xfrm rot="16200000" flipH="1">
              <a:off x="-291997" y="2538729"/>
              <a:ext cx="2245065" cy="2318596"/>
            </a:xfrm>
            <a:custGeom>
              <a:avLst/>
              <a:gdLst>
                <a:gd name="T0" fmla="*/ 512 w 648"/>
                <a:gd name="T1" fmla="*/ 168 h 669"/>
                <a:gd name="T2" fmla="*/ 548 w 648"/>
                <a:gd name="T3" fmla="*/ 225 h 669"/>
                <a:gd name="T4" fmla="*/ 648 w 648"/>
                <a:gd name="T5" fmla="*/ 214 h 669"/>
                <a:gd name="T6" fmla="*/ 582 w 648"/>
                <a:gd name="T7" fmla="*/ 98 h 669"/>
                <a:gd name="T8" fmla="*/ 224 w 648"/>
                <a:gd name="T9" fmla="*/ 98 h 669"/>
                <a:gd name="T10" fmla="*/ 0 w 648"/>
                <a:gd name="T11" fmla="*/ 323 h 669"/>
                <a:gd name="T12" fmla="*/ 11 w 648"/>
                <a:gd name="T13" fmla="*/ 334 h 669"/>
                <a:gd name="T14" fmla="*/ 57 w 648"/>
                <a:gd name="T15" fmla="*/ 337 h 669"/>
                <a:gd name="T16" fmla="*/ 59 w 648"/>
                <a:gd name="T17" fmla="*/ 382 h 669"/>
                <a:gd name="T18" fmla="*/ 70 w 648"/>
                <a:gd name="T19" fmla="*/ 393 h 669"/>
                <a:gd name="T20" fmla="*/ 294 w 648"/>
                <a:gd name="T21" fmla="*/ 168 h 669"/>
                <a:gd name="T22" fmla="*/ 512 w 648"/>
                <a:gd name="T23" fmla="*/ 168 h 669"/>
                <a:gd name="T24" fmla="*/ 532 w 648"/>
                <a:gd name="T25" fmla="*/ 363 h 669"/>
                <a:gd name="T26" fmla="*/ 512 w 648"/>
                <a:gd name="T27" fmla="*/ 386 h 669"/>
                <a:gd name="T28" fmla="*/ 299 w 648"/>
                <a:gd name="T29" fmla="*/ 600 h 669"/>
                <a:gd name="T30" fmla="*/ 318 w 648"/>
                <a:gd name="T31" fmla="*/ 618 h 669"/>
                <a:gd name="T32" fmla="*/ 309 w 648"/>
                <a:gd name="T33" fmla="*/ 624 h 669"/>
                <a:gd name="T34" fmla="*/ 309 w 648"/>
                <a:gd name="T35" fmla="*/ 658 h 669"/>
                <a:gd name="T36" fmla="*/ 344 w 648"/>
                <a:gd name="T37" fmla="*/ 658 h 669"/>
                <a:gd name="T38" fmla="*/ 349 w 648"/>
                <a:gd name="T39" fmla="*/ 650 h 669"/>
                <a:gd name="T40" fmla="*/ 369 w 648"/>
                <a:gd name="T41" fmla="*/ 669 h 669"/>
                <a:gd name="T42" fmla="*/ 582 w 648"/>
                <a:gd name="T43" fmla="*/ 456 h 669"/>
                <a:gd name="T44" fmla="*/ 642 w 648"/>
                <a:gd name="T45" fmla="*/ 362 h 669"/>
                <a:gd name="T46" fmla="*/ 532 w 648"/>
                <a:gd name="T47" fmla="*/ 363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8" h="669">
                  <a:moveTo>
                    <a:pt x="512" y="168"/>
                  </a:moveTo>
                  <a:cubicBezTo>
                    <a:pt x="529" y="185"/>
                    <a:pt x="541" y="204"/>
                    <a:pt x="548" y="225"/>
                  </a:cubicBezTo>
                  <a:cubicBezTo>
                    <a:pt x="581" y="234"/>
                    <a:pt x="617" y="230"/>
                    <a:pt x="648" y="214"/>
                  </a:cubicBezTo>
                  <a:cubicBezTo>
                    <a:pt x="637" y="172"/>
                    <a:pt x="615" y="131"/>
                    <a:pt x="582" y="98"/>
                  </a:cubicBezTo>
                  <a:cubicBezTo>
                    <a:pt x="483" y="0"/>
                    <a:pt x="323" y="0"/>
                    <a:pt x="224" y="98"/>
                  </a:cubicBezTo>
                  <a:cubicBezTo>
                    <a:pt x="0" y="323"/>
                    <a:pt x="0" y="323"/>
                    <a:pt x="0" y="323"/>
                  </a:cubicBezTo>
                  <a:cubicBezTo>
                    <a:pt x="11" y="334"/>
                    <a:pt x="11" y="334"/>
                    <a:pt x="11" y="334"/>
                  </a:cubicBezTo>
                  <a:cubicBezTo>
                    <a:pt x="25" y="323"/>
                    <a:pt x="44" y="324"/>
                    <a:pt x="57" y="337"/>
                  </a:cubicBezTo>
                  <a:cubicBezTo>
                    <a:pt x="69" y="349"/>
                    <a:pt x="70" y="369"/>
                    <a:pt x="59" y="382"/>
                  </a:cubicBezTo>
                  <a:cubicBezTo>
                    <a:pt x="70" y="393"/>
                    <a:pt x="70" y="393"/>
                    <a:pt x="70" y="393"/>
                  </a:cubicBezTo>
                  <a:cubicBezTo>
                    <a:pt x="294" y="168"/>
                    <a:pt x="294" y="168"/>
                    <a:pt x="294" y="168"/>
                  </a:cubicBezTo>
                  <a:cubicBezTo>
                    <a:pt x="354" y="108"/>
                    <a:pt x="452" y="108"/>
                    <a:pt x="512" y="168"/>
                  </a:cubicBezTo>
                  <a:close/>
                  <a:moveTo>
                    <a:pt x="532" y="363"/>
                  </a:moveTo>
                  <a:cubicBezTo>
                    <a:pt x="526" y="371"/>
                    <a:pt x="520" y="379"/>
                    <a:pt x="512" y="386"/>
                  </a:cubicBezTo>
                  <a:cubicBezTo>
                    <a:pt x="299" y="600"/>
                    <a:pt x="299" y="600"/>
                    <a:pt x="299" y="600"/>
                  </a:cubicBezTo>
                  <a:cubicBezTo>
                    <a:pt x="318" y="618"/>
                    <a:pt x="318" y="618"/>
                    <a:pt x="318" y="618"/>
                  </a:cubicBezTo>
                  <a:cubicBezTo>
                    <a:pt x="315" y="619"/>
                    <a:pt x="312" y="621"/>
                    <a:pt x="309" y="624"/>
                  </a:cubicBezTo>
                  <a:cubicBezTo>
                    <a:pt x="300" y="633"/>
                    <a:pt x="300" y="649"/>
                    <a:pt x="309" y="658"/>
                  </a:cubicBezTo>
                  <a:cubicBezTo>
                    <a:pt x="319" y="668"/>
                    <a:pt x="334" y="668"/>
                    <a:pt x="344" y="658"/>
                  </a:cubicBezTo>
                  <a:cubicBezTo>
                    <a:pt x="346" y="656"/>
                    <a:pt x="348" y="653"/>
                    <a:pt x="349" y="650"/>
                  </a:cubicBezTo>
                  <a:cubicBezTo>
                    <a:pt x="369" y="669"/>
                    <a:pt x="369" y="669"/>
                    <a:pt x="369" y="669"/>
                  </a:cubicBezTo>
                  <a:cubicBezTo>
                    <a:pt x="582" y="456"/>
                    <a:pt x="582" y="456"/>
                    <a:pt x="582" y="456"/>
                  </a:cubicBezTo>
                  <a:cubicBezTo>
                    <a:pt x="610" y="429"/>
                    <a:pt x="629" y="396"/>
                    <a:pt x="642" y="362"/>
                  </a:cubicBezTo>
                  <a:cubicBezTo>
                    <a:pt x="605" y="370"/>
                    <a:pt x="568" y="370"/>
                    <a:pt x="532" y="363"/>
                  </a:cubicBezTo>
                  <a:close/>
                </a:path>
              </a:pathLst>
            </a:custGeom>
            <a:solidFill>
              <a:srgbClr val="657C91"/>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Rettangolo 54">
              <a:extLst>
                <a:ext uri="{FF2B5EF4-FFF2-40B4-BE49-F238E27FC236}">
                  <a16:creationId xmlns:a16="http://schemas.microsoft.com/office/drawing/2014/main" id="{613EE7AF-D006-4500-976C-6E8A3FF086D0}"/>
                </a:ext>
              </a:extLst>
            </p:cNvPr>
            <p:cNvSpPr/>
            <p:nvPr/>
          </p:nvSpPr>
          <p:spPr>
            <a:xfrm rot="2709765">
              <a:off x="1817082" y="3619768"/>
              <a:ext cx="200807" cy="132214"/>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it-IT" dirty="0"/>
            </a:p>
          </p:txBody>
        </p:sp>
      </p:grpSp>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Il Modello 231</a:t>
            </a:r>
          </a:p>
        </p:txBody>
      </p:sp>
      <p:sp>
        <p:nvSpPr>
          <p:cNvPr id="5" name="CasellaDiTesto 4">
            <a:extLst>
              <a:ext uri="{FF2B5EF4-FFF2-40B4-BE49-F238E27FC236}">
                <a16:creationId xmlns:a16="http://schemas.microsoft.com/office/drawing/2014/main" id="{D57B8AC6-0379-4E4B-A934-1E79B5CB536A}"/>
              </a:ext>
            </a:extLst>
          </p:cNvPr>
          <p:cNvSpPr txBox="1"/>
          <p:nvPr/>
        </p:nvSpPr>
        <p:spPr>
          <a:xfrm>
            <a:off x="426720" y="1046480"/>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Contenuto</a:t>
            </a:r>
          </a:p>
        </p:txBody>
      </p:sp>
      <p:sp>
        <p:nvSpPr>
          <p:cNvPr id="10" name="Freeform 42">
            <a:extLst>
              <a:ext uri="{FF2B5EF4-FFF2-40B4-BE49-F238E27FC236}">
                <a16:creationId xmlns:a16="http://schemas.microsoft.com/office/drawing/2014/main" id="{FA2B98EA-5B58-48CC-8A8C-1EFB31571830}"/>
              </a:ext>
            </a:extLst>
          </p:cNvPr>
          <p:cNvSpPr>
            <a:spLocks/>
          </p:cNvSpPr>
          <p:nvPr/>
        </p:nvSpPr>
        <p:spPr bwMode="auto">
          <a:xfrm>
            <a:off x="1529592" y="3857279"/>
            <a:ext cx="1203105" cy="1077944"/>
          </a:xfrm>
          <a:custGeom>
            <a:avLst/>
            <a:gdLst>
              <a:gd name="T0" fmla="*/ 110 w 347"/>
              <a:gd name="T1" fmla="*/ 310 h 311"/>
              <a:gd name="T2" fmla="*/ 129 w 347"/>
              <a:gd name="T3" fmla="*/ 287 h 311"/>
              <a:gd name="T4" fmla="*/ 347 w 347"/>
              <a:gd name="T5" fmla="*/ 69 h 311"/>
              <a:gd name="T6" fmla="*/ 328 w 347"/>
              <a:gd name="T7" fmla="*/ 51 h 311"/>
              <a:gd name="T8" fmla="*/ 337 w 347"/>
              <a:gd name="T9" fmla="*/ 45 h 311"/>
              <a:gd name="T10" fmla="*/ 337 w 347"/>
              <a:gd name="T11" fmla="*/ 11 h 311"/>
              <a:gd name="T12" fmla="*/ 302 w 347"/>
              <a:gd name="T13" fmla="*/ 11 h 311"/>
              <a:gd name="T14" fmla="*/ 297 w 347"/>
              <a:gd name="T15" fmla="*/ 19 h 311"/>
              <a:gd name="T16" fmla="*/ 277 w 347"/>
              <a:gd name="T17" fmla="*/ 0 h 311"/>
              <a:gd name="T18" fmla="*/ 60 w 347"/>
              <a:gd name="T19" fmla="*/ 217 h 311"/>
              <a:gd name="T20" fmla="*/ 0 w 347"/>
              <a:gd name="T21" fmla="*/ 311 h 311"/>
              <a:gd name="T22" fmla="*/ 110 w 347"/>
              <a:gd name="T23" fmla="*/ 31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311">
                <a:moveTo>
                  <a:pt x="110" y="310"/>
                </a:moveTo>
                <a:cubicBezTo>
                  <a:pt x="116" y="302"/>
                  <a:pt x="122" y="294"/>
                  <a:pt x="129" y="287"/>
                </a:cubicBezTo>
                <a:cubicBezTo>
                  <a:pt x="347" y="69"/>
                  <a:pt x="347" y="69"/>
                  <a:pt x="347" y="69"/>
                </a:cubicBezTo>
                <a:cubicBezTo>
                  <a:pt x="328" y="51"/>
                  <a:pt x="328" y="51"/>
                  <a:pt x="328" y="51"/>
                </a:cubicBezTo>
                <a:cubicBezTo>
                  <a:pt x="331" y="49"/>
                  <a:pt x="334" y="48"/>
                  <a:pt x="337" y="45"/>
                </a:cubicBezTo>
                <a:cubicBezTo>
                  <a:pt x="346" y="36"/>
                  <a:pt x="346" y="20"/>
                  <a:pt x="337" y="11"/>
                </a:cubicBezTo>
                <a:cubicBezTo>
                  <a:pt x="327" y="1"/>
                  <a:pt x="312" y="1"/>
                  <a:pt x="302" y="11"/>
                </a:cubicBezTo>
                <a:cubicBezTo>
                  <a:pt x="300" y="13"/>
                  <a:pt x="298" y="16"/>
                  <a:pt x="297" y="19"/>
                </a:cubicBezTo>
                <a:cubicBezTo>
                  <a:pt x="277" y="0"/>
                  <a:pt x="277" y="0"/>
                  <a:pt x="277" y="0"/>
                </a:cubicBezTo>
                <a:cubicBezTo>
                  <a:pt x="60" y="217"/>
                  <a:pt x="60" y="217"/>
                  <a:pt x="60" y="217"/>
                </a:cubicBezTo>
                <a:cubicBezTo>
                  <a:pt x="32" y="244"/>
                  <a:pt x="12" y="277"/>
                  <a:pt x="0" y="311"/>
                </a:cubicBezTo>
                <a:cubicBezTo>
                  <a:pt x="36" y="303"/>
                  <a:pt x="74" y="303"/>
                  <a:pt x="110" y="310"/>
                </a:cubicBezTo>
                <a:close/>
              </a:path>
            </a:pathLst>
          </a:custGeom>
          <a:solidFill>
            <a:srgbClr val="657C91"/>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43">
            <a:extLst>
              <a:ext uri="{FF2B5EF4-FFF2-40B4-BE49-F238E27FC236}">
                <a16:creationId xmlns:a16="http://schemas.microsoft.com/office/drawing/2014/main" id="{B44F8717-6F02-4CD3-B574-62B8F6030D9B}"/>
              </a:ext>
            </a:extLst>
          </p:cNvPr>
          <p:cNvSpPr>
            <a:spLocks/>
          </p:cNvSpPr>
          <p:nvPr/>
        </p:nvSpPr>
        <p:spPr bwMode="auto">
          <a:xfrm>
            <a:off x="1503133" y="4820560"/>
            <a:ext cx="2259145" cy="1376764"/>
          </a:xfrm>
          <a:custGeom>
            <a:avLst/>
            <a:gdLst>
              <a:gd name="T0" fmla="*/ 641 w 652"/>
              <a:gd name="T1" fmla="*/ 59 h 397"/>
              <a:gd name="T2" fmla="*/ 595 w 652"/>
              <a:gd name="T3" fmla="*/ 56 h 397"/>
              <a:gd name="T4" fmla="*/ 593 w 652"/>
              <a:gd name="T5" fmla="*/ 11 h 397"/>
              <a:gd name="T6" fmla="*/ 582 w 652"/>
              <a:gd name="T7" fmla="*/ 0 h 397"/>
              <a:gd name="T8" fmla="*/ 354 w 652"/>
              <a:gd name="T9" fmla="*/ 229 h 397"/>
              <a:gd name="T10" fmla="*/ 135 w 652"/>
              <a:gd name="T11" fmla="*/ 229 h 397"/>
              <a:gd name="T12" fmla="*/ 99 w 652"/>
              <a:gd name="T13" fmla="*/ 172 h 397"/>
              <a:gd name="T14" fmla="*/ 63 w 652"/>
              <a:gd name="T15" fmla="*/ 167 h 397"/>
              <a:gd name="T16" fmla="*/ 0 w 652"/>
              <a:gd name="T17" fmla="*/ 183 h 397"/>
              <a:gd name="T18" fmla="*/ 66 w 652"/>
              <a:gd name="T19" fmla="*/ 299 h 397"/>
              <a:gd name="T20" fmla="*/ 423 w 652"/>
              <a:gd name="T21" fmla="*/ 299 h 397"/>
              <a:gd name="T22" fmla="*/ 652 w 652"/>
              <a:gd name="T23" fmla="*/ 70 h 397"/>
              <a:gd name="T24" fmla="*/ 641 w 652"/>
              <a:gd name="T25" fmla="*/ 5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2" h="397">
                <a:moveTo>
                  <a:pt x="641" y="59"/>
                </a:moveTo>
                <a:cubicBezTo>
                  <a:pt x="627" y="70"/>
                  <a:pt x="608" y="69"/>
                  <a:pt x="595" y="56"/>
                </a:cubicBezTo>
                <a:cubicBezTo>
                  <a:pt x="583" y="44"/>
                  <a:pt x="582" y="24"/>
                  <a:pt x="593" y="11"/>
                </a:cubicBezTo>
                <a:cubicBezTo>
                  <a:pt x="582" y="0"/>
                  <a:pt x="582" y="0"/>
                  <a:pt x="582" y="0"/>
                </a:cubicBezTo>
                <a:cubicBezTo>
                  <a:pt x="354" y="229"/>
                  <a:pt x="354" y="229"/>
                  <a:pt x="354" y="229"/>
                </a:cubicBezTo>
                <a:cubicBezTo>
                  <a:pt x="293" y="289"/>
                  <a:pt x="196" y="289"/>
                  <a:pt x="135" y="229"/>
                </a:cubicBezTo>
                <a:cubicBezTo>
                  <a:pt x="119" y="212"/>
                  <a:pt x="107" y="193"/>
                  <a:pt x="99" y="172"/>
                </a:cubicBezTo>
                <a:cubicBezTo>
                  <a:pt x="88" y="169"/>
                  <a:pt x="75" y="167"/>
                  <a:pt x="63" y="167"/>
                </a:cubicBezTo>
                <a:cubicBezTo>
                  <a:pt x="40" y="167"/>
                  <a:pt x="19" y="173"/>
                  <a:pt x="0" y="183"/>
                </a:cubicBezTo>
                <a:cubicBezTo>
                  <a:pt x="10" y="225"/>
                  <a:pt x="32" y="266"/>
                  <a:pt x="66" y="299"/>
                </a:cubicBezTo>
                <a:cubicBezTo>
                  <a:pt x="164" y="397"/>
                  <a:pt x="325" y="397"/>
                  <a:pt x="423" y="299"/>
                </a:cubicBezTo>
                <a:cubicBezTo>
                  <a:pt x="652" y="70"/>
                  <a:pt x="652" y="70"/>
                  <a:pt x="652" y="70"/>
                </a:cubicBezTo>
                <a:lnTo>
                  <a:pt x="641" y="59"/>
                </a:lnTo>
                <a:close/>
              </a:path>
            </a:pathLst>
          </a:custGeom>
          <a:solidFill>
            <a:srgbClr val="657C91"/>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44">
            <a:extLst>
              <a:ext uri="{FF2B5EF4-FFF2-40B4-BE49-F238E27FC236}">
                <a16:creationId xmlns:a16="http://schemas.microsoft.com/office/drawing/2014/main" id="{E1139DB4-D385-4F8F-A242-5EC468ADB47A}"/>
              </a:ext>
            </a:extLst>
          </p:cNvPr>
          <p:cNvSpPr>
            <a:spLocks/>
          </p:cNvSpPr>
          <p:nvPr/>
        </p:nvSpPr>
        <p:spPr bwMode="auto">
          <a:xfrm>
            <a:off x="1748623" y="3926118"/>
            <a:ext cx="779123" cy="780688"/>
          </a:xfrm>
          <a:custGeom>
            <a:avLst/>
            <a:gdLst>
              <a:gd name="T0" fmla="*/ 460 w 498"/>
              <a:gd name="T1" fmla="*/ 0 h 499"/>
              <a:gd name="T2" fmla="*/ 0 w 498"/>
              <a:gd name="T3" fmla="*/ 461 h 499"/>
              <a:gd name="T4" fmla="*/ 38 w 498"/>
              <a:gd name="T5" fmla="*/ 499 h 499"/>
              <a:gd name="T6" fmla="*/ 498 w 498"/>
              <a:gd name="T7" fmla="*/ 38 h 499"/>
              <a:gd name="T8" fmla="*/ 460 w 498"/>
              <a:gd name="T9" fmla="*/ 0 h 499"/>
            </a:gdLst>
            <a:ahLst/>
            <a:cxnLst>
              <a:cxn ang="0">
                <a:pos x="T0" y="T1"/>
              </a:cxn>
              <a:cxn ang="0">
                <a:pos x="T2" y="T3"/>
              </a:cxn>
              <a:cxn ang="0">
                <a:pos x="T4" y="T5"/>
              </a:cxn>
              <a:cxn ang="0">
                <a:pos x="T6" y="T7"/>
              </a:cxn>
              <a:cxn ang="0">
                <a:pos x="T8" y="T9"/>
              </a:cxn>
            </a:cxnLst>
            <a:rect l="0" t="0" r="r" b="b"/>
            <a:pathLst>
              <a:path w="498" h="499">
                <a:moveTo>
                  <a:pt x="460" y="0"/>
                </a:moveTo>
                <a:lnTo>
                  <a:pt x="0" y="461"/>
                </a:lnTo>
                <a:lnTo>
                  <a:pt x="38" y="499"/>
                </a:lnTo>
                <a:lnTo>
                  <a:pt x="498" y="38"/>
                </a:lnTo>
                <a:lnTo>
                  <a:pt x="460" y="0"/>
                </a:lnTo>
                <a:close/>
              </a:path>
            </a:pathLst>
          </a:custGeom>
          <a:solidFill>
            <a:srgbClr val="A2B0BE"/>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45">
            <a:extLst>
              <a:ext uri="{FF2B5EF4-FFF2-40B4-BE49-F238E27FC236}">
                <a16:creationId xmlns:a16="http://schemas.microsoft.com/office/drawing/2014/main" id="{CE32464A-F0B5-467E-8880-892B2DD9C4EA}"/>
              </a:ext>
            </a:extLst>
          </p:cNvPr>
          <p:cNvSpPr>
            <a:spLocks/>
          </p:cNvSpPr>
          <p:nvPr/>
        </p:nvSpPr>
        <p:spPr bwMode="auto">
          <a:xfrm>
            <a:off x="2746777" y="4924272"/>
            <a:ext cx="775994" cy="780688"/>
          </a:xfrm>
          <a:custGeom>
            <a:avLst/>
            <a:gdLst>
              <a:gd name="T0" fmla="*/ 460 w 496"/>
              <a:gd name="T1" fmla="*/ 0 h 499"/>
              <a:gd name="T2" fmla="*/ 0 w 496"/>
              <a:gd name="T3" fmla="*/ 461 h 499"/>
              <a:gd name="T4" fmla="*/ 35 w 496"/>
              <a:gd name="T5" fmla="*/ 499 h 499"/>
              <a:gd name="T6" fmla="*/ 496 w 496"/>
              <a:gd name="T7" fmla="*/ 38 h 499"/>
              <a:gd name="T8" fmla="*/ 460 w 496"/>
              <a:gd name="T9" fmla="*/ 0 h 499"/>
            </a:gdLst>
            <a:ahLst/>
            <a:cxnLst>
              <a:cxn ang="0">
                <a:pos x="T0" y="T1"/>
              </a:cxn>
              <a:cxn ang="0">
                <a:pos x="T2" y="T3"/>
              </a:cxn>
              <a:cxn ang="0">
                <a:pos x="T4" y="T5"/>
              </a:cxn>
              <a:cxn ang="0">
                <a:pos x="T6" y="T7"/>
              </a:cxn>
              <a:cxn ang="0">
                <a:pos x="T8" y="T9"/>
              </a:cxn>
            </a:cxnLst>
            <a:rect l="0" t="0" r="r" b="b"/>
            <a:pathLst>
              <a:path w="496" h="499">
                <a:moveTo>
                  <a:pt x="460" y="0"/>
                </a:moveTo>
                <a:lnTo>
                  <a:pt x="0" y="461"/>
                </a:lnTo>
                <a:lnTo>
                  <a:pt x="35" y="499"/>
                </a:lnTo>
                <a:lnTo>
                  <a:pt x="496" y="38"/>
                </a:lnTo>
                <a:lnTo>
                  <a:pt x="460" y="0"/>
                </a:lnTo>
                <a:close/>
              </a:path>
            </a:pathLst>
          </a:custGeom>
          <a:solidFill>
            <a:srgbClr val="A2B0BE"/>
          </a:solid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46">
            <a:extLst>
              <a:ext uri="{FF2B5EF4-FFF2-40B4-BE49-F238E27FC236}">
                <a16:creationId xmlns:a16="http://schemas.microsoft.com/office/drawing/2014/main" id="{108F1E61-2767-436D-8BCA-63D1CF0A3C4D}"/>
              </a:ext>
            </a:extLst>
          </p:cNvPr>
          <p:cNvSpPr>
            <a:spLocks noEditPoints="1"/>
          </p:cNvSpPr>
          <p:nvPr/>
        </p:nvSpPr>
        <p:spPr bwMode="auto">
          <a:xfrm>
            <a:off x="2524617" y="2702675"/>
            <a:ext cx="2245065" cy="2318596"/>
          </a:xfrm>
          <a:custGeom>
            <a:avLst/>
            <a:gdLst>
              <a:gd name="T0" fmla="*/ 512 w 648"/>
              <a:gd name="T1" fmla="*/ 168 h 669"/>
              <a:gd name="T2" fmla="*/ 548 w 648"/>
              <a:gd name="T3" fmla="*/ 225 h 669"/>
              <a:gd name="T4" fmla="*/ 648 w 648"/>
              <a:gd name="T5" fmla="*/ 214 h 669"/>
              <a:gd name="T6" fmla="*/ 582 w 648"/>
              <a:gd name="T7" fmla="*/ 98 h 669"/>
              <a:gd name="T8" fmla="*/ 224 w 648"/>
              <a:gd name="T9" fmla="*/ 98 h 669"/>
              <a:gd name="T10" fmla="*/ 0 w 648"/>
              <a:gd name="T11" fmla="*/ 323 h 669"/>
              <a:gd name="T12" fmla="*/ 11 w 648"/>
              <a:gd name="T13" fmla="*/ 334 h 669"/>
              <a:gd name="T14" fmla="*/ 57 w 648"/>
              <a:gd name="T15" fmla="*/ 337 h 669"/>
              <a:gd name="T16" fmla="*/ 59 w 648"/>
              <a:gd name="T17" fmla="*/ 382 h 669"/>
              <a:gd name="T18" fmla="*/ 70 w 648"/>
              <a:gd name="T19" fmla="*/ 393 h 669"/>
              <a:gd name="T20" fmla="*/ 294 w 648"/>
              <a:gd name="T21" fmla="*/ 168 h 669"/>
              <a:gd name="T22" fmla="*/ 512 w 648"/>
              <a:gd name="T23" fmla="*/ 168 h 669"/>
              <a:gd name="T24" fmla="*/ 532 w 648"/>
              <a:gd name="T25" fmla="*/ 363 h 669"/>
              <a:gd name="T26" fmla="*/ 512 w 648"/>
              <a:gd name="T27" fmla="*/ 386 h 669"/>
              <a:gd name="T28" fmla="*/ 299 w 648"/>
              <a:gd name="T29" fmla="*/ 600 h 669"/>
              <a:gd name="T30" fmla="*/ 318 w 648"/>
              <a:gd name="T31" fmla="*/ 618 h 669"/>
              <a:gd name="T32" fmla="*/ 309 w 648"/>
              <a:gd name="T33" fmla="*/ 624 h 669"/>
              <a:gd name="T34" fmla="*/ 309 w 648"/>
              <a:gd name="T35" fmla="*/ 658 h 669"/>
              <a:gd name="T36" fmla="*/ 344 w 648"/>
              <a:gd name="T37" fmla="*/ 658 h 669"/>
              <a:gd name="T38" fmla="*/ 349 w 648"/>
              <a:gd name="T39" fmla="*/ 650 h 669"/>
              <a:gd name="T40" fmla="*/ 369 w 648"/>
              <a:gd name="T41" fmla="*/ 669 h 669"/>
              <a:gd name="T42" fmla="*/ 582 w 648"/>
              <a:gd name="T43" fmla="*/ 456 h 669"/>
              <a:gd name="T44" fmla="*/ 642 w 648"/>
              <a:gd name="T45" fmla="*/ 362 h 669"/>
              <a:gd name="T46" fmla="*/ 532 w 648"/>
              <a:gd name="T47" fmla="*/ 363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8" h="669">
                <a:moveTo>
                  <a:pt x="512" y="168"/>
                </a:moveTo>
                <a:cubicBezTo>
                  <a:pt x="529" y="185"/>
                  <a:pt x="541" y="204"/>
                  <a:pt x="548" y="225"/>
                </a:cubicBezTo>
                <a:cubicBezTo>
                  <a:pt x="581" y="234"/>
                  <a:pt x="617" y="230"/>
                  <a:pt x="648" y="214"/>
                </a:cubicBezTo>
                <a:cubicBezTo>
                  <a:pt x="637" y="172"/>
                  <a:pt x="615" y="131"/>
                  <a:pt x="582" y="98"/>
                </a:cubicBezTo>
                <a:cubicBezTo>
                  <a:pt x="483" y="0"/>
                  <a:pt x="323" y="0"/>
                  <a:pt x="224" y="98"/>
                </a:cubicBezTo>
                <a:cubicBezTo>
                  <a:pt x="0" y="323"/>
                  <a:pt x="0" y="323"/>
                  <a:pt x="0" y="323"/>
                </a:cubicBezTo>
                <a:cubicBezTo>
                  <a:pt x="11" y="334"/>
                  <a:pt x="11" y="334"/>
                  <a:pt x="11" y="334"/>
                </a:cubicBezTo>
                <a:cubicBezTo>
                  <a:pt x="25" y="323"/>
                  <a:pt x="44" y="324"/>
                  <a:pt x="57" y="337"/>
                </a:cubicBezTo>
                <a:cubicBezTo>
                  <a:pt x="69" y="349"/>
                  <a:pt x="70" y="369"/>
                  <a:pt x="59" y="382"/>
                </a:cubicBezTo>
                <a:cubicBezTo>
                  <a:pt x="70" y="393"/>
                  <a:pt x="70" y="393"/>
                  <a:pt x="70" y="393"/>
                </a:cubicBezTo>
                <a:cubicBezTo>
                  <a:pt x="294" y="168"/>
                  <a:pt x="294" y="168"/>
                  <a:pt x="294" y="168"/>
                </a:cubicBezTo>
                <a:cubicBezTo>
                  <a:pt x="354" y="108"/>
                  <a:pt x="452" y="108"/>
                  <a:pt x="512" y="168"/>
                </a:cubicBezTo>
                <a:close/>
                <a:moveTo>
                  <a:pt x="532" y="363"/>
                </a:moveTo>
                <a:cubicBezTo>
                  <a:pt x="526" y="371"/>
                  <a:pt x="520" y="379"/>
                  <a:pt x="512" y="386"/>
                </a:cubicBezTo>
                <a:cubicBezTo>
                  <a:pt x="299" y="600"/>
                  <a:pt x="299" y="600"/>
                  <a:pt x="299" y="600"/>
                </a:cubicBezTo>
                <a:cubicBezTo>
                  <a:pt x="318" y="618"/>
                  <a:pt x="318" y="618"/>
                  <a:pt x="318" y="618"/>
                </a:cubicBezTo>
                <a:cubicBezTo>
                  <a:pt x="315" y="619"/>
                  <a:pt x="312" y="621"/>
                  <a:pt x="309" y="624"/>
                </a:cubicBezTo>
                <a:cubicBezTo>
                  <a:pt x="300" y="633"/>
                  <a:pt x="300" y="649"/>
                  <a:pt x="309" y="658"/>
                </a:cubicBezTo>
                <a:cubicBezTo>
                  <a:pt x="319" y="668"/>
                  <a:pt x="334" y="668"/>
                  <a:pt x="344" y="658"/>
                </a:cubicBezTo>
                <a:cubicBezTo>
                  <a:pt x="346" y="656"/>
                  <a:pt x="348" y="653"/>
                  <a:pt x="349" y="650"/>
                </a:cubicBezTo>
                <a:cubicBezTo>
                  <a:pt x="369" y="669"/>
                  <a:pt x="369" y="669"/>
                  <a:pt x="369" y="669"/>
                </a:cubicBezTo>
                <a:cubicBezTo>
                  <a:pt x="582" y="456"/>
                  <a:pt x="582" y="456"/>
                  <a:pt x="582" y="456"/>
                </a:cubicBezTo>
                <a:cubicBezTo>
                  <a:pt x="610" y="429"/>
                  <a:pt x="629" y="396"/>
                  <a:pt x="642" y="362"/>
                </a:cubicBezTo>
                <a:cubicBezTo>
                  <a:pt x="605" y="370"/>
                  <a:pt x="568" y="370"/>
                  <a:pt x="532" y="363"/>
                </a:cubicBezTo>
                <a:close/>
              </a:path>
            </a:pathLst>
          </a:custGeom>
          <a:solidFill>
            <a:srgbClr val="657C91"/>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47">
            <a:extLst>
              <a:ext uri="{FF2B5EF4-FFF2-40B4-BE49-F238E27FC236}">
                <a16:creationId xmlns:a16="http://schemas.microsoft.com/office/drawing/2014/main" id="{21CC0EA4-02F4-4E41-B55D-4B775017C446}"/>
              </a:ext>
            </a:extLst>
          </p:cNvPr>
          <p:cNvSpPr>
            <a:spLocks/>
          </p:cNvSpPr>
          <p:nvPr/>
        </p:nvSpPr>
        <p:spPr bwMode="auto">
          <a:xfrm>
            <a:off x="2641955" y="3031221"/>
            <a:ext cx="779123" cy="780688"/>
          </a:xfrm>
          <a:custGeom>
            <a:avLst/>
            <a:gdLst>
              <a:gd name="T0" fmla="*/ 461 w 498"/>
              <a:gd name="T1" fmla="*/ 0 h 499"/>
              <a:gd name="T2" fmla="*/ 0 w 498"/>
              <a:gd name="T3" fmla="*/ 461 h 499"/>
              <a:gd name="T4" fmla="*/ 38 w 498"/>
              <a:gd name="T5" fmla="*/ 499 h 499"/>
              <a:gd name="T6" fmla="*/ 498 w 498"/>
              <a:gd name="T7" fmla="*/ 38 h 499"/>
              <a:gd name="T8" fmla="*/ 461 w 498"/>
              <a:gd name="T9" fmla="*/ 0 h 499"/>
            </a:gdLst>
            <a:ahLst/>
            <a:cxnLst>
              <a:cxn ang="0">
                <a:pos x="T0" y="T1"/>
              </a:cxn>
              <a:cxn ang="0">
                <a:pos x="T2" y="T3"/>
              </a:cxn>
              <a:cxn ang="0">
                <a:pos x="T4" y="T5"/>
              </a:cxn>
              <a:cxn ang="0">
                <a:pos x="T6" y="T7"/>
              </a:cxn>
              <a:cxn ang="0">
                <a:pos x="T8" y="T9"/>
              </a:cxn>
            </a:cxnLst>
            <a:rect l="0" t="0" r="r" b="b"/>
            <a:pathLst>
              <a:path w="498" h="499">
                <a:moveTo>
                  <a:pt x="461" y="0"/>
                </a:moveTo>
                <a:lnTo>
                  <a:pt x="0" y="461"/>
                </a:lnTo>
                <a:lnTo>
                  <a:pt x="38" y="499"/>
                </a:lnTo>
                <a:lnTo>
                  <a:pt x="498" y="38"/>
                </a:lnTo>
                <a:lnTo>
                  <a:pt x="461" y="0"/>
                </a:lnTo>
                <a:close/>
              </a:path>
            </a:pathLst>
          </a:custGeom>
          <a:solidFill>
            <a:srgbClr val="A2B0BE"/>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48">
            <a:extLst>
              <a:ext uri="{FF2B5EF4-FFF2-40B4-BE49-F238E27FC236}">
                <a16:creationId xmlns:a16="http://schemas.microsoft.com/office/drawing/2014/main" id="{1FF4B305-D752-40F1-8BF6-484748B3763D}"/>
              </a:ext>
            </a:extLst>
          </p:cNvPr>
          <p:cNvSpPr>
            <a:spLocks/>
          </p:cNvSpPr>
          <p:nvPr/>
        </p:nvSpPr>
        <p:spPr bwMode="auto">
          <a:xfrm>
            <a:off x="3640109" y="4030939"/>
            <a:ext cx="779123" cy="779123"/>
          </a:xfrm>
          <a:custGeom>
            <a:avLst/>
            <a:gdLst>
              <a:gd name="T0" fmla="*/ 460 w 498"/>
              <a:gd name="T1" fmla="*/ 0 h 498"/>
              <a:gd name="T2" fmla="*/ 0 w 498"/>
              <a:gd name="T3" fmla="*/ 460 h 498"/>
              <a:gd name="T4" fmla="*/ 38 w 498"/>
              <a:gd name="T5" fmla="*/ 498 h 498"/>
              <a:gd name="T6" fmla="*/ 498 w 498"/>
              <a:gd name="T7" fmla="*/ 37 h 498"/>
              <a:gd name="T8" fmla="*/ 460 w 498"/>
              <a:gd name="T9" fmla="*/ 0 h 498"/>
            </a:gdLst>
            <a:ahLst/>
            <a:cxnLst>
              <a:cxn ang="0">
                <a:pos x="T0" y="T1"/>
              </a:cxn>
              <a:cxn ang="0">
                <a:pos x="T2" y="T3"/>
              </a:cxn>
              <a:cxn ang="0">
                <a:pos x="T4" y="T5"/>
              </a:cxn>
              <a:cxn ang="0">
                <a:pos x="T6" y="T7"/>
              </a:cxn>
              <a:cxn ang="0">
                <a:pos x="T8" y="T9"/>
              </a:cxn>
            </a:cxnLst>
            <a:rect l="0" t="0" r="r" b="b"/>
            <a:pathLst>
              <a:path w="498" h="498">
                <a:moveTo>
                  <a:pt x="460" y="0"/>
                </a:moveTo>
                <a:lnTo>
                  <a:pt x="0" y="460"/>
                </a:lnTo>
                <a:lnTo>
                  <a:pt x="38" y="498"/>
                </a:lnTo>
                <a:lnTo>
                  <a:pt x="498" y="37"/>
                </a:lnTo>
                <a:lnTo>
                  <a:pt x="460" y="0"/>
                </a:lnTo>
                <a:close/>
              </a:path>
            </a:pathLst>
          </a:custGeom>
          <a:solidFill>
            <a:srgbClr val="A2B0BE"/>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49">
            <a:extLst>
              <a:ext uri="{FF2B5EF4-FFF2-40B4-BE49-F238E27FC236}">
                <a16:creationId xmlns:a16="http://schemas.microsoft.com/office/drawing/2014/main" id="{4C5749AF-A232-4AF8-B196-50F09E0BA37B}"/>
              </a:ext>
            </a:extLst>
          </p:cNvPr>
          <p:cNvSpPr>
            <a:spLocks noEditPoints="1"/>
          </p:cNvSpPr>
          <p:nvPr/>
        </p:nvSpPr>
        <p:spPr bwMode="auto">
          <a:xfrm>
            <a:off x="3702689" y="1659149"/>
            <a:ext cx="2262274" cy="2335806"/>
          </a:xfrm>
          <a:custGeom>
            <a:avLst/>
            <a:gdLst>
              <a:gd name="T0" fmla="*/ 117 w 653"/>
              <a:gd name="T1" fmla="*/ 311 h 674"/>
              <a:gd name="T2" fmla="*/ 136 w 653"/>
              <a:gd name="T3" fmla="*/ 287 h 674"/>
              <a:gd name="T4" fmla="*/ 354 w 653"/>
              <a:gd name="T5" fmla="*/ 70 h 674"/>
              <a:gd name="T6" fmla="*/ 335 w 653"/>
              <a:gd name="T7" fmla="*/ 51 h 674"/>
              <a:gd name="T8" fmla="*/ 343 w 653"/>
              <a:gd name="T9" fmla="*/ 45 h 674"/>
              <a:gd name="T10" fmla="*/ 343 w 653"/>
              <a:gd name="T11" fmla="*/ 11 h 674"/>
              <a:gd name="T12" fmla="*/ 309 w 653"/>
              <a:gd name="T13" fmla="*/ 11 h 674"/>
              <a:gd name="T14" fmla="*/ 303 w 653"/>
              <a:gd name="T15" fmla="*/ 19 h 674"/>
              <a:gd name="T16" fmla="*/ 284 w 653"/>
              <a:gd name="T17" fmla="*/ 0 h 674"/>
              <a:gd name="T18" fmla="*/ 66 w 653"/>
              <a:gd name="T19" fmla="*/ 217 h 674"/>
              <a:gd name="T20" fmla="*/ 7 w 653"/>
              <a:gd name="T21" fmla="*/ 311 h 674"/>
              <a:gd name="T22" fmla="*/ 63 w 653"/>
              <a:gd name="T23" fmla="*/ 306 h 674"/>
              <a:gd name="T24" fmla="*/ 117 w 653"/>
              <a:gd name="T25" fmla="*/ 311 h 674"/>
              <a:gd name="T26" fmla="*/ 641 w 653"/>
              <a:gd name="T27" fmla="*/ 335 h 674"/>
              <a:gd name="T28" fmla="*/ 596 w 653"/>
              <a:gd name="T29" fmla="*/ 333 h 674"/>
              <a:gd name="T30" fmla="*/ 593 w 653"/>
              <a:gd name="T31" fmla="*/ 287 h 674"/>
              <a:gd name="T32" fmla="*/ 583 w 653"/>
              <a:gd name="T33" fmla="*/ 277 h 674"/>
              <a:gd name="T34" fmla="*/ 354 w 653"/>
              <a:gd name="T35" fmla="*/ 505 h 674"/>
              <a:gd name="T36" fmla="*/ 136 w 653"/>
              <a:gd name="T37" fmla="*/ 505 h 674"/>
              <a:gd name="T38" fmla="*/ 100 w 653"/>
              <a:gd name="T39" fmla="*/ 449 h 674"/>
              <a:gd name="T40" fmla="*/ 63 w 653"/>
              <a:gd name="T41" fmla="*/ 444 h 674"/>
              <a:gd name="T42" fmla="*/ 0 w 653"/>
              <a:gd name="T43" fmla="*/ 459 h 674"/>
              <a:gd name="T44" fmla="*/ 66 w 653"/>
              <a:gd name="T45" fmla="*/ 575 h 674"/>
              <a:gd name="T46" fmla="*/ 424 w 653"/>
              <a:gd name="T47" fmla="*/ 575 h 674"/>
              <a:gd name="T48" fmla="*/ 653 w 653"/>
              <a:gd name="T49" fmla="*/ 346 h 674"/>
              <a:gd name="T50" fmla="*/ 641 w 653"/>
              <a:gd name="T51" fmla="*/ 335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3" h="674">
                <a:moveTo>
                  <a:pt x="117" y="311"/>
                </a:moveTo>
                <a:cubicBezTo>
                  <a:pt x="122" y="302"/>
                  <a:pt x="129" y="294"/>
                  <a:pt x="136" y="287"/>
                </a:cubicBezTo>
                <a:cubicBezTo>
                  <a:pt x="354" y="70"/>
                  <a:pt x="354" y="70"/>
                  <a:pt x="354" y="70"/>
                </a:cubicBezTo>
                <a:cubicBezTo>
                  <a:pt x="335" y="51"/>
                  <a:pt x="335" y="51"/>
                  <a:pt x="335" y="51"/>
                </a:cubicBezTo>
                <a:cubicBezTo>
                  <a:pt x="338" y="50"/>
                  <a:pt x="341" y="48"/>
                  <a:pt x="343" y="45"/>
                </a:cubicBezTo>
                <a:cubicBezTo>
                  <a:pt x="353" y="36"/>
                  <a:pt x="353" y="20"/>
                  <a:pt x="343" y="11"/>
                </a:cubicBezTo>
                <a:cubicBezTo>
                  <a:pt x="334" y="1"/>
                  <a:pt x="318" y="1"/>
                  <a:pt x="309" y="11"/>
                </a:cubicBezTo>
                <a:cubicBezTo>
                  <a:pt x="306" y="13"/>
                  <a:pt x="305" y="16"/>
                  <a:pt x="303" y="19"/>
                </a:cubicBezTo>
                <a:cubicBezTo>
                  <a:pt x="284" y="0"/>
                  <a:pt x="284" y="0"/>
                  <a:pt x="284" y="0"/>
                </a:cubicBezTo>
                <a:cubicBezTo>
                  <a:pt x="66" y="217"/>
                  <a:pt x="66" y="217"/>
                  <a:pt x="66" y="217"/>
                </a:cubicBezTo>
                <a:cubicBezTo>
                  <a:pt x="39" y="245"/>
                  <a:pt x="19" y="277"/>
                  <a:pt x="7" y="311"/>
                </a:cubicBezTo>
                <a:cubicBezTo>
                  <a:pt x="25" y="308"/>
                  <a:pt x="44" y="306"/>
                  <a:pt x="63" y="306"/>
                </a:cubicBezTo>
                <a:cubicBezTo>
                  <a:pt x="81" y="306"/>
                  <a:pt x="99" y="307"/>
                  <a:pt x="117" y="311"/>
                </a:cubicBezTo>
                <a:close/>
                <a:moveTo>
                  <a:pt x="641" y="335"/>
                </a:moveTo>
                <a:cubicBezTo>
                  <a:pt x="628" y="346"/>
                  <a:pt x="608" y="345"/>
                  <a:pt x="596" y="333"/>
                </a:cubicBezTo>
                <a:cubicBezTo>
                  <a:pt x="584" y="320"/>
                  <a:pt x="583" y="301"/>
                  <a:pt x="593" y="287"/>
                </a:cubicBezTo>
                <a:cubicBezTo>
                  <a:pt x="583" y="277"/>
                  <a:pt x="583" y="277"/>
                  <a:pt x="583" y="277"/>
                </a:cubicBezTo>
                <a:cubicBezTo>
                  <a:pt x="354" y="505"/>
                  <a:pt x="354" y="505"/>
                  <a:pt x="354" y="505"/>
                </a:cubicBezTo>
                <a:cubicBezTo>
                  <a:pt x="294" y="565"/>
                  <a:pt x="196" y="565"/>
                  <a:pt x="136" y="505"/>
                </a:cubicBezTo>
                <a:cubicBezTo>
                  <a:pt x="120" y="489"/>
                  <a:pt x="108" y="469"/>
                  <a:pt x="100" y="449"/>
                </a:cubicBezTo>
                <a:cubicBezTo>
                  <a:pt x="88" y="445"/>
                  <a:pt x="76" y="444"/>
                  <a:pt x="63" y="444"/>
                </a:cubicBezTo>
                <a:cubicBezTo>
                  <a:pt x="41" y="444"/>
                  <a:pt x="19" y="449"/>
                  <a:pt x="0" y="459"/>
                </a:cubicBezTo>
                <a:cubicBezTo>
                  <a:pt x="11" y="502"/>
                  <a:pt x="33" y="542"/>
                  <a:pt x="66" y="575"/>
                </a:cubicBezTo>
                <a:cubicBezTo>
                  <a:pt x="165" y="674"/>
                  <a:pt x="325" y="674"/>
                  <a:pt x="424" y="575"/>
                </a:cubicBezTo>
                <a:cubicBezTo>
                  <a:pt x="653" y="346"/>
                  <a:pt x="653" y="346"/>
                  <a:pt x="653" y="346"/>
                </a:cubicBezTo>
                <a:lnTo>
                  <a:pt x="641" y="3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0">
            <a:extLst>
              <a:ext uri="{FF2B5EF4-FFF2-40B4-BE49-F238E27FC236}">
                <a16:creationId xmlns:a16="http://schemas.microsoft.com/office/drawing/2014/main" id="{888E77AD-A85E-4534-B7FE-4FE5E2FBA8B3}"/>
              </a:ext>
            </a:extLst>
          </p:cNvPr>
          <p:cNvSpPr>
            <a:spLocks/>
          </p:cNvSpPr>
          <p:nvPr/>
        </p:nvSpPr>
        <p:spPr bwMode="auto">
          <a:xfrm>
            <a:off x="3927978" y="1746762"/>
            <a:ext cx="779123" cy="779123"/>
          </a:xfrm>
          <a:custGeom>
            <a:avLst/>
            <a:gdLst>
              <a:gd name="T0" fmla="*/ 460 w 498"/>
              <a:gd name="T1" fmla="*/ 0 h 498"/>
              <a:gd name="T2" fmla="*/ 0 w 498"/>
              <a:gd name="T3" fmla="*/ 460 h 498"/>
              <a:gd name="T4" fmla="*/ 37 w 498"/>
              <a:gd name="T5" fmla="*/ 498 h 498"/>
              <a:gd name="T6" fmla="*/ 498 w 498"/>
              <a:gd name="T7" fmla="*/ 37 h 498"/>
              <a:gd name="T8" fmla="*/ 460 w 498"/>
              <a:gd name="T9" fmla="*/ 0 h 498"/>
            </a:gdLst>
            <a:ahLst/>
            <a:cxnLst>
              <a:cxn ang="0">
                <a:pos x="T0" y="T1"/>
              </a:cxn>
              <a:cxn ang="0">
                <a:pos x="T2" y="T3"/>
              </a:cxn>
              <a:cxn ang="0">
                <a:pos x="T4" y="T5"/>
              </a:cxn>
              <a:cxn ang="0">
                <a:pos x="T6" y="T7"/>
              </a:cxn>
              <a:cxn ang="0">
                <a:pos x="T8" y="T9"/>
              </a:cxn>
            </a:cxnLst>
            <a:rect l="0" t="0" r="r" b="b"/>
            <a:pathLst>
              <a:path w="498" h="498">
                <a:moveTo>
                  <a:pt x="460" y="0"/>
                </a:moveTo>
                <a:lnTo>
                  <a:pt x="0" y="460"/>
                </a:lnTo>
                <a:lnTo>
                  <a:pt x="37" y="498"/>
                </a:lnTo>
                <a:lnTo>
                  <a:pt x="498" y="37"/>
                </a:lnTo>
                <a:lnTo>
                  <a:pt x="460"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1">
            <a:extLst>
              <a:ext uri="{FF2B5EF4-FFF2-40B4-BE49-F238E27FC236}">
                <a16:creationId xmlns:a16="http://schemas.microsoft.com/office/drawing/2014/main" id="{FE1C72CC-CC84-4AC5-A72F-493125160097}"/>
              </a:ext>
            </a:extLst>
          </p:cNvPr>
          <p:cNvSpPr>
            <a:spLocks/>
          </p:cNvSpPr>
          <p:nvPr/>
        </p:nvSpPr>
        <p:spPr bwMode="auto">
          <a:xfrm>
            <a:off x="4924568" y="2744916"/>
            <a:ext cx="780688" cy="779123"/>
          </a:xfrm>
          <a:custGeom>
            <a:avLst/>
            <a:gdLst>
              <a:gd name="T0" fmla="*/ 461 w 499"/>
              <a:gd name="T1" fmla="*/ 0 h 498"/>
              <a:gd name="T2" fmla="*/ 0 w 499"/>
              <a:gd name="T3" fmla="*/ 460 h 498"/>
              <a:gd name="T4" fmla="*/ 38 w 499"/>
              <a:gd name="T5" fmla="*/ 498 h 498"/>
              <a:gd name="T6" fmla="*/ 499 w 499"/>
              <a:gd name="T7" fmla="*/ 37 h 498"/>
              <a:gd name="T8" fmla="*/ 461 w 499"/>
              <a:gd name="T9" fmla="*/ 0 h 498"/>
            </a:gdLst>
            <a:ahLst/>
            <a:cxnLst>
              <a:cxn ang="0">
                <a:pos x="T0" y="T1"/>
              </a:cxn>
              <a:cxn ang="0">
                <a:pos x="T2" y="T3"/>
              </a:cxn>
              <a:cxn ang="0">
                <a:pos x="T4" y="T5"/>
              </a:cxn>
              <a:cxn ang="0">
                <a:pos x="T6" y="T7"/>
              </a:cxn>
              <a:cxn ang="0">
                <a:pos x="T8" y="T9"/>
              </a:cxn>
            </a:cxnLst>
            <a:rect l="0" t="0" r="r" b="b"/>
            <a:pathLst>
              <a:path w="499" h="498">
                <a:moveTo>
                  <a:pt x="461" y="0"/>
                </a:moveTo>
                <a:lnTo>
                  <a:pt x="0" y="460"/>
                </a:lnTo>
                <a:lnTo>
                  <a:pt x="38" y="498"/>
                </a:lnTo>
                <a:lnTo>
                  <a:pt x="499" y="37"/>
                </a:lnTo>
                <a:lnTo>
                  <a:pt x="461" y="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Rettangolo 46">
            <a:extLst>
              <a:ext uri="{FF2B5EF4-FFF2-40B4-BE49-F238E27FC236}">
                <a16:creationId xmlns:a16="http://schemas.microsoft.com/office/drawing/2014/main" id="{B52D30B8-08AD-48B8-9C70-8E3B305B6DEF}"/>
              </a:ext>
            </a:extLst>
          </p:cNvPr>
          <p:cNvSpPr/>
          <p:nvPr/>
        </p:nvSpPr>
        <p:spPr>
          <a:xfrm>
            <a:off x="321873" y="1321087"/>
            <a:ext cx="3793034" cy="1077218"/>
          </a:xfrm>
          <a:prstGeom prst="rect">
            <a:avLst/>
          </a:prstGeom>
        </p:spPr>
        <p:txBody>
          <a:bodyPr wrap="square">
            <a:spAutoFit/>
          </a:bodyPr>
          <a:lstStyle/>
          <a:p>
            <a:r>
              <a:rPr lang="it-IT" sz="1600" dirty="0"/>
              <a:t>Il Modello Organizzativo, costruito tenendo conto delle Linee Guida emanate da Confindustria, è costituito da:</a:t>
            </a:r>
          </a:p>
        </p:txBody>
      </p:sp>
      <p:sp>
        <p:nvSpPr>
          <p:cNvPr id="48" name="Rettangolo 47">
            <a:extLst>
              <a:ext uri="{FF2B5EF4-FFF2-40B4-BE49-F238E27FC236}">
                <a16:creationId xmlns:a16="http://schemas.microsoft.com/office/drawing/2014/main" id="{142CFC78-6A86-4C0A-B2FC-D5BA628FD11F}"/>
              </a:ext>
            </a:extLst>
          </p:cNvPr>
          <p:cNvSpPr/>
          <p:nvPr/>
        </p:nvSpPr>
        <p:spPr>
          <a:xfrm>
            <a:off x="6095797" y="2591162"/>
            <a:ext cx="2909979" cy="1323439"/>
          </a:xfrm>
          <a:prstGeom prst="rect">
            <a:avLst/>
          </a:prstGeom>
        </p:spPr>
        <p:txBody>
          <a:bodyPr wrap="square">
            <a:spAutoFit/>
          </a:bodyPr>
          <a:lstStyle/>
          <a:p>
            <a:pPr algn="just"/>
            <a:r>
              <a:rPr lang="it-IT" sz="1600" b="1" dirty="0"/>
              <a:t>“Parte Generale” </a:t>
            </a:r>
            <a:r>
              <a:rPr lang="it-IT" sz="1600" dirty="0"/>
              <a:t>che descrive la normativa rilevante e le regole generali di funzionamento del Modello e dell’Organismo di Vigilanza</a:t>
            </a:r>
          </a:p>
        </p:txBody>
      </p:sp>
      <p:sp>
        <p:nvSpPr>
          <p:cNvPr id="49" name="Rettangolo 48">
            <a:extLst>
              <a:ext uri="{FF2B5EF4-FFF2-40B4-BE49-F238E27FC236}">
                <a16:creationId xmlns:a16="http://schemas.microsoft.com/office/drawing/2014/main" id="{017FFBFC-BE99-4B6D-9433-176B423DC742}"/>
              </a:ext>
            </a:extLst>
          </p:cNvPr>
          <p:cNvSpPr/>
          <p:nvPr/>
        </p:nvSpPr>
        <p:spPr>
          <a:xfrm>
            <a:off x="3942118" y="4866516"/>
            <a:ext cx="3545541" cy="1323439"/>
          </a:xfrm>
          <a:prstGeom prst="rect">
            <a:avLst/>
          </a:prstGeom>
        </p:spPr>
        <p:txBody>
          <a:bodyPr wrap="square">
            <a:spAutoFit/>
          </a:bodyPr>
          <a:lstStyle/>
          <a:p>
            <a:pPr algn="just"/>
            <a:r>
              <a:rPr lang="it-IT" sz="1600" b="1" dirty="0"/>
              <a:t>“Parte Speciale” </a:t>
            </a:r>
            <a:r>
              <a:rPr lang="it-IT" sz="1600" dirty="0"/>
              <a:t>focalizzata sulle aree di attività ed i processi strumentali ritenuti “sensibili”, le norme di comportamento e gli strumenti di controllo</a:t>
            </a:r>
          </a:p>
        </p:txBody>
      </p:sp>
      <p:sp>
        <p:nvSpPr>
          <p:cNvPr id="26" name="Rettangolo 25">
            <a:extLst>
              <a:ext uri="{FF2B5EF4-FFF2-40B4-BE49-F238E27FC236}">
                <a16:creationId xmlns:a16="http://schemas.microsoft.com/office/drawing/2014/main" id="{581F3639-E641-4D18-A90C-C79B7E1D8C0B}"/>
              </a:ext>
            </a:extLst>
          </p:cNvPr>
          <p:cNvSpPr/>
          <p:nvPr/>
        </p:nvSpPr>
        <p:spPr>
          <a:xfrm>
            <a:off x="7105002" y="784625"/>
            <a:ext cx="2909979" cy="338554"/>
          </a:xfrm>
          <a:prstGeom prst="rect">
            <a:avLst/>
          </a:prstGeom>
        </p:spPr>
        <p:txBody>
          <a:bodyPr wrap="square">
            <a:spAutoFit/>
          </a:bodyPr>
          <a:lstStyle/>
          <a:p>
            <a:pPr algn="just"/>
            <a:r>
              <a:rPr lang="it-IT" sz="1600" b="1" dirty="0"/>
              <a:t>Codice Etico </a:t>
            </a:r>
            <a:endParaRPr lang="it-IT" sz="1600" dirty="0"/>
          </a:p>
        </p:txBody>
      </p:sp>
    </p:spTree>
    <p:extLst>
      <p:ext uri="{BB962C8B-B14F-4D97-AF65-F5344CB8AC3E}">
        <p14:creationId xmlns:p14="http://schemas.microsoft.com/office/powerpoint/2010/main" val="3576226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338C51A-64AF-4DAB-ACA9-D1E3E6B832EC}"/>
              </a:ext>
            </a:extLst>
          </p:cNvPr>
          <p:cNvSpPr>
            <a:spLocks noGrp="1"/>
          </p:cNvSpPr>
          <p:nvPr>
            <p:ph type="title"/>
          </p:nvPr>
        </p:nvSpPr>
        <p:spPr/>
        <p:txBody>
          <a:bodyPr/>
          <a:lstStyle/>
          <a:p>
            <a:r>
              <a:rPr lang="it-IT" dirty="0"/>
              <a:t>Il codice Etico </a:t>
            </a:r>
          </a:p>
        </p:txBody>
      </p:sp>
      <p:graphicFrame>
        <p:nvGraphicFramePr>
          <p:cNvPr id="9" name="Diagramma 8">
            <a:extLst>
              <a:ext uri="{FF2B5EF4-FFF2-40B4-BE49-F238E27FC236}">
                <a16:creationId xmlns:a16="http://schemas.microsoft.com/office/drawing/2014/main" id="{FD9721A0-A050-42ED-BDA6-407380B0CCC0}"/>
              </a:ext>
            </a:extLst>
          </p:cNvPr>
          <p:cNvGraphicFramePr/>
          <p:nvPr>
            <p:extLst>
              <p:ext uri="{D42A27DB-BD31-4B8C-83A1-F6EECF244321}">
                <p14:modId xmlns:p14="http://schemas.microsoft.com/office/powerpoint/2010/main" val="4061238508"/>
              </p:ext>
            </p:extLst>
          </p:nvPr>
        </p:nvGraphicFramePr>
        <p:xfrm>
          <a:off x="276702" y="1392635"/>
          <a:ext cx="8464549" cy="425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527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785A70FC-C5D2-452C-86A6-C89A7D28EA31}"/>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bright="40000" contrast="-40000"/>
                    </a14:imgEffect>
                  </a14:imgLayer>
                </a14:imgProps>
              </a:ext>
            </a:extLst>
          </a:blip>
          <a:stretch>
            <a:fillRect/>
          </a:stretch>
        </p:blipFill>
        <p:spPr>
          <a:xfrm>
            <a:off x="355597" y="413969"/>
            <a:ext cx="8224217" cy="6444031"/>
          </a:xfrm>
          <a:prstGeom prst="rect">
            <a:avLst/>
          </a:prstGeom>
        </p:spPr>
      </p:pic>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Il Modello 231 </a:t>
            </a:r>
            <a:br>
              <a:rPr lang="it-IT" dirty="0">
                <a:highlight>
                  <a:srgbClr val="FFFF00"/>
                </a:highlight>
              </a:rPr>
            </a:br>
            <a:br>
              <a:rPr lang="it-IT" dirty="0"/>
            </a:br>
            <a:endParaRPr lang="it-IT" dirty="0"/>
          </a:p>
        </p:txBody>
      </p:sp>
      <p:sp>
        <p:nvSpPr>
          <p:cNvPr id="12" name="CasellaDiTesto 11">
            <a:extLst>
              <a:ext uri="{FF2B5EF4-FFF2-40B4-BE49-F238E27FC236}">
                <a16:creationId xmlns:a16="http://schemas.microsoft.com/office/drawing/2014/main" id="{F882D352-24C8-4641-B26C-7584AE0FBB2C}"/>
              </a:ext>
            </a:extLst>
          </p:cNvPr>
          <p:cNvSpPr txBox="1"/>
          <p:nvPr/>
        </p:nvSpPr>
        <p:spPr>
          <a:xfrm>
            <a:off x="294320" y="1025484"/>
            <a:ext cx="8459788" cy="5463996"/>
          </a:xfrm>
          <a:prstGeom prst="rect">
            <a:avLst/>
          </a:prstGeom>
          <a:noFill/>
          <a:ln>
            <a:noFill/>
            <a:prstDash val="sysDot"/>
          </a:ln>
        </p:spPr>
        <p:style>
          <a:lnRef idx="2">
            <a:schemeClr val="accent1"/>
          </a:lnRef>
          <a:fillRef idx="1">
            <a:schemeClr val="lt1"/>
          </a:fillRef>
          <a:effectRef idx="0">
            <a:schemeClr val="accent1"/>
          </a:effectRef>
          <a:fontRef idx="minor">
            <a:schemeClr val="dk1"/>
          </a:fontRef>
        </p:style>
        <p:txBody>
          <a:bodyPr>
            <a:spAutoFit/>
          </a:bodyPr>
          <a:lstStyle/>
          <a:p>
            <a:pPr algn="just" eaLnBrk="1" hangingPunct="1">
              <a:lnSpc>
                <a:spcPct val="150000"/>
              </a:lnSpc>
              <a:spcBef>
                <a:spcPct val="50000"/>
              </a:spcBef>
              <a:defRPr/>
            </a:pPr>
            <a:r>
              <a:rPr lang="en-US" sz="1600" b="1" dirty="0">
                <a:solidFill>
                  <a:schemeClr val="tx1"/>
                </a:solidFill>
                <a:latin typeface="Arial" panose="020B0604020202020204" pitchFamily="34" charset="0"/>
              </a:rPr>
              <a:t>La Parte Generale </a:t>
            </a:r>
            <a:r>
              <a:rPr lang="it-IT" sz="1600" b="1" dirty="0">
                <a:solidFill>
                  <a:schemeClr val="tx1"/>
                </a:solidFill>
                <a:latin typeface="Arial" panose="020B0604020202020204" pitchFamily="34" charset="0"/>
              </a:rPr>
              <a:t>contiene:</a:t>
            </a:r>
          </a:p>
          <a:p>
            <a:pPr marL="342900" indent="-342900" algn="just">
              <a:lnSpc>
                <a:spcPct val="150000"/>
              </a:lnSpc>
              <a:spcBef>
                <a:spcPts val="600"/>
              </a:spcBef>
              <a:buFont typeface="+mj-lt"/>
              <a:buAutoNum type="arabicPeriod"/>
              <a:defRPr/>
            </a:pPr>
            <a:r>
              <a:rPr lang="it-IT" sz="1400" b="1" dirty="0"/>
              <a:t>Descrizione della la Società</a:t>
            </a:r>
          </a:p>
          <a:p>
            <a:pPr marL="342900" indent="-342900" algn="just" eaLnBrk="1" hangingPunct="1">
              <a:lnSpc>
                <a:spcPct val="150000"/>
              </a:lnSpc>
              <a:spcBef>
                <a:spcPts val="600"/>
              </a:spcBef>
              <a:buFont typeface="+mj-lt"/>
              <a:buAutoNum type="arabicPeriod"/>
              <a:defRPr/>
            </a:pPr>
            <a:r>
              <a:rPr lang="it-IT" sz="1400" dirty="0"/>
              <a:t>La Normativa (D. Lgs. 231/01, reati, sanzioni, linee guida)</a:t>
            </a:r>
          </a:p>
          <a:p>
            <a:pPr marL="342900" indent="-342900" algn="just" defTabSz="360000" eaLnBrk="1" hangingPunct="1">
              <a:lnSpc>
                <a:spcPct val="150000"/>
              </a:lnSpc>
              <a:buFont typeface="+mj-lt"/>
              <a:buAutoNum type="arabicPeriod"/>
              <a:defRPr/>
            </a:pPr>
            <a:r>
              <a:rPr lang="it-IT" sz="1400" b="1" dirty="0">
                <a:solidFill>
                  <a:srgbClr val="FF0000"/>
                </a:solidFill>
              </a:rPr>
              <a:t>Ruoli e responsabilità;</a:t>
            </a:r>
          </a:p>
          <a:p>
            <a:pPr marL="342900" indent="-342900" algn="just" defTabSz="360000" eaLnBrk="1" hangingPunct="1">
              <a:lnSpc>
                <a:spcPct val="150000"/>
              </a:lnSpc>
              <a:buFont typeface="+mj-lt"/>
              <a:buAutoNum type="arabicPeriod"/>
              <a:defRPr/>
            </a:pPr>
            <a:r>
              <a:rPr lang="it-IT" sz="1400" b="1" dirty="0">
                <a:solidFill>
                  <a:srgbClr val="FF0000"/>
                </a:solidFill>
              </a:rPr>
              <a:t>Metodi archiviazione dei documenti;</a:t>
            </a:r>
            <a:endParaRPr lang="it-IT" sz="1400" dirty="0"/>
          </a:p>
          <a:p>
            <a:pPr marL="342900" indent="-342900" algn="just" defTabSz="360000" eaLnBrk="1" hangingPunct="1">
              <a:lnSpc>
                <a:spcPct val="150000"/>
              </a:lnSpc>
              <a:buFont typeface="+mj-lt"/>
              <a:buAutoNum type="arabicPeriod"/>
              <a:defRPr/>
            </a:pPr>
            <a:r>
              <a:rPr lang="it-IT" sz="1400" dirty="0"/>
              <a:t>I </a:t>
            </a:r>
            <a:r>
              <a:rPr lang="it-IT" sz="1400" dirty="0">
                <a:solidFill>
                  <a:srgbClr val="FF0000"/>
                </a:solidFill>
              </a:rPr>
              <a:t>vari livelli di controllo:</a:t>
            </a:r>
            <a:endParaRPr lang="it-IT" sz="1400" b="1" dirty="0"/>
          </a:p>
          <a:p>
            <a:pPr marL="800100" lvl="1" indent="-342900" algn="just">
              <a:lnSpc>
                <a:spcPct val="150000"/>
              </a:lnSpc>
              <a:buFont typeface="+mj-lt"/>
              <a:buAutoNum type="arabicPeriod"/>
              <a:defRPr/>
            </a:pPr>
            <a:r>
              <a:rPr lang="it-IT" sz="1400" b="1" dirty="0">
                <a:solidFill>
                  <a:srgbClr val="FF0000"/>
                </a:solidFill>
              </a:rPr>
              <a:t>Control </a:t>
            </a:r>
            <a:r>
              <a:rPr lang="it-IT" sz="1400" b="1" dirty="0" err="1">
                <a:solidFill>
                  <a:srgbClr val="FF0000"/>
                </a:solidFill>
              </a:rPr>
              <a:t>Owners</a:t>
            </a:r>
            <a:r>
              <a:rPr lang="it-IT" sz="1400" b="1" dirty="0">
                <a:solidFill>
                  <a:srgbClr val="FF0000"/>
                </a:solidFill>
              </a:rPr>
              <a:t>;</a:t>
            </a:r>
          </a:p>
          <a:p>
            <a:pPr marL="800100" lvl="1" indent="-342900" algn="just">
              <a:lnSpc>
                <a:spcPct val="150000"/>
              </a:lnSpc>
              <a:buFont typeface="+mj-lt"/>
              <a:buAutoNum type="arabicPeriod"/>
              <a:defRPr/>
            </a:pPr>
            <a:r>
              <a:rPr lang="it-IT" sz="1400" b="1" dirty="0">
                <a:solidFill>
                  <a:srgbClr val="FF0000"/>
                </a:solidFill>
              </a:rPr>
              <a:t>Organismo di Vigilanza</a:t>
            </a:r>
            <a:r>
              <a:rPr lang="it-IT" sz="1400" dirty="0"/>
              <a:t> (chi è, revoca e sostituzione, requisiti, funzioni e poteri, reporting agli organi societari;</a:t>
            </a:r>
          </a:p>
          <a:p>
            <a:pPr marL="342900" indent="-342900" algn="just" defTabSz="360000" eaLnBrk="1" hangingPunct="1">
              <a:lnSpc>
                <a:spcPct val="150000"/>
              </a:lnSpc>
              <a:buFont typeface="+mj-lt"/>
              <a:buAutoNum type="arabicPeriod"/>
              <a:defRPr/>
            </a:pPr>
            <a:r>
              <a:rPr lang="it-IT" sz="1400" b="1" dirty="0">
                <a:solidFill>
                  <a:srgbClr val="FF0000"/>
                </a:solidFill>
              </a:rPr>
              <a:t>Flussi informativi</a:t>
            </a:r>
            <a:r>
              <a:rPr lang="it-IT" sz="1400" b="1" dirty="0"/>
              <a:t> </a:t>
            </a:r>
            <a:r>
              <a:rPr lang="it-IT" sz="1400" dirty="0"/>
              <a:t>verso gli organismi deputati al controllo (obblighi verso OdV, 	gestione informazioni, segnalazioni)</a:t>
            </a:r>
          </a:p>
          <a:p>
            <a:pPr marL="342900" indent="-342900" algn="just" defTabSz="360000">
              <a:lnSpc>
                <a:spcPct val="150000"/>
              </a:lnSpc>
              <a:buFont typeface="+mj-lt"/>
              <a:buAutoNum type="arabicPeriod"/>
              <a:defRPr/>
            </a:pPr>
            <a:r>
              <a:rPr lang="it-IT" sz="1400" b="1" dirty="0">
                <a:solidFill>
                  <a:srgbClr val="FF0000"/>
                </a:solidFill>
              </a:rPr>
              <a:t>Modalità di aggiornamento del modello stess</a:t>
            </a:r>
            <a:r>
              <a:rPr lang="it-IT" sz="1400" dirty="0">
                <a:solidFill>
                  <a:srgbClr val="FF0000"/>
                </a:solidFill>
              </a:rPr>
              <a:t>o</a:t>
            </a:r>
            <a:r>
              <a:rPr lang="it-IT" sz="1400" dirty="0"/>
              <a:t> – novità aziendali o normative;</a:t>
            </a:r>
          </a:p>
          <a:p>
            <a:pPr marL="342900" indent="-342900" algn="just" eaLnBrk="1" hangingPunct="1">
              <a:lnSpc>
                <a:spcPct val="150000"/>
              </a:lnSpc>
              <a:buFont typeface="+mj-lt"/>
              <a:buAutoNum type="arabicPeriod"/>
              <a:defRPr/>
            </a:pPr>
            <a:r>
              <a:rPr lang="it-IT" sz="1400" b="1" dirty="0">
                <a:solidFill>
                  <a:srgbClr val="FF0000"/>
                </a:solidFill>
              </a:rPr>
              <a:t>Sistema Disciplinare</a:t>
            </a:r>
          </a:p>
          <a:p>
            <a:pPr marL="342900" indent="-342900" algn="just" eaLnBrk="1" hangingPunct="1">
              <a:lnSpc>
                <a:spcPct val="150000"/>
              </a:lnSpc>
              <a:buFont typeface="+mj-lt"/>
              <a:buAutoNum type="arabicPeriod"/>
              <a:defRPr/>
            </a:pPr>
            <a:r>
              <a:rPr lang="it-IT" sz="1400" b="1" dirty="0">
                <a:solidFill>
                  <a:srgbClr val="FF0000"/>
                </a:solidFill>
              </a:rPr>
              <a:t>Formazione e Informazione </a:t>
            </a:r>
            <a:r>
              <a:rPr lang="it-IT" sz="1400" dirty="0"/>
              <a:t>(selezione del personale e formazione)</a:t>
            </a:r>
          </a:p>
          <a:p>
            <a:pPr marL="342900" indent="-342900" algn="just" eaLnBrk="1" hangingPunct="1">
              <a:lnSpc>
                <a:spcPct val="150000"/>
              </a:lnSpc>
              <a:buFont typeface="+mj-lt"/>
              <a:buAutoNum type="arabicPeriod"/>
              <a:defRPr/>
            </a:pPr>
            <a:r>
              <a:rPr lang="it-IT" sz="1400" dirty="0">
                <a:solidFill>
                  <a:srgbClr val="FF0000"/>
                </a:solidFill>
              </a:rPr>
              <a:t>Testing periodico del modello </a:t>
            </a:r>
            <a:r>
              <a:rPr lang="it-IT" sz="1400" dirty="0"/>
              <a:t>(attività di audit)</a:t>
            </a:r>
          </a:p>
          <a:p>
            <a:pPr algn="just" eaLnBrk="1" hangingPunct="1">
              <a:lnSpc>
                <a:spcPct val="150000"/>
              </a:lnSpc>
              <a:buFont typeface="Calibri" pitchFamily="34" charset="0"/>
              <a:buAutoNum type="arabicPeriod"/>
              <a:defRPr/>
            </a:pPr>
            <a:endParaRPr lang="it-IT" sz="1600" dirty="0"/>
          </a:p>
        </p:txBody>
      </p:sp>
      <p:sp>
        <p:nvSpPr>
          <p:cNvPr id="3" name="Freccia a pentagono 2">
            <a:extLst>
              <a:ext uri="{FF2B5EF4-FFF2-40B4-BE49-F238E27FC236}">
                <a16:creationId xmlns:a16="http://schemas.microsoft.com/office/drawing/2014/main" id="{80654C6F-6541-4226-B5E9-15D972665711}"/>
              </a:ext>
            </a:extLst>
          </p:cNvPr>
          <p:cNvSpPr/>
          <p:nvPr/>
        </p:nvSpPr>
        <p:spPr>
          <a:xfrm rot="19893188" flipH="1">
            <a:off x="5696827" y="885524"/>
            <a:ext cx="3051208" cy="798897"/>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Regole di funzionamento del MOG</a:t>
            </a:r>
          </a:p>
        </p:txBody>
      </p:sp>
    </p:spTree>
    <p:extLst>
      <p:ext uri="{BB962C8B-B14F-4D97-AF65-F5344CB8AC3E}">
        <p14:creationId xmlns:p14="http://schemas.microsoft.com/office/powerpoint/2010/main" val="3303214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785A70FC-C5D2-452C-86A6-C89A7D28EA31}"/>
              </a:ext>
            </a:extLst>
          </p:cNvPr>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33000"/>
                    </a14:imgEffect>
                    <a14:imgEffect>
                      <a14:brightnessContrast bright="40000" contrast="40000"/>
                    </a14:imgEffect>
                  </a14:imgLayer>
                </a14:imgProps>
              </a:ext>
            </a:extLst>
          </a:blip>
          <a:stretch>
            <a:fillRect/>
          </a:stretch>
        </p:blipFill>
        <p:spPr>
          <a:xfrm>
            <a:off x="355597" y="413969"/>
            <a:ext cx="8224217" cy="6444031"/>
          </a:xfrm>
          <a:prstGeom prst="rect">
            <a:avLst/>
          </a:prstGeom>
        </p:spPr>
      </p:pic>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Il Modello 231</a:t>
            </a:r>
            <a:br>
              <a:rPr lang="it-IT" dirty="0">
                <a:highlight>
                  <a:srgbClr val="FFFF00"/>
                </a:highlight>
              </a:rPr>
            </a:br>
            <a:br>
              <a:rPr lang="it-IT" dirty="0"/>
            </a:br>
            <a:endParaRPr lang="it-IT" dirty="0"/>
          </a:p>
        </p:txBody>
      </p:sp>
      <p:sp>
        <p:nvSpPr>
          <p:cNvPr id="5" name="CasellaDiTesto 4">
            <a:extLst>
              <a:ext uri="{FF2B5EF4-FFF2-40B4-BE49-F238E27FC236}">
                <a16:creationId xmlns:a16="http://schemas.microsoft.com/office/drawing/2014/main" id="{9AFDC7B3-8B28-4A3E-AAD8-B6BE48E023F3}"/>
              </a:ext>
            </a:extLst>
          </p:cNvPr>
          <p:cNvSpPr txBox="1">
            <a:spLocks noChangeArrowheads="1"/>
          </p:cNvSpPr>
          <p:nvPr/>
        </p:nvSpPr>
        <p:spPr bwMode="auto">
          <a:xfrm>
            <a:off x="324000" y="1033840"/>
            <a:ext cx="8459787" cy="3371116"/>
          </a:xfrm>
          <a:prstGeom prst="rect">
            <a:avLst/>
          </a:prstGeom>
          <a:noFill/>
          <a:ln>
            <a:noFill/>
            <a:prstDash val="sysDot"/>
          </a:ln>
        </p:spPr>
        <p:style>
          <a:lnRef idx="2">
            <a:schemeClr val="accent1"/>
          </a:lnRef>
          <a:fillRef idx="1">
            <a:schemeClr val="lt1"/>
          </a:fillRef>
          <a:effectRef idx="0">
            <a:schemeClr val="accent1"/>
          </a:effectRef>
          <a:fontRef idx="minor">
            <a:schemeClr val="dk1"/>
          </a:fontRef>
        </p:style>
        <p:txBody>
          <a:bodyPr>
            <a:spAutoFit/>
          </a:bodyPr>
          <a:lstStyle>
            <a:lvl1pPr marL="355600" indent="-355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just" eaLnBrk="1" hangingPunct="1">
              <a:lnSpc>
                <a:spcPct val="150000"/>
              </a:lnSpc>
              <a:spcBef>
                <a:spcPct val="50000"/>
              </a:spcBef>
              <a:defRPr/>
            </a:pPr>
            <a:r>
              <a:rPr lang="en-US" sz="1600" b="1" dirty="0">
                <a:latin typeface="Arial" panose="020B0604020202020204" pitchFamily="34" charset="0"/>
              </a:rPr>
              <a:t>La Parte </a:t>
            </a:r>
            <a:r>
              <a:rPr lang="en-US" sz="1600" b="1" dirty="0" err="1">
                <a:latin typeface="Arial" panose="020B0604020202020204" pitchFamily="34" charset="0"/>
              </a:rPr>
              <a:t>Speciale</a:t>
            </a:r>
            <a:r>
              <a:rPr lang="en-US" sz="1600" b="1" dirty="0">
                <a:latin typeface="Arial" panose="020B0604020202020204" pitchFamily="34" charset="0"/>
              </a:rPr>
              <a:t> </a:t>
            </a:r>
            <a:r>
              <a:rPr lang="it-IT" sz="1600" b="1" dirty="0">
                <a:latin typeface="Arial" panose="020B0604020202020204" pitchFamily="34" charset="0"/>
              </a:rPr>
              <a:t>contiene</a:t>
            </a:r>
            <a:r>
              <a:rPr lang="en-US" sz="1600" b="1" dirty="0">
                <a:latin typeface="Arial" panose="020B0604020202020204" pitchFamily="34" charset="0"/>
              </a:rPr>
              <a:t>:</a:t>
            </a:r>
          </a:p>
          <a:p>
            <a:pPr algn="just" eaLnBrk="1" hangingPunct="1">
              <a:lnSpc>
                <a:spcPct val="150000"/>
              </a:lnSpc>
              <a:buFont typeface="Calibri" pitchFamily="34" charset="0"/>
              <a:buAutoNum type="arabicPeriod"/>
              <a:defRPr/>
            </a:pPr>
            <a:r>
              <a:rPr lang="it-IT" sz="1600" dirty="0">
                <a:latin typeface="+mn-lt"/>
              </a:rPr>
              <a:t>Mappatura delle attività sensibili e dei processi strumentali – derivanti dal </a:t>
            </a:r>
            <a:r>
              <a:rPr lang="it-IT" sz="1600" b="1" dirty="0">
                <a:solidFill>
                  <a:srgbClr val="FF0000"/>
                </a:solidFill>
                <a:latin typeface="+mn-lt"/>
              </a:rPr>
              <a:t>RISK ASSESSMENT</a:t>
            </a:r>
            <a:endParaRPr lang="it-IT" sz="1600" dirty="0">
              <a:latin typeface="+mn-lt"/>
            </a:endParaRPr>
          </a:p>
          <a:p>
            <a:pPr algn="just" eaLnBrk="1" hangingPunct="1">
              <a:lnSpc>
                <a:spcPct val="150000"/>
              </a:lnSpc>
              <a:buFont typeface="Calibri" pitchFamily="34" charset="0"/>
              <a:buAutoNum type="arabicPeriod"/>
              <a:defRPr/>
            </a:pPr>
            <a:r>
              <a:rPr lang="it-IT" sz="1600" dirty="0">
                <a:latin typeface="+mn-lt"/>
              </a:rPr>
              <a:t>Principi e Protocolli in relazione ai comportamenti “rilevanti” ai sensi del Decreto (principi generali di comportamento e protocolli specifici/ procedure operative)</a:t>
            </a:r>
          </a:p>
          <a:p>
            <a:pPr algn="just" eaLnBrk="1" hangingPunct="1">
              <a:lnSpc>
                <a:spcPct val="150000"/>
              </a:lnSpc>
              <a:buFont typeface="Calibri" pitchFamily="34" charset="0"/>
              <a:buAutoNum type="arabicPeriod"/>
              <a:defRPr/>
            </a:pPr>
            <a:r>
              <a:rPr lang="it-IT" sz="1600" dirty="0">
                <a:latin typeface="+mn-lt"/>
              </a:rPr>
              <a:t>Allegati – risk </a:t>
            </a:r>
            <a:r>
              <a:rPr lang="it-IT" sz="1600" dirty="0" err="1">
                <a:latin typeface="+mn-lt"/>
              </a:rPr>
              <a:t>assessment</a:t>
            </a:r>
            <a:endParaRPr lang="it-IT" sz="1600" dirty="0">
              <a:latin typeface="+mn-lt"/>
            </a:endParaRPr>
          </a:p>
          <a:p>
            <a:pPr algn="just" eaLnBrk="1" hangingPunct="1">
              <a:lnSpc>
                <a:spcPct val="150000"/>
              </a:lnSpc>
              <a:buFont typeface="Calibri" pitchFamily="34" charset="0"/>
              <a:buAutoNum type="arabicPeriod"/>
              <a:defRPr/>
            </a:pPr>
            <a:endParaRPr lang="it-IT" sz="1600" dirty="0">
              <a:latin typeface="+mn-lt"/>
            </a:endParaRPr>
          </a:p>
          <a:p>
            <a:pPr marL="0" indent="0" algn="just" eaLnBrk="1" hangingPunct="1">
              <a:lnSpc>
                <a:spcPct val="150000"/>
              </a:lnSpc>
              <a:defRPr/>
            </a:pPr>
            <a:r>
              <a:rPr lang="it-IT" sz="1600" dirty="0">
                <a:latin typeface="+mn-lt"/>
              </a:rPr>
              <a:t>Per la redazione della parte speciale viene effettuato un </a:t>
            </a:r>
            <a:r>
              <a:rPr lang="it-IT" sz="1600" dirty="0">
                <a:solidFill>
                  <a:srgbClr val="FF0000"/>
                </a:solidFill>
                <a:latin typeface="+mn-lt"/>
              </a:rPr>
              <a:t>RISK ASSESSMENT </a:t>
            </a:r>
            <a:r>
              <a:rPr lang="it-IT" sz="1600" dirty="0">
                <a:latin typeface="+mn-lt"/>
              </a:rPr>
              <a:t>delle attività sensibili – vedi slide successive</a:t>
            </a:r>
          </a:p>
        </p:txBody>
      </p:sp>
    </p:spTree>
    <p:extLst>
      <p:ext uri="{BB962C8B-B14F-4D97-AF65-F5344CB8AC3E}">
        <p14:creationId xmlns:p14="http://schemas.microsoft.com/office/powerpoint/2010/main" val="78884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L’Organismo di Vigilanza</a:t>
            </a:r>
            <a:br>
              <a:rPr lang="it-IT" dirty="0"/>
            </a:br>
            <a:br>
              <a:rPr lang="it-IT" dirty="0"/>
            </a:br>
            <a:endParaRPr lang="it-IT" dirty="0"/>
          </a:p>
        </p:txBody>
      </p:sp>
      <p:sp>
        <p:nvSpPr>
          <p:cNvPr id="5" name="CasellaDiTesto 4">
            <a:extLst>
              <a:ext uri="{FF2B5EF4-FFF2-40B4-BE49-F238E27FC236}">
                <a16:creationId xmlns:a16="http://schemas.microsoft.com/office/drawing/2014/main" id="{D57B8AC6-0379-4E4B-A934-1E79B5CB536A}"/>
              </a:ext>
            </a:extLst>
          </p:cNvPr>
          <p:cNvSpPr txBox="1"/>
          <p:nvPr/>
        </p:nvSpPr>
        <p:spPr>
          <a:xfrm>
            <a:off x="426720" y="1046480"/>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Definizione e requisiti</a:t>
            </a:r>
          </a:p>
        </p:txBody>
      </p:sp>
      <p:grpSp>
        <p:nvGrpSpPr>
          <p:cNvPr id="18" name="Gruppo 17">
            <a:extLst>
              <a:ext uri="{FF2B5EF4-FFF2-40B4-BE49-F238E27FC236}">
                <a16:creationId xmlns:a16="http://schemas.microsoft.com/office/drawing/2014/main" id="{3CA3A77D-BB99-4C2A-B0F9-6F324BEC9805}"/>
              </a:ext>
            </a:extLst>
          </p:cNvPr>
          <p:cNvGrpSpPr>
            <a:grpSpLocks noChangeAspect="1"/>
          </p:cNvGrpSpPr>
          <p:nvPr/>
        </p:nvGrpSpPr>
        <p:grpSpPr>
          <a:xfrm>
            <a:off x="-163018" y="2790124"/>
            <a:ext cx="4968000" cy="3422301"/>
            <a:chOff x="-480756" y="1672308"/>
            <a:chExt cx="6175789" cy="4254310"/>
          </a:xfrm>
        </p:grpSpPr>
        <p:graphicFrame>
          <p:nvGraphicFramePr>
            <p:cNvPr id="8" name="Grafico 7">
              <a:extLst>
                <a:ext uri="{FF2B5EF4-FFF2-40B4-BE49-F238E27FC236}">
                  <a16:creationId xmlns:a16="http://schemas.microsoft.com/office/drawing/2014/main" id="{BD4DAA9E-C255-4753-8311-2FBDB3B81322}"/>
                </a:ext>
              </a:extLst>
            </p:cNvPr>
            <p:cNvGraphicFramePr/>
            <p:nvPr>
              <p:extLst>
                <p:ext uri="{D42A27DB-BD31-4B8C-83A1-F6EECF244321}">
                  <p14:modId xmlns:p14="http://schemas.microsoft.com/office/powerpoint/2010/main" val="819320517"/>
                </p:ext>
              </p:extLst>
            </p:nvPr>
          </p:nvGraphicFramePr>
          <p:xfrm>
            <a:off x="-480756" y="1672308"/>
            <a:ext cx="6175789" cy="4254310"/>
          </p:xfrm>
          <a:graphic>
            <a:graphicData uri="http://schemas.openxmlformats.org/drawingml/2006/chart">
              <c:chart xmlns:c="http://schemas.openxmlformats.org/drawingml/2006/chart" xmlns:r="http://schemas.openxmlformats.org/officeDocument/2006/relationships" r:id="rId2"/>
            </a:graphicData>
          </a:graphic>
        </p:graphicFrame>
        <p:grpSp>
          <p:nvGrpSpPr>
            <p:cNvPr id="200" name="Group 14">
              <a:extLst>
                <a:ext uri="{FF2B5EF4-FFF2-40B4-BE49-F238E27FC236}">
                  <a16:creationId xmlns:a16="http://schemas.microsoft.com/office/drawing/2014/main" id="{2276CB70-C99F-41F9-B3C5-3687B52FCE26}"/>
                </a:ext>
              </a:extLst>
            </p:cNvPr>
            <p:cNvGrpSpPr/>
            <p:nvPr/>
          </p:nvGrpSpPr>
          <p:grpSpPr>
            <a:xfrm>
              <a:off x="2544598" y="2811957"/>
              <a:ext cx="1150198" cy="1692929"/>
              <a:chOff x="7466013" y="98425"/>
              <a:chExt cx="4484688" cy="6600826"/>
            </a:xfrm>
          </p:grpSpPr>
          <p:sp>
            <p:nvSpPr>
              <p:cNvPr id="201" name="Freeform 36">
                <a:extLst>
                  <a:ext uri="{FF2B5EF4-FFF2-40B4-BE49-F238E27FC236}">
                    <a16:creationId xmlns:a16="http://schemas.microsoft.com/office/drawing/2014/main" id="{EC5723B1-C09E-48AF-8586-7F350DA5759F}"/>
                  </a:ext>
                </a:extLst>
              </p:cNvPr>
              <p:cNvSpPr>
                <a:spLocks/>
              </p:cNvSpPr>
              <p:nvPr/>
            </p:nvSpPr>
            <p:spPr bwMode="auto">
              <a:xfrm>
                <a:off x="10387013" y="3206750"/>
                <a:ext cx="1563688" cy="3409950"/>
              </a:xfrm>
              <a:custGeom>
                <a:avLst/>
                <a:gdLst>
                  <a:gd name="T0" fmla="*/ 0 w 416"/>
                  <a:gd name="T1" fmla="*/ 99 h 908"/>
                  <a:gd name="T2" fmla="*/ 315 w 416"/>
                  <a:gd name="T3" fmla="*/ 99 h 908"/>
                  <a:gd name="T4" fmla="*/ 409 w 416"/>
                  <a:gd name="T5" fmla="*/ 768 h 908"/>
                  <a:gd name="T6" fmla="*/ 323 w 416"/>
                  <a:gd name="T7" fmla="*/ 863 h 908"/>
                  <a:gd name="T8" fmla="*/ 75 w 416"/>
                  <a:gd name="T9" fmla="*/ 908 h 908"/>
                  <a:gd name="T10" fmla="*/ 0 w 416"/>
                  <a:gd name="T11" fmla="*/ 99 h 908"/>
                  <a:gd name="T12" fmla="*/ 0 w 416"/>
                  <a:gd name="T13" fmla="*/ 99 h 908"/>
                </a:gdLst>
                <a:ahLst/>
                <a:cxnLst>
                  <a:cxn ang="0">
                    <a:pos x="T0" y="T1"/>
                  </a:cxn>
                  <a:cxn ang="0">
                    <a:pos x="T2" y="T3"/>
                  </a:cxn>
                  <a:cxn ang="0">
                    <a:pos x="T4" y="T5"/>
                  </a:cxn>
                  <a:cxn ang="0">
                    <a:pos x="T6" y="T7"/>
                  </a:cxn>
                  <a:cxn ang="0">
                    <a:pos x="T8" y="T9"/>
                  </a:cxn>
                  <a:cxn ang="0">
                    <a:pos x="T10" y="T11"/>
                  </a:cxn>
                  <a:cxn ang="0">
                    <a:pos x="T12" y="T13"/>
                  </a:cxn>
                </a:cxnLst>
                <a:rect l="0" t="0" r="r" b="b"/>
                <a:pathLst>
                  <a:path w="416" h="908">
                    <a:moveTo>
                      <a:pt x="0" y="99"/>
                    </a:moveTo>
                    <a:cubicBezTo>
                      <a:pt x="122" y="70"/>
                      <a:pt x="293" y="0"/>
                      <a:pt x="315" y="99"/>
                    </a:cubicBezTo>
                    <a:cubicBezTo>
                      <a:pt x="342" y="217"/>
                      <a:pt x="375" y="497"/>
                      <a:pt x="409" y="768"/>
                    </a:cubicBezTo>
                    <a:cubicBezTo>
                      <a:pt x="416" y="827"/>
                      <a:pt x="341" y="857"/>
                      <a:pt x="323" y="863"/>
                    </a:cubicBezTo>
                    <a:cubicBezTo>
                      <a:pt x="239" y="888"/>
                      <a:pt x="167" y="896"/>
                      <a:pt x="75" y="908"/>
                    </a:cubicBezTo>
                    <a:cubicBezTo>
                      <a:pt x="0" y="99"/>
                      <a:pt x="0" y="99"/>
                      <a:pt x="0" y="99"/>
                    </a:cubicBezTo>
                    <a:cubicBezTo>
                      <a:pt x="0" y="99"/>
                      <a:pt x="0" y="99"/>
                      <a:pt x="0" y="99"/>
                    </a:cubicBezTo>
                    <a:close/>
                  </a:path>
                </a:pathLst>
              </a:custGeom>
              <a:solidFill>
                <a:srgbClr val="7F7F7F">
                  <a:lumMod val="60000"/>
                  <a:lumOff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02" name="Freeform 37">
                <a:extLst>
                  <a:ext uri="{FF2B5EF4-FFF2-40B4-BE49-F238E27FC236}">
                    <a16:creationId xmlns:a16="http://schemas.microsoft.com/office/drawing/2014/main" id="{76A5AE53-225C-4FC1-8819-0909E9FE3EC1}"/>
                  </a:ext>
                </a:extLst>
              </p:cNvPr>
              <p:cNvSpPr>
                <a:spLocks/>
              </p:cNvSpPr>
              <p:nvPr/>
            </p:nvSpPr>
            <p:spPr bwMode="auto">
              <a:xfrm>
                <a:off x="7466013" y="3116263"/>
                <a:ext cx="1522413" cy="3500438"/>
              </a:xfrm>
              <a:custGeom>
                <a:avLst/>
                <a:gdLst>
                  <a:gd name="T0" fmla="*/ 405 w 405"/>
                  <a:gd name="T1" fmla="*/ 123 h 932"/>
                  <a:gd name="T2" fmla="*/ 100 w 405"/>
                  <a:gd name="T3" fmla="*/ 121 h 932"/>
                  <a:gd name="T4" fmla="*/ 8 w 405"/>
                  <a:gd name="T5" fmla="*/ 788 h 932"/>
                  <a:gd name="T6" fmla="*/ 92 w 405"/>
                  <a:gd name="T7" fmla="*/ 889 h 932"/>
                  <a:gd name="T8" fmla="*/ 330 w 405"/>
                  <a:gd name="T9" fmla="*/ 932 h 932"/>
                  <a:gd name="T10" fmla="*/ 405 w 405"/>
                  <a:gd name="T11" fmla="*/ 123 h 932"/>
                  <a:gd name="T12" fmla="*/ 405 w 405"/>
                  <a:gd name="T13" fmla="*/ 123 h 932"/>
                </a:gdLst>
                <a:ahLst/>
                <a:cxnLst>
                  <a:cxn ang="0">
                    <a:pos x="T0" y="T1"/>
                  </a:cxn>
                  <a:cxn ang="0">
                    <a:pos x="T2" y="T3"/>
                  </a:cxn>
                  <a:cxn ang="0">
                    <a:pos x="T4" y="T5"/>
                  </a:cxn>
                  <a:cxn ang="0">
                    <a:pos x="T6" y="T7"/>
                  </a:cxn>
                  <a:cxn ang="0">
                    <a:pos x="T8" y="T9"/>
                  </a:cxn>
                  <a:cxn ang="0">
                    <a:pos x="T10" y="T11"/>
                  </a:cxn>
                  <a:cxn ang="0">
                    <a:pos x="T12" y="T13"/>
                  </a:cxn>
                </a:cxnLst>
                <a:rect l="0" t="0" r="r" b="b"/>
                <a:pathLst>
                  <a:path w="405" h="932">
                    <a:moveTo>
                      <a:pt x="405" y="123"/>
                    </a:moveTo>
                    <a:cubicBezTo>
                      <a:pt x="250" y="86"/>
                      <a:pt x="127" y="0"/>
                      <a:pt x="100" y="121"/>
                    </a:cubicBezTo>
                    <a:cubicBezTo>
                      <a:pt x="72" y="249"/>
                      <a:pt x="41" y="528"/>
                      <a:pt x="8" y="788"/>
                    </a:cubicBezTo>
                    <a:cubicBezTo>
                      <a:pt x="0" y="855"/>
                      <a:pt x="69" y="883"/>
                      <a:pt x="92" y="889"/>
                    </a:cubicBezTo>
                    <a:cubicBezTo>
                      <a:pt x="172" y="910"/>
                      <a:pt x="241" y="920"/>
                      <a:pt x="330" y="932"/>
                    </a:cubicBezTo>
                    <a:cubicBezTo>
                      <a:pt x="405" y="123"/>
                      <a:pt x="405" y="123"/>
                      <a:pt x="405" y="123"/>
                    </a:cubicBezTo>
                    <a:cubicBezTo>
                      <a:pt x="405" y="123"/>
                      <a:pt x="405" y="123"/>
                      <a:pt x="405" y="123"/>
                    </a:cubicBezTo>
                    <a:close/>
                  </a:path>
                </a:pathLst>
              </a:custGeom>
              <a:solidFill>
                <a:srgbClr val="7F7F7F">
                  <a:lumMod val="60000"/>
                  <a:lumOff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03" name="Freeform 38">
                <a:extLst>
                  <a:ext uri="{FF2B5EF4-FFF2-40B4-BE49-F238E27FC236}">
                    <a16:creationId xmlns:a16="http://schemas.microsoft.com/office/drawing/2014/main" id="{4CDC4A7D-0B46-49E6-A0D0-0CB054E6E313}"/>
                  </a:ext>
                </a:extLst>
              </p:cNvPr>
              <p:cNvSpPr>
                <a:spLocks/>
              </p:cNvSpPr>
              <p:nvPr/>
            </p:nvSpPr>
            <p:spPr bwMode="auto">
              <a:xfrm>
                <a:off x="7842251" y="2827338"/>
                <a:ext cx="3717925" cy="3871913"/>
              </a:xfrm>
              <a:custGeom>
                <a:avLst/>
                <a:gdLst>
                  <a:gd name="T0" fmla="*/ 108 w 989"/>
                  <a:gd name="T1" fmla="*/ 991 h 1031"/>
                  <a:gd name="T2" fmla="*/ 0 w 989"/>
                  <a:gd name="T3" fmla="*/ 194 h 1031"/>
                  <a:gd name="T4" fmla="*/ 388 w 989"/>
                  <a:gd name="T5" fmla="*/ 1 h 1031"/>
                  <a:gd name="T6" fmla="*/ 489 w 989"/>
                  <a:gd name="T7" fmla="*/ 39 h 1031"/>
                  <a:gd name="T8" fmla="*/ 592 w 989"/>
                  <a:gd name="T9" fmla="*/ 0 h 1031"/>
                  <a:gd name="T10" fmla="*/ 989 w 989"/>
                  <a:gd name="T11" fmla="*/ 188 h 1031"/>
                  <a:gd name="T12" fmla="*/ 873 w 989"/>
                  <a:gd name="T13" fmla="*/ 991 h 1031"/>
                  <a:gd name="T14" fmla="*/ 108 w 989"/>
                  <a:gd name="T15" fmla="*/ 991 h 10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1031">
                    <a:moveTo>
                      <a:pt x="108" y="991"/>
                    </a:moveTo>
                    <a:cubicBezTo>
                      <a:pt x="150" y="869"/>
                      <a:pt x="53" y="299"/>
                      <a:pt x="0" y="194"/>
                    </a:cubicBezTo>
                    <a:cubicBezTo>
                      <a:pt x="30" y="86"/>
                      <a:pt x="313" y="62"/>
                      <a:pt x="388" y="1"/>
                    </a:cubicBezTo>
                    <a:cubicBezTo>
                      <a:pt x="423" y="32"/>
                      <a:pt x="449" y="39"/>
                      <a:pt x="489" y="39"/>
                    </a:cubicBezTo>
                    <a:cubicBezTo>
                      <a:pt x="530" y="39"/>
                      <a:pt x="556" y="31"/>
                      <a:pt x="592" y="0"/>
                    </a:cubicBezTo>
                    <a:cubicBezTo>
                      <a:pt x="648" y="45"/>
                      <a:pt x="939" y="80"/>
                      <a:pt x="989" y="188"/>
                    </a:cubicBezTo>
                    <a:cubicBezTo>
                      <a:pt x="932" y="308"/>
                      <a:pt x="828" y="881"/>
                      <a:pt x="873" y="991"/>
                    </a:cubicBezTo>
                    <a:cubicBezTo>
                      <a:pt x="683" y="1028"/>
                      <a:pt x="303" y="1031"/>
                      <a:pt x="108" y="991"/>
                    </a:cubicBez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04" name="Freeform 39">
                <a:extLst>
                  <a:ext uri="{FF2B5EF4-FFF2-40B4-BE49-F238E27FC236}">
                    <a16:creationId xmlns:a16="http://schemas.microsoft.com/office/drawing/2014/main" id="{5D4C6AF0-8287-4C9E-B4B2-62B671D66F29}"/>
                  </a:ext>
                </a:extLst>
              </p:cNvPr>
              <p:cNvSpPr>
                <a:spLocks/>
              </p:cNvSpPr>
              <p:nvPr/>
            </p:nvSpPr>
            <p:spPr bwMode="auto">
              <a:xfrm>
                <a:off x="8848726" y="2814638"/>
                <a:ext cx="1681163" cy="3001963"/>
              </a:xfrm>
              <a:custGeom>
                <a:avLst/>
                <a:gdLst>
                  <a:gd name="T0" fmla="*/ 0 w 1059"/>
                  <a:gd name="T1" fmla="*/ 147 h 1891"/>
                  <a:gd name="T2" fmla="*/ 59 w 1059"/>
                  <a:gd name="T3" fmla="*/ 691 h 1891"/>
                  <a:gd name="T4" fmla="*/ 533 w 1059"/>
                  <a:gd name="T5" fmla="*/ 1891 h 1891"/>
                  <a:gd name="T6" fmla="*/ 1000 w 1059"/>
                  <a:gd name="T7" fmla="*/ 691 h 1891"/>
                  <a:gd name="T8" fmla="*/ 1059 w 1059"/>
                  <a:gd name="T9" fmla="*/ 147 h 1891"/>
                  <a:gd name="T10" fmla="*/ 834 w 1059"/>
                  <a:gd name="T11" fmla="*/ 0 h 1891"/>
                  <a:gd name="T12" fmla="*/ 228 w 1059"/>
                  <a:gd name="T13" fmla="*/ 0 h 1891"/>
                  <a:gd name="T14" fmla="*/ 0 w 1059"/>
                  <a:gd name="T15" fmla="*/ 147 h 1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9" h="1891">
                    <a:moveTo>
                      <a:pt x="0" y="147"/>
                    </a:moveTo>
                    <a:lnTo>
                      <a:pt x="59" y="691"/>
                    </a:lnTo>
                    <a:lnTo>
                      <a:pt x="533" y="1891"/>
                    </a:lnTo>
                    <a:lnTo>
                      <a:pt x="1000" y="691"/>
                    </a:lnTo>
                    <a:lnTo>
                      <a:pt x="1059" y="147"/>
                    </a:lnTo>
                    <a:lnTo>
                      <a:pt x="834" y="0"/>
                    </a:lnTo>
                    <a:lnTo>
                      <a:pt x="228" y="0"/>
                    </a:lnTo>
                    <a:lnTo>
                      <a:pt x="0" y="1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05" name="Rectangle 40">
                <a:extLst>
                  <a:ext uri="{FF2B5EF4-FFF2-40B4-BE49-F238E27FC236}">
                    <a16:creationId xmlns:a16="http://schemas.microsoft.com/office/drawing/2014/main" id="{83BFCD84-FC14-427E-84C8-6E4DB02C52C4}"/>
                  </a:ext>
                </a:extLst>
              </p:cNvPr>
              <p:cNvSpPr>
                <a:spLocks noChangeArrowheads="1"/>
              </p:cNvSpPr>
              <p:nvPr/>
            </p:nvSpPr>
            <p:spPr bwMode="auto">
              <a:xfrm>
                <a:off x="9210676" y="2506663"/>
                <a:ext cx="954088" cy="777875"/>
              </a:xfrm>
              <a:prstGeom prst="rect">
                <a:avLst/>
              </a:prstGeom>
              <a:solidFill>
                <a:srgbClr val="D1A8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06" name="Freeform 41">
                <a:extLst>
                  <a:ext uri="{FF2B5EF4-FFF2-40B4-BE49-F238E27FC236}">
                    <a16:creationId xmlns:a16="http://schemas.microsoft.com/office/drawing/2014/main" id="{74B5B6FF-B80A-423A-8CC8-460ECA3B6F65}"/>
                  </a:ext>
                </a:extLst>
              </p:cNvPr>
              <p:cNvSpPr>
                <a:spLocks/>
              </p:cNvSpPr>
              <p:nvPr/>
            </p:nvSpPr>
            <p:spPr bwMode="auto">
              <a:xfrm>
                <a:off x="8513764" y="98425"/>
                <a:ext cx="2343150" cy="2867025"/>
              </a:xfrm>
              <a:custGeom>
                <a:avLst/>
                <a:gdLst>
                  <a:gd name="T0" fmla="*/ 313 w 623"/>
                  <a:gd name="T1" fmla="*/ 763 h 763"/>
                  <a:gd name="T2" fmla="*/ 554 w 623"/>
                  <a:gd name="T3" fmla="*/ 508 h 763"/>
                  <a:gd name="T4" fmla="*/ 564 w 623"/>
                  <a:gd name="T5" fmla="*/ 514 h 763"/>
                  <a:gd name="T6" fmla="*/ 615 w 623"/>
                  <a:gd name="T7" fmla="*/ 430 h 763"/>
                  <a:gd name="T8" fmla="*/ 594 w 623"/>
                  <a:gd name="T9" fmla="*/ 335 h 763"/>
                  <a:gd name="T10" fmla="*/ 589 w 623"/>
                  <a:gd name="T11" fmla="*/ 335 h 763"/>
                  <a:gd name="T12" fmla="*/ 313 w 623"/>
                  <a:gd name="T13" fmla="*/ 0 h 763"/>
                  <a:gd name="T14" fmla="*/ 36 w 623"/>
                  <a:gd name="T15" fmla="*/ 335 h 763"/>
                  <a:gd name="T16" fmla="*/ 30 w 623"/>
                  <a:gd name="T17" fmla="*/ 335 h 763"/>
                  <a:gd name="T18" fmla="*/ 9 w 623"/>
                  <a:gd name="T19" fmla="*/ 430 h 763"/>
                  <a:gd name="T20" fmla="*/ 59 w 623"/>
                  <a:gd name="T21" fmla="*/ 514 h 763"/>
                  <a:gd name="T22" fmla="*/ 71 w 623"/>
                  <a:gd name="T23" fmla="*/ 506 h 763"/>
                  <a:gd name="T24" fmla="*/ 313 w 623"/>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3" h="763">
                    <a:moveTo>
                      <a:pt x="313" y="763"/>
                    </a:moveTo>
                    <a:cubicBezTo>
                      <a:pt x="413" y="763"/>
                      <a:pt x="505" y="648"/>
                      <a:pt x="554" y="508"/>
                    </a:cubicBezTo>
                    <a:cubicBezTo>
                      <a:pt x="557" y="511"/>
                      <a:pt x="560" y="513"/>
                      <a:pt x="564" y="514"/>
                    </a:cubicBezTo>
                    <a:cubicBezTo>
                      <a:pt x="584" y="517"/>
                      <a:pt x="607" y="480"/>
                      <a:pt x="615" y="430"/>
                    </a:cubicBezTo>
                    <a:cubicBezTo>
                      <a:pt x="623" y="381"/>
                      <a:pt x="614" y="338"/>
                      <a:pt x="594" y="335"/>
                    </a:cubicBezTo>
                    <a:cubicBezTo>
                      <a:pt x="592" y="334"/>
                      <a:pt x="591" y="334"/>
                      <a:pt x="589" y="335"/>
                    </a:cubicBezTo>
                    <a:cubicBezTo>
                      <a:pt x="599" y="161"/>
                      <a:pt x="527" y="0"/>
                      <a:pt x="313" y="0"/>
                    </a:cubicBezTo>
                    <a:cubicBezTo>
                      <a:pt x="98" y="0"/>
                      <a:pt x="26" y="161"/>
                      <a:pt x="36" y="335"/>
                    </a:cubicBezTo>
                    <a:cubicBezTo>
                      <a:pt x="34" y="334"/>
                      <a:pt x="32" y="334"/>
                      <a:pt x="30" y="335"/>
                    </a:cubicBezTo>
                    <a:cubicBezTo>
                      <a:pt x="10" y="338"/>
                      <a:pt x="0" y="381"/>
                      <a:pt x="9" y="430"/>
                    </a:cubicBezTo>
                    <a:cubicBezTo>
                      <a:pt x="17" y="480"/>
                      <a:pt x="40" y="517"/>
                      <a:pt x="59" y="514"/>
                    </a:cubicBezTo>
                    <a:cubicBezTo>
                      <a:pt x="64" y="513"/>
                      <a:pt x="67" y="510"/>
                      <a:pt x="71" y="506"/>
                    </a:cubicBezTo>
                    <a:cubicBezTo>
                      <a:pt x="119" y="647"/>
                      <a:pt x="212" y="763"/>
                      <a:pt x="313" y="763"/>
                    </a:cubicBezTo>
                    <a:close/>
                  </a:path>
                </a:pathLst>
              </a:custGeom>
              <a:solidFill>
                <a:srgbClr val="F2C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07" name="Freeform 42">
                <a:extLst>
                  <a:ext uri="{FF2B5EF4-FFF2-40B4-BE49-F238E27FC236}">
                    <a16:creationId xmlns:a16="http://schemas.microsoft.com/office/drawing/2014/main" id="{071CE042-70A6-43F7-9B1C-3CACFBE9D6C7}"/>
                  </a:ext>
                </a:extLst>
              </p:cNvPr>
              <p:cNvSpPr>
                <a:spLocks/>
              </p:cNvSpPr>
              <p:nvPr/>
            </p:nvSpPr>
            <p:spPr bwMode="auto">
              <a:xfrm>
                <a:off x="8985251" y="2814638"/>
                <a:ext cx="706438" cy="1131888"/>
              </a:xfrm>
              <a:custGeom>
                <a:avLst/>
                <a:gdLst>
                  <a:gd name="T0" fmla="*/ 142 w 445"/>
                  <a:gd name="T1" fmla="*/ 0 h 713"/>
                  <a:gd name="T2" fmla="*/ 445 w 445"/>
                  <a:gd name="T3" fmla="*/ 258 h 713"/>
                  <a:gd name="T4" fmla="*/ 274 w 445"/>
                  <a:gd name="T5" fmla="*/ 713 h 713"/>
                  <a:gd name="T6" fmla="*/ 0 w 445"/>
                  <a:gd name="T7" fmla="*/ 95 h 713"/>
                  <a:gd name="T8" fmla="*/ 142 w 445"/>
                  <a:gd name="T9" fmla="*/ 0 h 713"/>
                </a:gdLst>
                <a:ahLst/>
                <a:cxnLst>
                  <a:cxn ang="0">
                    <a:pos x="T0" y="T1"/>
                  </a:cxn>
                  <a:cxn ang="0">
                    <a:pos x="T2" y="T3"/>
                  </a:cxn>
                  <a:cxn ang="0">
                    <a:pos x="T4" y="T5"/>
                  </a:cxn>
                  <a:cxn ang="0">
                    <a:pos x="T6" y="T7"/>
                  </a:cxn>
                  <a:cxn ang="0">
                    <a:pos x="T8" y="T9"/>
                  </a:cxn>
                </a:cxnLst>
                <a:rect l="0" t="0" r="r" b="b"/>
                <a:pathLst>
                  <a:path w="445" h="713">
                    <a:moveTo>
                      <a:pt x="142" y="0"/>
                    </a:moveTo>
                    <a:lnTo>
                      <a:pt x="445" y="258"/>
                    </a:lnTo>
                    <a:lnTo>
                      <a:pt x="274" y="713"/>
                    </a:lnTo>
                    <a:lnTo>
                      <a:pt x="0" y="95"/>
                    </a:lnTo>
                    <a:lnTo>
                      <a:pt x="142"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08" name="Freeform 43">
                <a:extLst>
                  <a:ext uri="{FF2B5EF4-FFF2-40B4-BE49-F238E27FC236}">
                    <a16:creationId xmlns:a16="http://schemas.microsoft.com/office/drawing/2014/main" id="{A1ADB8E7-414F-4213-A3AD-CD77990D914B}"/>
                  </a:ext>
                </a:extLst>
              </p:cNvPr>
              <p:cNvSpPr>
                <a:spLocks/>
              </p:cNvSpPr>
              <p:nvPr/>
            </p:nvSpPr>
            <p:spPr bwMode="auto">
              <a:xfrm>
                <a:off x="9691688" y="2814638"/>
                <a:ext cx="706438" cy="1131888"/>
              </a:xfrm>
              <a:custGeom>
                <a:avLst/>
                <a:gdLst>
                  <a:gd name="T0" fmla="*/ 303 w 445"/>
                  <a:gd name="T1" fmla="*/ 0 h 713"/>
                  <a:gd name="T2" fmla="*/ 0 w 445"/>
                  <a:gd name="T3" fmla="*/ 258 h 713"/>
                  <a:gd name="T4" fmla="*/ 170 w 445"/>
                  <a:gd name="T5" fmla="*/ 713 h 713"/>
                  <a:gd name="T6" fmla="*/ 445 w 445"/>
                  <a:gd name="T7" fmla="*/ 95 h 713"/>
                  <a:gd name="T8" fmla="*/ 303 w 445"/>
                  <a:gd name="T9" fmla="*/ 0 h 713"/>
                </a:gdLst>
                <a:ahLst/>
                <a:cxnLst>
                  <a:cxn ang="0">
                    <a:pos x="T0" y="T1"/>
                  </a:cxn>
                  <a:cxn ang="0">
                    <a:pos x="T2" y="T3"/>
                  </a:cxn>
                  <a:cxn ang="0">
                    <a:pos x="T4" y="T5"/>
                  </a:cxn>
                  <a:cxn ang="0">
                    <a:pos x="T6" y="T7"/>
                  </a:cxn>
                  <a:cxn ang="0">
                    <a:pos x="T8" y="T9"/>
                  </a:cxn>
                </a:cxnLst>
                <a:rect l="0" t="0" r="r" b="b"/>
                <a:pathLst>
                  <a:path w="445" h="713">
                    <a:moveTo>
                      <a:pt x="303" y="0"/>
                    </a:moveTo>
                    <a:lnTo>
                      <a:pt x="0" y="258"/>
                    </a:lnTo>
                    <a:lnTo>
                      <a:pt x="170" y="713"/>
                    </a:lnTo>
                    <a:lnTo>
                      <a:pt x="445" y="95"/>
                    </a:lnTo>
                    <a:lnTo>
                      <a:pt x="303"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09" name="Freeform 44">
                <a:extLst>
                  <a:ext uri="{FF2B5EF4-FFF2-40B4-BE49-F238E27FC236}">
                    <a16:creationId xmlns:a16="http://schemas.microsoft.com/office/drawing/2014/main" id="{C7D5A5E0-B8F6-452A-AEDA-FD1C78CED415}"/>
                  </a:ext>
                </a:extLst>
              </p:cNvPr>
              <p:cNvSpPr>
                <a:spLocks/>
              </p:cNvSpPr>
              <p:nvPr/>
            </p:nvSpPr>
            <p:spPr bwMode="auto">
              <a:xfrm>
                <a:off x="8612188" y="98425"/>
                <a:ext cx="2154238" cy="1585913"/>
              </a:xfrm>
              <a:custGeom>
                <a:avLst/>
                <a:gdLst>
                  <a:gd name="T0" fmla="*/ 287 w 573"/>
                  <a:gd name="T1" fmla="*/ 0 h 422"/>
                  <a:gd name="T2" fmla="*/ 10 w 573"/>
                  <a:gd name="T3" fmla="*/ 335 h 422"/>
                  <a:gd name="T4" fmla="*/ 54 w 573"/>
                  <a:gd name="T5" fmla="*/ 412 h 422"/>
                  <a:gd name="T6" fmla="*/ 78 w 573"/>
                  <a:gd name="T7" fmla="*/ 381 h 422"/>
                  <a:gd name="T8" fmla="*/ 79 w 573"/>
                  <a:gd name="T9" fmla="*/ 335 h 422"/>
                  <a:gd name="T10" fmla="*/ 81 w 573"/>
                  <a:gd name="T11" fmla="*/ 335 h 422"/>
                  <a:gd name="T12" fmla="*/ 387 w 573"/>
                  <a:gd name="T13" fmla="*/ 192 h 422"/>
                  <a:gd name="T14" fmla="*/ 493 w 573"/>
                  <a:gd name="T15" fmla="*/ 319 h 422"/>
                  <a:gd name="T16" fmla="*/ 495 w 573"/>
                  <a:gd name="T17" fmla="*/ 381 h 422"/>
                  <a:gd name="T18" fmla="*/ 518 w 573"/>
                  <a:gd name="T19" fmla="*/ 413 h 422"/>
                  <a:gd name="T20" fmla="*/ 563 w 573"/>
                  <a:gd name="T21" fmla="*/ 335 h 422"/>
                  <a:gd name="T22" fmla="*/ 287 w 573"/>
                  <a:gd name="T2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422">
                    <a:moveTo>
                      <a:pt x="287" y="0"/>
                    </a:moveTo>
                    <a:cubicBezTo>
                      <a:pt x="72" y="0"/>
                      <a:pt x="0" y="161"/>
                      <a:pt x="10" y="335"/>
                    </a:cubicBezTo>
                    <a:cubicBezTo>
                      <a:pt x="28" y="339"/>
                      <a:pt x="46" y="371"/>
                      <a:pt x="54" y="412"/>
                    </a:cubicBezTo>
                    <a:cubicBezTo>
                      <a:pt x="68" y="422"/>
                      <a:pt x="78" y="416"/>
                      <a:pt x="78" y="381"/>
                    </a:cubicBezTo>
                    <a:cubicBezTo>
                      <a:pt x="78" y="365"/>
                      <a:pt x="78" y="350"/>
                      <a:pt x="79" y="335"/>
                    </a:cubicBezTo>
                    <a:cubicBezTo>
                      <a:pt x="80" y="335"/>
                      <a:pt x="80" y="335"/>
                      <a:pt x="81" y="335"/>
                    </a:cubicBezTo>
                    <a:cubicBezTo>
                      <a:pt x="143" y="330"/>
                      <a:pt x="289" y="257"/>
                      <a:pt x="387" y="192"/>
                    </a:cubicBezTo>
                    <a:cubicBezTo>
                      <a:pt x="419" y="240"/>
                      <a:pt x="462" y="294"/>
                      <a:pt x="493" y="319"/>
                    </a:cubicBezTo>
                    <a:cubicBezTo>
                      <a:pt x="494" y="339"/>
                      <a:pt x="495" y="360"/>
                      <a:pt x="495" y="381"/>
                    </a:cubicBezTo>
                    <a:cubicBezTo>
                      <a:pt x="495" y="415"/>
                      <a:pt x="504" y="421"/>
                      <a:pt x="518" y="413"/>
                    </a:cubicBezTo>
                    <a:cubicBezTo>
                      <a:pt x="526" y="370"/>
                      <a:pt x="545" y="337"/>
                      <a:pt x="563" y="335"/>
                    </a:cubicBezTo>
                    <a:cubicBezTo>
                      <a:pt x="573" y="161"/>
                      <a:pt x="501" y="0"/>
                      <a:pt x="287" y="0"/>
                    </a:cubicBezTo>
                    <a:close/>
                  </a:path>
                </a:pathLst>
              </a:custGeom>
              <a:solidFill>
                <a:srgbClr val="292F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prstClr val="black"/>
                  </a:solidFill>
                  <a:effectLst/>
                  <a:uLnTx/>
                  <a:uFillTx/>
                  <a:latin typeface="calibri"/>
                </a:endParaRPr>
              </a:p>
            </p:txBody>
          </p:sp>
          <p:sp>
            <p:nvSpPr>
              <p:cNvPr id="210" name="Freeform 45">
                <a:extLst>
                  <a:ext uri="{FF2B5EF4-FFF2-40B4-BE49-F238E27FC236}">
                    <a16:creationId xmlns:a16="http://schemas.microsoft.com/office/drawing/2014/main" id="{D2B5E09A-C6EE-43B8-86E7-2E68C3823276}"/>
                  </a:ext>
                </a:extLst>
              </p:cNvPr>
              <p:cNvSpPr>
                <a:spLocks/>
              </p:cNvSpPr>
              <p:nvPr/>
            </p:nvSpPr>
            <p:spPr bwMode="auto">
              <a:xfrm>
                <a:off x="8985251" y="2814638"/>
                <a:ext cx="706438" cy="955675"/>
              </a:xfrm>
              <a:custGeom>
                <a:avLst/>
                <a:gdLst>
                  <a:gd name="T0" fmla="*/ 142 w 445"/>
                  <a:gd name="T1" fmla="*/ 0 h 602"/>
                  <a:gd name="T2" fmla="*/ 445 w 445"/>
                  <a:gd name="T3" fmla="*/ 258 h 602"/>
                  <a:gd name="T4" fmla="*/ 269 w 445"/>
                  <a:gd name="T5" fmla="*/ 602 h 602"/>
                  <a:gd name="T6" fmla="*/ 0 w 445"/>
                  <a:gd name="T7" fmla="*/ 95 h 602"/>
                  <a:gd name="T8" fmla="*/ 142 w 445"/>
                  <a:gd name="T9" fmla="*/ 0 h 602"/>
                </a:gdLst>
                <a:ahLst/>
                <a:cxnLst>
                  <a:cxn ang="0">
                    <a:pos x="T0" y="T1"/>
                  </a:cxn>
                  <a:cxn ang="0">
                    <a:pos x="T2" y="T3"/>
                  </a:cxn>
                  <a:cxn ang="0">
                    <a:pos x="T4" y="T5"/>
                  </a:cxn>
                  <a:cxn ang="0">
                    <a:pos x="T6" y="T7"/>
                  </a:cxn>
                  <a:cxn ang="0">
                    <a:pos x="T8" y="T9"/>
                  </a:cxn>
                </a:cxnLst>
                <a:rect l="0" t="0" r="r" b="b"/>
                <a:pathLst>
                  <a:path w="445" h="602">
                    <a:moveTo>
                      <a:pt x="142" y="0"/>
                    </a:moveTo>
                    <a:lnTo>
                      <a:pt x="445" y="258"/>
                    </a:lnTo>
                    <a:lnTo>
                      <a:pt x="269" y="602"/>
                    </a:lnTo>
                    <a:lnTo>
                      <a:pt x="0" y="95"/>
                    </a:lnTo>
                    <a:lnTo>
                      <a:pt x="14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11" name="Freeform 46">
                <a:extLst>
                  <a:ext uri="{FF2B5EF4-FFF2-40B4-BE49-F238E27FC236}">
                    <a16:creationId xmlns:a16="http://schemas.microsoft.com/office/drawing/2014/main" id="{9920235E-E939-4BD2-96B7-B6BA06EC5C7D}"/>
                  </a:ext>
                </a:extLst>
              </p:cNvPr>
              <p:cNvSpPr>
                <a:spLocks/>
              </p:cNvSpPr>
              <p:nvPr/>
            </p:nvSpPr>
            <p:spPr bwMode="auto">
              <a:xfrm>
                <a:off x="9691688" y="2814638"/>
                <a:ext cx="706438" cy="955675"/>
              </a:xfrm>
              <a:custGeom>
                <a:avLst/>
                <a:gdLst>
                  <a:gd name="T0" fmla="*/ 303 w 445"/>
                  <a:gd name="T1" fmla="*/ 0 h 602"/>
                  <a:gd name="T2" fmla="*/ 0 w 445"/>
                  <a:gd name="T3" fmla="*/ 258 h 602"/>
                  <a:gd name="T4" fmla="*/ 173 w 445"/>
                  <a:gd name="T5" fmla="*/ 602 h 602"/>
                  <a:gd name="T6" fmla="*/ 445 w 445"/>
                  <a:gd name="T7" fmla="*/ 95 h 602"/>
                  <a:gd name="T8" fmla="*/ 303 w 445"/>
                  <a:gd name="T9" fmla="*/ 0 h 602"/>
                </a:gdLst>
                <a:ahLst/>
                <a:cxnLst>
                  <a:cxn ang="0">
                    <a:pos x="T0" y="T1"/>
                  </a:cxn>
                  <a:cxn ang="0">
                    <a:pos x="T2" y="T3"/>
                  </a:cxn>
                  <a:cxn ang="0">
                    <a:pos x="T4" y="T5"/>
                  </a:cxn>
                  <a:cxn ang="0">
                    <a:pos x="T6" y="T7"/>
                  </a:cxn>
                  <a:cxn ang="0">
                    <a:pos x="T8" y="T9"/>
                  </a:cxn>
                </a:cxnLst>
                <a:rect l="0" t="0" r="r" b="b"/>
                <a:pathLst>
                  <a:path w="445" h="602">
                    <a:moveTo>
                      <a:pt x="303" y="0"/>
                    </a:moveTo>
                    <a:lnTo>
                      <a:pt x="0" y="258"/>
                    </a:lnTo>
                    <a:lnTo>
                      <a:pt x="173" y="602"/>
                    </a:lnTo>
                    <a:lnTo>
                      <a:pt x="445" y="95"/>
                    </a:lnTo>
                    <a:lnTo>
                      <a:pt x="30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12" name="Freeform 47">
                <a:extLst>
                  <a:ext uri="{FF2B5EF4-FFF2-40B4-BE49-F238E27FC236}">
                    <a16:creationId xmlns:a16="http://schemas.microsoft.com/office/drawing/2014/main" id="{394EAE47-82D4-4AD1-AF48-1F13B3EFCBDB}"/>
                  </a:ext>
                </a:extLst>
              </p:cNvPr>
              <p:cNvSpPr>
                <a:spLocks/>
              </p:cNvSpPr>
              <p:nvPr/>
            </p:nvSpPr>
            <p:spPr bwMode="auto">
              <a:xfrm>
                <a:off x="9450388" y="3224213"/>
                <a:ext cx="492125" cy="2603500"/>
              </a:xfrm>
              <a:custGeom>
                <a:avLst/>
                <a:gdLst>
                  <a:gd name="T0" fmla="*/ 97 w 131"/>
                  <a:gd name="T1" fmla="*/ 219 h 693"/>
                  <a:gd name="T2" fmla="*/ 98 w 131"/>
                  <a:gd name="T3" fmla="*/ 141 h 693"/>
                  <a:gd name="T4" fmla="*/ 111 w 131"/>
                  <a:gd name="T5" fmla="*/ 114 h 693"/>
                  <a:gd name="T6" fmla="*/ 64 w 131"/>
                  <a:gd name="T7" fmla="*/ 0 h 693"/>
                  <a:gd name="T8" fmla="*/ 18 w 131"/>
                  <a:gd name="T9" fmla="*/ 112 h 693"/>
                  <a:gd name="T10" fmla="*/ 31 w 131"/>
                  <a:gd name="T11" fmla="*/ 141 h 693"/>
                  <a:gd name="T12" fmla="*/ 32 w 131"/>
                  <a:gd name="T13" fmla="*/ 219 h 693"/>
                  <a:gd name="T14" fmla="*/ 0 w 131"/>
                  <a:gd name="T15" fmla="*/ 539 h 693"/>
                  <a:gd name="T16" fmla="*/ 64 w 131"/>
                  <a:gd name="T17" fmla="*/ 693 h 693"/>
                  <a:gd name="T18" fmla="*/ 131 w 131"/>
                  <a:gd name="T19" fmla="*/ 539 h 693"/>
                  <a:gd name="T20" fmla="*/ 97 w 131"/>
                  <a:gd name="T21" fmla="*/ 21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693">
                    <a:moveTo>
                      <a:pt x="97" y="219"/>
                    </a:moveTo>
                    <a:cubicBezTo>
                      <a:pt x="110" y="195"/>
                      <a:pt x="111" y="169"/>
                      <a:pt x="98" y="141"/>
                    </a:cubicBezTo>
                    <a:cubicBezTo>
                      <a:pt x="111" y="114"/>
                      <a:pt x="111" y="114"/>
                      <a:pt x="111" y="114"/>
                    </a:cubicBezTo>
                    <a:cubicBezTo>
                      <a:pt x="64" y="0"/>
                      <a:pt x="64" y="0"/>
                      <a:pt x="64" y="0"/>
                    </a:cubicBezTo>
                    <a:cubicBezTo>
                      <a:pt x="18" y="112"/>
                      <a:pt x="18" y="112"/>
                      <a:pt x="18" y="112"/>
                    </a:cubicBezTo>
                    <a:cubicBezTo>
                      <a:pt x="31" y="141"/>
                      <a:pt x="31" y="141"/>
                      <a:pt x="31" y="141"/>
                    </a:cubicBezTo>
                    <a:cubicBezTo>
                      <a:pt x="18" y="169"/>
                      <a:pt x="19" y="195"/>
                      <a:pt x="32" y="219"/>
                    </a:cubicBezTo>
                    <a:cubicBezTo>
                      <a:pt x="0" y="539"/>
                      <a:pt x="0" y="539"/>
                      <a:pt x="0" y="539"/>
                    </a:cubicBezTo>
                    <a:cubicBezTo>
                      <a:pt x="64" y="693"/>
                      <a:pt x="64" y="693"/>
                      <a:pt x="64" y="693"/>
                    </a:cubicBezTo>
                    <a:cubicBezTo>
                      <a:pt x="131" y="539"/>
                      <a:pt x="131" y="539"/>
                      <a:pt x="131" y="539"/>
                    </a:cubicBezTo>
                    <a:lnTo>
                      <a:pt x="97" y="219"/>
                    </a:lnTo>
                    <a:close/>
                  </a:path>
                </a:pathLst>
              </a:custGeom>
              <a:solidFill>
                <a:srgbClr val="EC57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13" name="Freeform 48">
                <a:extLst>
                  <a:ext uri="{FF2B5EF4-FFF2-40B4-BE49-F238E27FC236}">
                    <a16:creationId xmlns:a16="http://schemas.microsoft.com/office/drawing/2014/main" id="{DC1EEB8E-9857-4CDD-9A1B-88B78F4B630C}"/>
                  </a:ext>
                </a:extLst>
              </p:cNvPr>
              <p:cNvSpPr>
                <a:spLocks/>
              </p:cNvSpPr>
              <p:nvPr/>
            </p:nvSpPr>
            <p:spPr bwMode="auto">
              <a:xfrm>
                <a:off x="8548688" y="2965450"/>
                <a:ext cx="1143000" cy="2862263"/>
              </a:xfrm>
              <a:custGeom>
                <a:avLst/>
                <a:gdLst>
                  <a:gd name="T0" fmla="*/ 275 w 720"/>
                  <a:gd name="T1" fmla="*/ 0 h 1803"/>
                  <a:gd name="T2" fmla="*/ 720 w 720"/>
                  <a:gd name="T3" fmla="*/ 1803 h 1803"/>
                  <a:gd name="T4" fmla="*/ 95 w 720"/>
                  <a:gd name="T5" fmla="*/ 809 h 1803"/>
                  <a:gd name="T6" fmla="*/ 177 w 720"/>
                  <a:gd name="T7" fmla="*/ 634 h 1803"/>
                  <a:gd name="T8" fmla="*/ 0 w 720"/>
                  <a:gd name="T9" fmla="*/ 492 h 1803"/>
                  <a:gd name="T10" fmla="*/ 189 w 720"/>
                  <a:gd name="T11" fmla="*/ 52 h 1803"/>
                  <a:gd name="T12" fmla="*/ 275 w 720"/>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720" h="1803">
                    <a:moveTo>
                      <a:pt x="275" y="0"/>
                    </a:moveTo>
                    <a:lnTo>
                      <a:pt x="720" y="1803"/>
                    </a:lnTo>
                    <a:lnTo>
                      <a:pt x="95" y="809"/>
                    </a:lnTo>
                    <a:lnTo>
                      <a:pt x="177" y="634"/>
                    </a:lnTo>
                    <a:lnTo>
                      <a:pt x="0" y="492"/>
                    </a:lnTo>
                    <a:lnTo>
                      <a:pt x="189" y="52"/>
                    </a:lnTo>
                    <a:lnTo>
                      <a:pt x="275" y="0"/>
                    </a:lnTo>
                    <a:close/>
                  </a:path>
                </a:pathLst>
              </a:custGeom>
              <a:solidFill>
                <a:srgbClr val="7F7F7F">
                  <a:lumMod val="7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14" name="Freeform 49">
                <a:extLst>
                  <a:ext uri="{FF2B5EF4-FFF2-40B4-BE49-F238E27FC236}">
                    <a16:creationId xmlns:a16="http://schemas.microsoft.com/office/drawing/2014/main" id="{907A340A-72F4-4F33-B7F6-DE354B2D8FA2}"/>
                  </a:ext>
                </a:extLst>
              </p:cNvPr>
              <p:cNvSpPr>
                <a:spLocks/>
              </p:cNvSpPr>
              <p:nvPr/>
            </p:nvSpPr>
            <p:spPr bwMode="auto">
              <a:xfrm>
                <a:off x="8656638" y="2965450"/>
                <a:ext cx="1035050" cy="2862263"/>
              </a:xfrm>
              <a:custGeom>
                <a:avLst/>
                <a:gdLst>
                  <a:gd name="T0" fmla="*/ 207 w 652"/>
                  <a:gd name="T1" fmla="*/ 0 h 1803"/>
                  <a:gd name="T2" fmla="*/ 652 w 652"/>
                  <a:gd name="T3" fmla="*/ 1803 h 1803"/>
                  <a:gd name="T4" fmla="*/ 88 w 652"/>
                  <a:gd name="T5" fmla="*/ 729 h 1803"/>
                  <a:gd name="T6" fmla="*/ 180 w 652"/>
                  <a:gd name="T7" fmla="*/ 596 h 1803"/>
                  <a:gd name="T8" fmla="*/ 0 w 652"/>
                  <a:gd name="T9" fmla="*/ 454 h 1803"/>
                  <a:gd name="T10" fmla="*/ 121 w 652"/>
                  <a:gd name="T11" fmla="*/ 52 h 1803"/>
                  <a:gd name="T12" fmla="*/ 207 w 652"/>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652" h="1803">
                    <a:moveTo>
                      <a:pt x="207" y="0"/>
                    </a:moveTo>
                    <a:lnTo>
                      <a:pt x="652" y="1803"/>
                    </a:lnTo>
                    <a:lnTo>
                      <a:pt x="88" y="729"/>
                    </a:lnTo>
                    <a:lnTo>
                      <a:pt x="180" y="596"/>
                    </a:lnTo>
                    <a:lnTo>
                      <a:pt x="0" y="454"/>
                    </a:lnTo>
                    <a:lnTo>
                      <a:pt x="121" y="52"/>
                    </a:lnTo>
                    <a:lnTo>
                      <a:pt x="207"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15" name="Freeform 50">
                <a:extLst>
                  <a:ext uri="{FF2B5EF4-FFF2-40B4-BE49-F238E27FC236}">
                    <a16:creationId xmlns:a16="http://schemas.microsoft.com/office/drawing/2014/main" id="{41C0981F-DDB5-45B5-A17A-5B72A2F55581}"/>
                  </a:ext>
                </a:extLst>
              </p:cNvPr>
              <p:cNvSpPr>
                <a:spLocks/>
              </p:cNvSpPr>
              <p:nvPr/>
            </p:nvSpPr>
            <p:spPr bwMode="auto">
              <a:xfrm>
                <a:off x="9691688" y="2965450"/>
                <a:ext cx="1143000" cy="2862263"/>
              </a:xfrm>
              <a:custGeom>
                <a:avLst/>
                <a:gdLst>
                  <a:gd name="T0" fmla="*/ 445 w 720"/>
                  <a:gd name="T1" fmla="*/ 0 h 1803"/>
                  <a:gd name="T2" fmla="*/ 0 w 720"/>
                  <a:gd name="T3" fmla="*/ 1803 h 1803"/>
                  <a:gd name="T4" fmla="*/ 623 w 720"/>
                  <a:gd name="T5" fmla="*/ 809 h 1803"/>
                  <a:gd name="T6" fmla="*/ 542 w 720"/>
                  <a:gd name="T7" fmla="*/ 634 h 1803"/>
                  <a:gd name="T8" fmla="*/ 720 w 720"/>
                  <a:gd name="T9" fmla="*/ 492 h 1803"/>
                  <a:gd name="T10" fmla="*/ 528 w 720"/>
                  <a:gd name="T11" fmla="*/ 52 h 1803"/>
                  <a:gd name="T12" fmla="*/ 445 w 720"/>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720" h="1803">
                    <a:moveTo>
                      <a:pt x="445" y="0"/>
                    </a:moveTo>
                    <a:lnTo>
                      <a:pt x="0" y="1803"/>
                    </a:lnTo>
                    <a:lnTo>
                      <a:pt x="623" y="809"/>
                    </a:lnTo>
                    <a:lnTo>
                      <a:pt x="542" y="634"/>
                    </a:lnTo>
                    <a:lnTo>
                      <a:pt x="720" y="492"/>
                    </a:lnTo>
                    <a:lnTo>
                      <a:pt x="528" y="52"/>
                    </a:lnTo>
                    <a:lnTo>
                      <a:pt x="445" y="0"/>
                    </a:lnTo>
                    <a:close/>
                  </a:path>
                </a:pathLst>
              </a:custGeom>
              <a:solidFill>
                <a:srgbClr val="7F7F7F">
                  <a:lumMod val="7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16" name="Freeform 51">
                <a:extLst>
                  <a:ext uri="{FF2B5EF4-FFF2-40B4-BE49-F238E27FC236}">
                    <a16:creationId xmlns:a16="http://schemas.microsoft.com/office/drawing/2014/main" id="{3538704C-0AD1-4548-80C4-761BD967735F}"/>
                  </a:ext>
                </a:extLst>
              </p:cNvPr>
              <p:cNvSpPr>
                <a:spLocks/>
              </p:cNvSpPr>
              <p:nvPr/>
            </p:nvSpPr>
            <p:spPr bwMode="auto">
              <a:xfrm>
                <a:off x="9691688" y="2965450"/>
                <a:ext cx="1030288" cy="2862263"/>
              </a:xfrm>
              <a:custGeom>
                <a:avLst/>
                <a:gdLst>
                  <a:gd name="T0" fmla="*/ 445 w 649"/>
                  <a:gd name="T1" fmla="*/ 0 h 1803"/>
                  <a:gd name="T2" fmla="*/ 0 w 649"/>
                  <a:gd name="T3" fmla="*/ 1803 h 1803"/>
                  <a:gd name="T4" fmla="*/ 563 w 649"/>
                  <a:gd name="T5" fmla="*/ 729 h 1803"/>
                  <a:gd name="T6" fmla="*/ 469 w 649"/>
                  <a:gd name="T7" fmla="*/ 596 h 1803"/>
                  <a:gd name="T8" fmla="*/ 649 w 649"/>
                  <a:gd name="T9" fmla="*/ 454 h 1803"/>
                  <a:gd name="T10" fmla="*/ 528 w 649"/>
                  <a:gd name="T11" fmla="*/ 52 h 1803"/>
                  <a:gd name="T12" fmla="*/ 445 w 649"/>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649" h="1803">
                    <a:moveTo>
                      <a:pt x="445" y="0"/>
                    </a:moveTo>
                    <a:lnTo>
                      <a:pt x="0" y="1803"/>
                    </a:lnTo>
                    <a:lnTo>
                      <a:pt x="563" y="729"/>
                    </a:lnTo>
                    <a:lnTo>
                      <a:pt x="469" y="596"/>
                    </a:lnTo>
                    <a:lnTo>
                      <a:pt x="649" y="454"/>
                    </a:lnTo>
                    <a:lnTo>
                      <a:pt x="528" y="52"/>
                    </a:lnTo>
                    <a:lnTo>
                      <a:pt x="445"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nvGrpSpPr>
            <p:cNvPr id="217" name="Group 14">
              <a:extLst>
                <a:ext uri="{FF2B5EF4-FFF2-40B4-BE49-F238E27FC236}">
                  <a16:creationId xmlns:a16="http://schemas.microsoft.com/office/drawing/2014/main" id="{0A57AEC5-9571-4769-91A3-56D3EC15BD9A}"/>
                </a:ext>
              </a:extLst>
            </p:cNvPr>
            <p:cNvGrpSpPr/>
            <p:nvPr/>
          </p:nvGrpSpPr>
          <p:grpSpPr>
            <a:xfrm>
              <a:off x="1534196" y="2811957"/>
              <a:ext cx="1150198" cy="1692929"/>
              <a:chOff x="7466013" y="98425"/>
              <a:chExt cx="4484688" cy="6600826"/>
            </a:xfrm>
          </p:grpSpPr>
          <p:sp>
            <p:nvSpPr>
              <p:cNvPr id="218" name="Freeform 36">
                <a:extLst>
                  <a:ext uri="{FF2B5EF4-FFF2-40B4-BE49-F238E27FC236}">
                    <a16:creationId xmlns:a16="http://schemas.microsoft.com/office/drawing/2014/main" id="{2DF6E322-1998-4B0D-A5C6-8F2EEBAFFF68}"/>
                  </a:ext>
                </a:extLst>
              </p:cNvPr>
              <p:cNvSpPr>
                <a:spLocks/>
              </p:cNvSpPr>
              <p:nvPr/>
            </p:nvSpPr>
            <p:spPr bwMode="auto">
              <a:xfrm>
                <a:off x="10387013" y="3206750"/>
                <a:ext cx="1563688" cy="3409950"/>
              </a:xfrm>
              <a:custGeom>
                <a:avLst/>
                <a:gdLst>
                  <a:gd name="T0" fmla="*/ 0 w 416"/>
                  <a:gd name="T1" fmla="*/ 99 h 908"/>
                  <a:gd name="T2" fmla="*/ 315 w 416"/>
                  <a:gd name="T3" fmla="*/ 99 h 908"/>
                  <a:gd name="T4" fmla="*/ 409 w 416"/>
                  <a:gd name="T5" fmla="*/ 768 h 908"/>
                  <a:gd name="T6" fmla="*/ 323 w 416"/>
                  <a:gd name="T7" fmla="*/ 863 h 908"/>
                  <a:gd name="T8" fmla="*/ 75 w 416"/>
                  <a:gd name="T9" fmla="*/ 908 h 908"/>
                  <a:gd name="T10" fmla="*/ 0 w 416"/>
                  <a:gd name="T11" fmla="*/ 99 h 908"/>
                  <a:gd name="T12" fmla="*/ 0 w 416"/>
                  <a:gd name="T13" fmla="*/ 99 h 908"/>
                </a:gdLst>
                <a:ahLst/>
                <a:cxnLst>
                  <a:cxn ang="0">
                    <a:pos x="T0" y="T1"/>
                  </a:cxn>
                  <a:cxn ang="0">
                    <a:pos x="T2" y="T3"/>
                  </a:cxn>
                  <a:cxn ang="0">
                    <a:pos x="T4" y="T5"/>
                  </a:cxn>
                  <a:cxn ang="0">
                    <a:pos x="T6" y="T7"/>
                  </a:cxn>
                  <a:cxn ang="0">
                    <a:pos x="T8" y="T9"/>
                  </a:cxn>
                  <a:cxn ang="0">
                    <a:pos x="T10" y="T11"/>
                  </a:cxn>
                  <a:cxn ang="0">
                    <a:pos x="T12" y="T13"/>
                  </a:cxn>
                </a:cxnLst>
                <a:rect l="0" t="0" r="r" b="b"/>
                <a:pathLst>
                  <a:path w="416" h="908">
                    <a:moveTo>
                      <a:pt x="0" y="99"/>
                    </a:moveTo>
                    <a:cubicBezTo>
                      <a:pt x="122" y="70"/>
                      <a:pt x="293" y="0"/>
                      <a:pt x="315" y="99"/>
                    </a:cubicBezTo>
                    <a:cubicBezTo>
                      <a:pt x="342" y="217"/>
                      <a:pt x="375" y="497"/>
                      <a:pt x="409" y="768"/>
                    </a:cubicBezTo>
                    <a:cubicBezTo>
                      <a:pt x="416" y="827"/>
                      <a:pt x="341" y="857"/>
                      <a:pt x="323" y="863"/>
                    </a:cubicBezTo>
                    <a:cubicBezTo>
                      <a:pt x="239" y="888"/>
                      <a:pt x="167" y="896"/>
                      <a:pt x="75" y="908"/>
                    </a:cubicBezTo>
                    <a:cubicBezTo>
                      <a:pt x="0" y="99"/>
                      <a:pt x="0" y="99"/>
                      <a:pt x="0" y="99"/>
                    </a:cubicBezTo>
                    <a:cubicBezTo>
                      <a:pt x="0" y="99"/>
                      <a:pt x="0" y="99"/>
                      <a:pt x="0" y="99"/>
                    </a:cubicBezTo>
                    <a:close/>
                  </a:path>
                </a:pathLst>
              </a:custGeom>
              <a:solidFill>
                <a:srgbClr val="7F7F7F">
                  <a:lumMod val="60000"/>
                  <a:lumOff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19" name="Freeform 37">
                <a:extLst>
                  <a:ext uri="{FF2B5EF4-FFF2-40B4-BE49-F238E27FC236}">
                    <a16:creationId xmlns:a16="http://schemas.microsoft.com/office/drawing/2014/main" id="{14B75652-5456-434B-A9E7-E39365945497}"/>
                  </a:ext>
                </a:extLst>
              </p:cNvPr>
              <p:cNvSpPr>
                <a:spLocks/>
              </p:cNvSpPr>
              <p:nvPr/>
            </p:nvSpPr>
            <p:spPr bwMode="auto">
              <a:xfrm>
                <a:off x="7466013" y="3116263"/>
                <a:ext cx="1522413" cy="3500438"/>
              </a:xfrm>
              <a:custGeom>
                <a:avLst/>
                <a:gdLst>
                  <a:gd name="T0" fmla="*/ 405 w 405"/>
                  <a:gd name="T1" fmla="*/ 123 h 932"/>
                  <a:gd name="T2" fmla="*/ 100 w 405"/>
                  <a:gd name="T3" fmla="*/ 121 h 932"/>
                  <a:gd name="T4" fmla="*/ 8 w 405"/>
                  <a:gd name="T5" fmla="*/ 788 h 932"/>
                  <a:gd name="T6" fmla="*/ 92 w 405"/>
                  <a:gd name="T7" fmla="*/ 889 h 932"/>
                  <a:gd name="T8" fmla="*/ 330 w 405"/>
                  <a:gd name="T9" fmla="*/ 932 h 932"/>
                  <a:gd name="T10" fmla="*/ 405 w 405"/>
                  <a:gd name="T11" fmla="*/ 123 h 932"/>
                  <a:gd name="T12" fmla="*/ 405 w 405"/>
                  <a:gd name="T13" fmla="*/ 123 h 932"/>
                </a:gdLst>
                <a:ahLst/>
                <a:cxnLst>
                  <a:cxn ang="0">
                    <a:pos x="T0" y="T1"/>
                  </a:cxn>
                  <a:cxn ang="0">
                    <a:pos x="T2" y="T3"/>
                  </a:cxn>
                  <a:cxn ang="0">
                    <a:pos x="T4" y="T5"/>
                  </a:cxn>
                  <a:cxn ang="0">
                    <a:pos x="T6" y="T7"/>
                  </a:cxn>
                  <a:cxn ang="0">
                    <a:pos x="T8" y="T9"/>
                  </a:cxn>
                  <a:cxn ang="0">
                    <a:pos x="T10" y="T11"/>
                  </a:cxn>
                  <a:cxn ang="0">
                    <a:pos x="T12" y="T13"/>
                  </a:cxn>
                </a:cxnLst>
                <a:rect l="0" t="0" r="r" b="b"/>
                <a:pathLst>
                  <a:path w="405" h="932">
                    <a:moveTo>
                      <a:pt x="405" y="123"/>
                    </a:moveTo>
                    <a:cubicBezTo>
                      <a:pt x="250" y="86"/>
                      <a:pt x="127" y="0"/>
                      <a:pt x="100" y="121"/>
                    </a:cubicBezTo>
                    <a:cubicBezTo>
                      <a:pt x="72" y="249"/>
                      <a:pt x="41" y="528"/>
                      <a:pt x="8" y="788"/>
                    </a:cubicBezTo>
                    <a:cubicBezTo>
                      <a:pt x="0" y="855"/>
                      <a:pt x="69" y="883"/>
                      <a:pt x="92" y="889"/>
                    </a:cubicBezTo>
                    <a:cubicBezTo>
                      <a:pt x="172" y="910"/>
                      <a:pt x="241" y="920"/>
                      <a:pt x="330" y="932"/>
                    </a:cubicBezTo>
                    <a:cubicBezTo>
                      <a:pt x="405" y="123"/>
                      <a:pt x="405" y="123"/>
                      <a:pt x="405" y="123"/>
                    </a:cubicBezTo>
                    <a:cubicBezTo>
                      <a:pt x="405" y="123"/>
                      <a:pt x="405" y="123"/>
                      <a:pt x="405" y="123"/>
                    </a:cubicBezTo>
                    <a:close/>
                  </a:path>
                </a:pathLst>
              </a:custGeom>
              <a:solidFill>
                <a:srgbClr val="7F7F7F">
                  <a:lumMod val="60000"/>
                  <a:lumOff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0" name="Freeform 38">
                <a:extLst>
                  <a:ext uri="{FF2B5EF4-FFF2-40B4-BE49-F238E27FC236}">
                    <a16:creationId xmlns:a16="http://schemas.microsoft.com/office/drawing/2014/main" id="{E269F8C8-522D-4FE6-8E9C-B8BDCED1A351}"/>
                  </a:ext>
                </a:extLst>
              </p:cNvPr>
              <p:cNvSpPr>
                <a:spLocks/>
              </p:cNvSpPr>
              <p:nvPr/>
            </p:nvSpPr>
            <p:spPr bwMode="auto">
              <a:xfrm>
                <a:off x="7842251" y="2827338"/>
                <a:ext cx="3717925" cy="3871913"/>
              </a:xfrm>
              <a:custGeom>
                <a:avLst/>
                <a:gdLst>
                  <a:gd name="T0" fmla="*/ 108 w 989"/>
                  <a:gd name="T1" fmla="*/ 991 h 1031"/>
                  <a:gd name="T2" fmla="*/ 0 w 989"/>
                  <a:gd name="T3" fmla="*/ 194 h 1031"/>
                  <a:gd name="T4" fmla="*/ 388 w 989"/>
                  <a:gd name="T5" fmla="*/ 1 h 1031"/>
                  <a:gd name="T6" fmla="*/ 489 w 989"/>
                  <a:gd name="T7" fmla="*/ 39 h 1031"/>
                  <a:gd name="T8" fmla="*/ 592 w 989"/>
                  <a:gd name="T9" fmla="*/ 0 h 1031"/>
                  <a:gd name="T10" fmla="*/ 989 w 989"/>
                  <a:gd name="T11" fmla="*/ 188 h 1031"/>
                  <a:gd name="T12" fmla="*/ 873 w 989"/>
                  <a:gd name="T13" fmla="*/ 991 h 1031"/>
                  <a:gd name="T14" fmla="*/ 108 w 989"/>
                  <a:gd name="T15" fmla="*/ 991 h 10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1031">
                    <a:moveTo>
                      <a:pt x="108" y="991"/>
                    </a:moveTo>
                    <a:cubicBezTo>
                      <a:pt x="150" y="869"/>
                      <a:pt x="53" y="299"/>
                      <a:pt x="0" y="194"/>
                    </a:cubicBezTo>
                    <a:cubicBezTo>
                      <a:pt x="30" y="86"/>
                      <a:pt x="313" y="62"/>
                      <a:pt x="388" y="1"/>
                    </a:cubicBezTo>
                    <a:cubicBezTo>
                      <a:pt x="423" y="32"/>
                      <a:pt x="449" y="39"/>
                      <a:pt x="489" y="39"/>
                    </a:cubicBezTo>
                    <a:cubicBezTo>
                      <a:pt x="530" y="39"/>
                      <a:pt x="556" y="31"/>
                      <a:pt x="592" y="0"/>
                    </a:cubicBezTo>
                    <a:cubicBezTo>
                      <a:pt x="648" y="45"/>
                      <a:pt x="939" y="80"/>
                      <a:pt x="989" y="188"/>
                    </a:cubicBezTo>
                    <a:cubicBezTo>
                      <a:pt x="932" y="308"/>
                      <a:pt x="828" y="881"/>
                      <a:pt x="873" y="991"/>
                    </a:cubicBezTo>
                    <a:cubicBezTo>
                      <a:pt x="683" y="1028"/>
                      <a:pt x="303" y="1031"/>
                      <a:pt x="108" y="991"/>
                    </a:cubicBez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1" name="Freeform 39">
                <a:extLst>
                  <a:ext uri="{FF2B5EF4-FFF2-40B4-BE49-F238E27FC236}">
                    <a16:creationId xmlns:a16="http://schemas.microsoft.com/office/drawing/2014/main" id="{F062AD5A-6158-4D75-BC8D-C4D690483C41}"/>
                  </a:ext>
                </a:extLst>
              </p:cNvPr>
              <p:cNvSpPr>
                <a:spLocks/>
              </p:cNvSpPr>
              <p:nvPr/>
            </p:nvSpPr>
            <p:spPr bwMode="auto">
              <a:xfrm>
                <a:off x="8848726" y="2814638"/>
                <a:ext cx="1681163" cy="3001963"/>
              </a:xfrm>
              <a:custGeom>
                <a:avLst/>
                <a:gdLst>
                  <a:gd name="T0" fmla="*/ 0 w 1059"/>
                  <a:gd name="T1" fmla="*/ 147 h 1891"/>
                  <a:gd name="T2" fmla="*/ 59 w 1059"/>
                  <a:gd name="T3" fmla="*/ 691 h 1891"/>
                  <a:gd name="T4" fmla="*/ 533 w 1059"/>
                  <a:gd name="T5" fmla="*/ 1891 h 1891"/>
                  <a:gd name="T6" fmla="*/ 1000 w 1059"/>
                  <a:gd name="T7" fmla="*/ 691 h 1891"/>
                  <a:gd name="T8" fmla="*/ 1059 w 1059"/>
                  <a:gd name="T9" fmla="*/ 147 h 1891"/>
                  <a:gd name="T10" fmla="*/ 834 w 1059"/>
                  <a:gd name="T11" fmla="*/ 0 h 1891"/>
                  <a:gd name="T12" fmla="*/ 228 w 1059"/>
                  <a:gd name="T13" fmla="*/ 0 h 1891"/>
                  <a:gd name="T14" fmla="*/ 0 w 1059"/>
                  <a:gd name="T15" fmla="*/ 147 h 1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9" h="1891">
                    <a:moveTo>
                      <a:pt x="0" y="147"/>
                    </a:moveTo>
                    <a:lnTo>
                      <a:pt x="59" y="691"/>
                    </a:lnTo>
                    <a:lnTo>
                      <a:pt x="533" y="1891"/>
                    </a:lnTo>
                    <a:lnTo>
                      <a:pt x="1000" y="691"/>
                    </a:lnTo>
                    <a:lnTo>
                      <a:pt x="1059" y="147"/>
                    </a:lnTo>
                    <a:lnTo>
                      <a:pt x="834" y="0"/>
                    </a:lnTo>
                    <a:lnTo>
                      <a:pt x="228" y="0"/>
                    </a:lnTo>
                    <a:lnTo>
                      <a:pt x="0" y="1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2" name="Rectangle 40">
                <a:extLst>
                  <a:ext uri="{FF2B5EF4-FFF2-40B4-BE49-F238E27FC236}">
                    <a16:creationId xmlns:a16="http://schemas.microsoft.com/office/drawing/2014/main" id="{DE2EBFBA-19FD-4E98-8FCD-F8E7A9E3415F}"/>
                  </a:ext>
                </a:extLst>
              </p:cNvPr>
              <p:cNvSpPr>
                <a:spLocks noChangeArrowheads="1"/>
              </p:cNvSpPr>
              <p:nvPr/>
            </p:nvSpPr>
            <p:spPr bwMode="auto">
              <a:xfrm>
                <a:off x="9210676" y="2506663"/>
                <a:ext cx="954088" cy="777875"/>
              </a:xfrm>
              <a:prstGeom prst="rect">
                <a:avLst/>
              </a:prstGeom>
              <a:solidFill>
                <a:srgbClr val="D1A8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3" name="Freeform 41">
                <a:extLst>
                  <a:ext uri="{FF2B5EF4-FFF2-40B4-BE49-F238E27FC236}">
                    <a16:creationId xmlns:a16="http://schemas.microsoft.com/office/drawing/2014/main" id="{61F4AC5A-899E-4FBE-8219-F51735D7CD02}"/>
                  </a:ext>
                </a:extLst>
              </p:cNvPr>
              <p:cNvSpPr>
                <a:spLocks/>
              </p:cNvSpPr>
              <p:nvPr/>
            </p:nvSpPr>
            <p:spPr bwMode="auto">
              <a:xfrm>
                <a:off x="8513764" y="98425"/>
                <a:ext cx="2343150" cy="2867025"/>
              </a:xfrm>
              <a:custGeom>
                <a:avLst/>
                <a:gdLst>
                  <a:gd name="T0" fmla="*/ 313 w 623"/>
                  <a:gd name="T1" fmla="*/ 763 h 763"/>
                  <a:gd name="T2" fmla="*/ 554 w 623"/>
                  <a:gd name="T3" fmla="*/ 508 h 763"/>
                  <a:gd name="T4" fmla="*/ 564 w 623"/>
                  <a:gd name="T5" fmla="*/ 514 h 763"/>
                  <a:gd name="T6" fmla="*/ 615 w 623"/>
                  <a:gd name="T7" fmla="*/ 430 h 763"/>
                  <a:gd name="T8" fmla="*/ 594 w 623"/>
                  <a:gd name="T9" fmla="*/ 335 h 763"/>
                  <a:gd name="T10" fmla="*/ 589 w 623"/>
                  <a:gd name="T11" fmla="*/ 335 h 763"/>
                  <a:gd name="T12" fmla="*/ 313 w 623"/>
                  <a:gd name="T13" fmla="*/ 0 h 763"/>
                  <a:gd name="T14" fmla="*/ 36 w 623"/>
                  <a:gd name="T15" fmla="*/ 335 h 763"/>
                  <a:gd name="T16" fmla="*/ 30 w 623"/>
                  <a:gd name="T17" fmla="*/ 335 h 763"/>
                  <a:gd name="T18" fmla="*/ 9 w 623"/>
                  <a:gd name="T19" fmla="*/ 430 h 763"/>
                  <a:gd name="T20" fmla="*/ 59 w 623"/>
                  <a:gd name="T21" fmla="*/ 514 h 763"/>
                  <a:gd name="T22" fmla="*/ 71 w 623"/>
                  <a:gd name="T23" fmla="*/ 506 h 763"/>
                  <a:gd name="T24" fmla="*/ 313 w 623"/>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3" h="763">
                    <a:moveTo>
                      <a:pt x="313" y="763"/>
                    </a:moveTo>
                    <a:cubicBezTo>
                      <a:pt x="413" y="763"/>
                      <a:pt x="505" y="648"/>
                      <a:pt x="554" y="508"/>
                    </a:cubicBezTo>
                    <a:cubicBezTo>
                      <a:pt x="557" y="511"/>
                      <a:pt x="560" y="513"/>
                      <a:pt x="564" y="514"/>
                    </a:cubicBezTo>
                    <a:cubicBezTo>
                      <a:pt x="584" y="517"/>
                      <a:pt x="607" y="480"/>
                      <a:pt x="615" y="430"/>
                    </a:cubicBezTo>
                    <a:cubicBezTo>
                      <a:pt x="623" y="381"/>
                      <a:pt x="614" y="338"/>
                      <a:pt x="594" y="335"/>
                    </a:cubicBezTo>
                    <a:cubicBezTo>
                      <a:pt x="592" y="334"/>
                      <a:pt x="591" y="334"/>
                      <a:pt x="589" y="335"/>
                    </a:cubicBezTo>
                    <a:cubicBezTo>
                      <a:pt x="599" y="161"/>
                      <a:pt x="527" y="0"/>
                      <a:pt x="313" y="0"/>
                    </a:cubicBezTo>
                    <a:cubicBezTo>
                      <a:pt x="98" y="0"/>
                      <a:pt x="26" y="161"/>
                      <a:pt x="36" y="335"/>
                    </a:cubicBezTo>
                    <a:cubicBezTo>
                      <a:pt x="34" y="334"/>
                      <a:pt x="32" y="334"/>
                      <a:pt x="30" y="335"/>
                    </a:cubicBezTo>
                    <a:cubicBezTo>
                      <a:pt x="10" y="338"/>
                      <a:pt x="0" y="381"/>
                      <a:pt x="9" y="430"/>
                    </a:cubicBezTo>
                    <a:cubicBezTo>
                      <a:pt x="17" y="480"/>
                      <a:pt x="40" y="517"/>
                      <a:pt x="59" y="514"/>
                    </a:cubicBezTo>
                    <a:cubicBezTo>
                      <a:pt x="64" y="513"/>
                      <a:pt x="67" y="510"/>
                      <a:pt x="71" y="506"/>
                    </a:cubicBezTo>
                    <a:cubicBezTo>
                      <a:pt x="119" y="647"/>
                      <a:pt x="212" y="763"/>
                      <a:pt x="313" y="763"/>
                    </a:cubicBezTo>
                    <a:close/>
                  </a:path>
                </a:pathLst>
              </a:custGeom>
              <a:solidFill>
                <a:srgbClr val="F2C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4" name="Freeform 42">
                <a:extLst>
                  <a:ext uri="{FF2B5EF4-FFF2-40B4-BE49-F238E27FC236}">
                    <a16:creationId xmlns:a16="http://schemas.microsoft.com/office/drawing/2014/main" id="{C8101F76-4E9F-431E-A428-7FCEDD30A9BC}"/>
                  </a:ext>
                </a:extLst>
              </p:cNvPr>
              <p:cNvSpPr>
                <a:spLocks/>
              </p:cNvSpPr>
              <p:nvPr/>
            </p:nvSpPr>
            <p:spPr bwMode="auto">
              <a:xfrm>
                <a:off x="8985251" y="2814638"/>
                <a:ext cx="706438" cy="1131888"/>
              </a:xfrm>
              <a:custGeom>
                <a:avLst/>
                <a:gdLst>
                  <a:gd name="T0" fmla="*/ 142 w 445"/>
                  <a:gd name="T1" fmla="*/ 0 h 713"/>
                  <a:gd name="T2" fmla="*/ 445 w 445"/>
                  <a:gd name="T3" fmla="*/ 258 h 713"/>
                  <a:gd name="T4" fmla="*/ 274 w 445"/>
                  <a:gd name="T5" fmla="*/ 713 h 713"/>
                  <a:gd name="T6" fmla="*/ 0 w 445"/>
                  <a:gd name="T7" fmla="*/ 95 h 713"/>
                  <a:gd name="T8" fmla="*/ 142 w 445"/>
                  <a:gd name="T9" fmla="*/ 0 h 713"/>
                </a:gdLst>
                <a:ahLst/>
                <a:cxnLst>
                  <a:cxn ang="0">
                    <a:pos x="T0" y="T1"/>
                  </a:cxn>
                  <a:cxn ang="0">
                    <a:pos x="T2" y="T3"/>
                  </a:cxn>
                  <a:cxn ang="0">
                    <a:pos x="T4" y="T5"/>
                  </a:cxn>
                  <a:cxn ang="0">
                    <a:pos x="T6" y="T7"/>
                  </a:cxn>
                  <a:cxn ang="0">
                    <a:pos x="T8" y="T9"/>
                  </a:cxn>
                </a:cxnLst>
                <a:rect l="0" t="0" r="r" b="b"/>
                <a:pathLst>
                  <a:path w="445" h="713">
                    <a:moveTo>
                      <a:pt x="142" y="0"/>
                    </a:moveTo>
                    <a:lnTo>
                      <a:pt x="445" y="258"/>
                    </a:lnTo>
                    <a:lnTo>
                      <a:pt x="274" y="713"/>
                    </a:lnTo>
                    <a:lnTo>
                      <a:pt x="0" y="95"/>
                    </a:lnTo>
                    <a:lnTo>
                      <a:pt x="142"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5" name="Freeform 43">
                <a:extLst>
                  <a:ext uri="{FF2B5EF4-FFF2-40B4-BE49-F238E27FC236}">
                    <a16:creationId xmlns:a16="http://schemas.microsoft.com/office/drawing/2014/main" id="{3E95C908-557D-46A3-9533-DBF882F32EF0}"/>
                  </a:ext>
                </a:extLst>
              </p:cNvPr>
              <p:cNvSpPr>
                <a:spLocks/>
              </p:cNvSpPr>
              <p:nvPr/>
            </p:nvSpPr>
            <p:spPr bwMode="auto">
              <a:xfrm>
                <a:off x="9691688" y="2814638"/>
                <a:ext cx="706438" cy="1131888"/>
              </a:xfrm>
              <a:custGeom>
                <a:avLst/>
                <a:gdLst>
                  <a:gd name="T0" fmla="*/ 303 w 445"/>
                  <a:gd name="T1" fmla="*/ 0 h 713"/>
                  <a:gd name="T2" fmla="*/ 0 w 445"/>
                  <a:gd name="T3" fmla="*/ 258 h 713"/>
                  <a:gd name="T4" fmla="*/ 170 w 445"/>
                  <a:gd name="T5" fmla="*/ 713 h 713"/>
                  <a:gd name="T6" fmla="*/ 445 w 445"/>
                  <a:gd name="T7" fmla="*/ 95 h 713"/>
                  <a:gd name="T8" fmla="*/ 303 w 445"/>
                  <a:gd name="T9" fmla="*/ 0 h 713"/>
                </a:gdLst>
                <a:ahLst/>
                <a:cxnLst>
                  <a:cxn ang="0">
                    <a:pos x="T0" y="T1"/>
                  </a:cxn>
                  <a:cxn ang="0">
                    <a:pos x="T2" y="T3"/>
                  </a:cxn>
                  <a:cxn ang="0">
                    <a:pos x="T4" y="T5"/>
                  </a:cxn>
                  <a:cxn ang="0">
                    <a:pos x="T6" y="T7"/>
                  </a:cxn>
                  <a:cxn ang="0">
                    <a:pos x="T8" y="T9"/>
                  </a:cxn>
                </a:cxnLst>
                <a:rect l="0" t="0" r="r" b="b"/>
                <a:pathLst>
                  <a:path w="445" h="713">
                    <a:moveTo>
                      <a:pt x="303" y="0"/>
                    </a:moveTo>
                    <a:lnTo>
                      <a:pt x="0" y="258"/>
                    </a:lnTo>
                    <a:lnTo>
                      <a:pt x="170" y="713"/>
                    </a:lnTo>
                    <a:lnTo>
                      <a:pt x="445" y="95"/>
                    </a:lnTo>
                    <a:lnTo>
                      <a:pt x="303"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6" name="Freeform 44">
                <a:extLst>
                  <a:ext uri="{FF2B5EF4-FFF2-40B4-BE49-F238E27FC236}">
                    <a16:creationId xmlns:a16="http://schemas.microsoft.com/office/drawing/2014/main" id="{697C1AFD-E252-45CD-A388-A88B0BD7F62C}"/>
                  </a:ext>
                </a:extLst>
              </p:cNvPr>
              <p:cNvSpPr>
                <a:spLocks/>
              </p:cNvSpPr>
              <p:nvPr/>
            </p:nvSpPr>
            <p:spPr bwMode="auto">
              <a:xfrm>
                <a:off x="8612188" y="98425"/>
                <a:ext cx="2154238" cy="1585913"/>
              </a:xfrm>
              <a:custGeom>
                <a:avLst/>
                <a:gdLst>
                  <a:gd name="T0" fmla="*/ 287 w 573"/>
                  <a:gd name="T1" fmla="*/ 0 h 422"/>
                  <a:gd name="T2" fmla="*/ 10 w 573"/>
                  <a:gd name="T3" fmla="*/ 335 h 422"/>
                  <a:gd name="T4" fmla="*/ 54 w 573"/>
                  <a:gd name="T5" fmla="*/ 412 h 422"/>
                  <a:gd name="T6" fmla="*/ 78 w 573"/>
                  <a:gd name="T7" fmla="*/ 381 h 422"/>
                  <a:gd name="T8" fmla="*/ 79 w 573"/>
                  <a:gd name="T9" fmla="*/ 335 h 422"/>
                  <a:gd name="T10" fmla="*/ 81 w 573"/>
                  <a:gd name="T11" fmla="*/ 335 h 422"/>
                  <a:gd name="T12" fmla="*/ 387 w 573"/>
                  <a:gd name="T13" fmla="*/ 192 h 422"/>
                  <a:gd name="T14" fmla="*/ 493 w 573"/>
                  <a:gd name="T15" fmla="*/ 319 h 422"/>
                  <a:gd name="T16" fmla="*/ 495 w 573"/>
                  <a:gd name="T17" fmla="*/ 381 h 422"/>
                  <a:gd name="T18" fmla="*/ 518 w 573"/>
                  <a:gd name="T19" fmla="*/ 413 h 422"/>
                  <a:gd name="T20" fmla="*/ 563 w 573"/>
                  <a:gd name="T21" fmla="*/ 335 h 422"/>
                  <a:gd name="T22" fmla="*/ 287 w 573"/>
                  <a:gd name="T2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422">
                    <a:moveTo>
                      <a:pt x="287" y="0"/>
                    </a:moveTo>
                    <a:cubicBezTo>
                      <a:pt x="72" y="0"/>
                      <a:pt x="0" y="161"/>
                      <a:pt x="10" y="335"/>
                    </a:cubicBezTo>
                    <a:cubicBezTo>
                      <a:pt x="28" y="339"/>
                      <a:pt x="46" y="371"/>
                      <a:pt x="54" y="412"/>
                    </a:cubicBezTo>
                    <a:cubicBezTo>
                      <a:pt x="68" y="422"/>
                      <a:pt x="78" y="416"/>
                      <a:pt x="78" y="381"/>
                    </a:cubicBezTo>
                    <a:cubicBezTo>
                      <a:pt x="78" y="365"/>
                      <a:pt x="78" y="350"/>
                      <a:pt x="79" y="335"/>
                    </a:cubicBezTo>
                    <a:cubicBezTo>
                      <a:pt x="80" y="335"/>
                      <a:pt x="80" y="335"/>
                      <a:pt x="81" y="335"/>
                    </a:cubicBezTo>
                    <a:cubicBezTo>
                      <a:pt x="143" y="330"/>
                      <a:pt x="289" y="257"/>
                      <a:pt x="387" y="192"/>
                    </a:cubicBezTo>
                    <a:cubicBezTo>
                      <a:pt x="419" y="240"/>
                      <a:pt x="462" y="294"/>
                      <a:pt x="493" y="319"/>
                    </a:cubicBezTo>
                    <a:cubicBezTo>
                      <a:pt x="494" y="339"/>
                      <a:pt x="495" y="360"/>
                      <a:pt x="495" y="381"/>
                    </a:cubicBezTo>
                    <a:cubicBezTo>
                      <a:pt x="495" y="415"/>
                      <a:pt x="504" y="421"/>
                      <a:pt x="518" y="413"/>
                    </a:cubicBezTo>
                    <a:cubicBezTo>
                      <a:pt x="526" y="370"/>
                      <a:pt x="545" y="337"/>
                      <a:pt x="563" y="335"/>
                    </a:cubicBezTo>
                    <a:cubicBezTo>
                      <a:pt x="573" y="161"/>
                      <a:pt x="501" y="0"/>
                      <a:pt x="287" y="0"/>
                    </a:cubicBezTo>
                    <a:close/>
                  </a:path>
                </a:pathLst>
              </a:custGeom>
              <a:solidFill>
                <a:srgbClr val="292F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7" name="Freeform 45">
                <a:extLst>
                  <a:ext uri="{FF2B5EF4-FFF2-40B4-BE49-F238E27FC236}">
                    <a16:creationId xmlns:a16="http://schemas.microsoft.com/office/drawing/2014/main" id="{05D2CD03-129C-4829-AD05-880A56A28464}"/>
                  </a:ext>
                </a:extLst>
              </p:cNvPr>
              <p:cNvSpPr>
                <a:spLocks/>
              </p:cNvSpPr>
              <p:nvPr/>
            </p:nvSpPr>
            <p:spPr bwMode="auto">
              <a:xfrm>
                <a:off x="8985251" y="2814638"/>
                <a:ext cx="706438" cy="955675"/>
              </a:xfrm>
              <a:custGeom>
                <a:avLst/>
                <a:gdLst>
                  <a:gd name="T0" fmla="*/ 142 w 445"/>
                  <a:gd name="T1" fmla="*/ 0 h 602"/>
                  <a:gd name="T2" fmla="*/ 445 w 445"/>
                  <a:gd name="T3" fmla="*/ 258 h 602"/>
                  <a:gd name="T4" fmla="*/ 269 w 445"/>
                  <a:gd name="T5" fmla="*/ 602 h 602"/>
                  <a:gd name="T6" fmla="*/ 0 w 445"/>
                  <a:gd name="T7" fmla="*/ 95 h 602"/>
                  <a:gd name="T8" fmla="*/ 142 w 445"/>
                  <a:gd name="T9" fmla="*/ 0 h 602"/>
                </a:gdLst>
                <a:ahLst/>
                <a:cxnLst>
                  <a:cxn ang="0">
                    <a:pos x="T0" y="T1"/>
                  </a:cxn>
                  <a:cxn ang="0">
                    <a:pos x="T2" y="T3"/>
                  </a:cxn>
                  <a:cxn ang="0">
                    <a:pos x="T4" y="T5"/>
                  </a:cxn>
                  <a:cxn ang="0">
                    <a:pos x="T6" y="T7"/>
                  </a:cxn>
                  <a:cxn ang="0">
                    <a:pos x="T8" y="T9"/>
                  </a:cxn>
                </a:cxnLst>
                <a:rect l="0" t="0" r="r" b="b"/>
                <a:pathLst>
                  <a:path w="445" h="602">
                    <a:moveTo>
                      <a:pt x="142" y="0"/>
                    </a:moveTo>
                    <a:lnTo>
                      <a:pt x="445" y="258"/>
                    </a:lnTo>
                    <a:lnTo>
                      <a:pt x="269" y="602"/>
                    </a:lnTo>
                    <a:lnTo>
                      <a:pt x="0" y="95"/>
                    </a:lnTo>
                    <a:lnTo>
                      <a:pt x="14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8" name="Freeform 46">
                <a:extLst>
                  <a:ext uri="{FF2B5EF4-FFF2-40B4-BE49-F238E27FC236}">
                    <a16:creationId xmlns:a16="http://schemas.microsoft.com/office/drawing/2014/main" id="{B90CAFDC-F8D8-443C-96B7-5BDDE85E1BD2}"/>
                  </a:ext>
                </a:extLst>
              </p:cNvPr>
              <p:cNvSpPr>
                <a:spLocks/>
              </p:cNvSpPr>
              <p:nvPr/>
            </p:nvSpPr>
            <p:spPr bwMode="auto">
              <a:xfrm>
                <a:off x="9691688" y="2814638"/>
                <a:ext cx="706438" cy="955675"/>
              </a:xfrm>
              <a:custGeom>
                <a:avLst/>
                <a:gdLst>
                  <a:gd name="T0" fmla="*/ 303 w 445"/>
                  <a:gd name="T1" fmla="*/ 0 h 602"/>
                  <a:gd name="T2" fmla="*/ 0 w 445"/>
                  <a:gd name="T3" fmla="*/ 258 h 602"/>
                  <a:gd name="T4" fmla="*/ 173 w 445"/>
                  <a:gd name="T5" fmla="*/ 602 h 602"/>
                  <a:gd name="T6" fmla="*/ 445 w 445"/>
                  <a:gd name="T7" fmla="*/ 95 h 602"/>
                  <a:gd name="T8" fmla="*/ 303 w 445"/>
                  <a:gd name="T9" fmla="*/ 0 h 602"/>
                </a:gdLst>
                <a:ahLst/>
                <a:cxnLst>
                  <a:cxn ang="0">
                    <a:pos x="T0" y="T1"/>
                  </a:cxn>
                  <a:cxn ang="0">
                    <a:pos x="T2" y="T3"/>
                  </a:cxn>
                  <a:cxn ang="0">
                    <a:pos x="T4" y="T5"/>
                  </a:cxn>
                  <a:cxn ang="0">
                    <a:pos x="T6" y="T7"/>
                  </a:cxn>
                  <a:cxn ang="0">
                    <a:pos x="T8" y="T9"/>
                  </a:cxn>
                </a:cxnLst>
                <a:rect l="0" t="0" r="r" b="b"/>
                <a:pathLst>
                  <a:path w="445" h="602">
                    <a:moveTo>
                      <a:pt x="303" y="0"/>
                    </a:moveTo>
                    <a:lnTo>
                      <a:pt x="0" y="258"/>
                    </a:lnTo>
                    <a:lnTo>
                      <a:pt x="173" y="602"/>
                    </a:lnTo>
                    <a:lnTo>
                      <a:pt x="445" y="95"/>
                    </a:lnTo>
                    <a:lnTo>
                      <a:pt x="30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29" name="Freeform 47">
                <a:extLst>
                  <a:ext uri="{FF2B5EF4-FFF2-40B4-BE49-F238E27FC236}">
                    <a16:creationId xmlns:a16="http://schemas.microsoft.com/office/drawing/2014/main" id="{64AB1C72-070F-4D2C-A8ED-63C8C4CA5392}"/>
                  </a:ext>
                </a:extLst>
              </p:cNvPr>
              <p:cNvSpPr>
                <a:spLocks/>
              </p:cNvSpPr>
              <p:nvPr/>
            </p:nvSpPr>
            <p:spPr bwMode="auto">
              <a:xfrm>
                <a:off x="9450388" y="3224213"/>
                <a:ext cx="492125" cy="2603500"/>
              </a:xfrm>
              <a:custGeom>
                <a:avLst/>
                <a:gdLst>
                  <a:gd name="T0" fmla="*/ 97 w 131"/>
                  <a:gd name="T1" fmla="*/ 219 h 693"/>
                  <a:gd name="T2" fmla="*/ 98 w 131"/>
                  <a:gd name="T3" fmla="*/ 141 h 693"/>
                  <a:gd name="T4" fmla="*/ 111 w 131"/>
                  <a:gd name="T5" fmla="*/ 114 h 693"/>
                  <a:gd name="T6" fmla="*/ 64 w 131"/>
                  <a:gd name="T7" fmla="*/ 0 h 693"/>
                  <a:gd name="T8" fmla="*/ 18 w 131"/>
                  <a:gd name="T9" fmla="*/ 112 h 693"/>
                  <a:gd name="T10" fmla="*/ 31 w 131"/>
                  <a:gd name="T11" fmla="*/ 141 h 693"/>
                  <a:gd name="T12" fmla="*/ 32 w 131"/>
                  <a:gd name="T13" fmla="*/ 219 h 693"/>
                  <a:gd name="T14" fmla="*/ 0 w 131"/>
                  <a:gd name="T15" fmla="*/ 539 h 693"/>
                  <a:gd name="T16" fmla="*/ 64 w 131"/>
                  <a:gd name="T17" fmla="*/ 693 h 693"/>
                  <a:gd name="T18" fmla="*/ 131 w 131"/>
                  <a:gd name="T19" fmla="*/ 539 h 693"/>
                  <a:gd name="T20" fmla="*/ 97 w 131"/>
                  <a:gd name="T21" fmla="*/ 21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693">
                    <a:moveTo>
                      <a:pt x="97" y="219"/>
                    </a:moveTo>
                    <a:cubicBezTo>
                      <a:pt x="110" y="195"/>
                      <a:pt x="111" y="169"/>
                      <a:pt x="98" y="141"/>
                    </a:cubicBezTo>
                    <a:cubicBezTo>
                      <a:pt x="111" y="114"/>
                      <a:pt x="111" y="114"/>
                      <a:pt x="111" y="114"/>
                    </a:cubicBezTo>
                    <a:cubicBezTo>
                      <a:pt x="64" y="0"/>
                      <a:pt x="64" y="0"/>
                      <a:pt x="64" y="0"/>
                    </a:cubicBezTo>
                    <a:cubicBezTo>
                      <a:pt x="18" y="112"/>
                      <a:pt x="18" y="112"/>
                      <a:pt x="18" y="112"/>
                    </a:cubicBezTo>
                    <a:cubicBezTo>
                      <a:pt x="31" y="141"/>
                      <a:pt x="31" y="141"/>
                      <a:pt x="31" y="141"/>
                    </a:cubicBezTo>
                    <a:cubicBezTo>
                      <a:pt x="18" y="169"/>
                      <a:pt x="19" y="195"/>
                      <a:pt x="32" y="219"/>
                    </a:cubicBezTo>
                    <a:cubicBezTo>
                      <a:pt x="0" y="539"/>
                      <a:pt x="0" y="539"/>
                      <a:pt x="0" y="539"/>
                    </a:cubicBezTo>
                    <a:cubicBezTo>
                      <a:pt x="64" y="693"/>
                      <a:pt x="64" y="693"/>
                      <a:pt x="64" y="693"/>
                    </a:cubicBezTo>
                    <a:cubicBezTo>
                      <a:pt x="131" y="539"/>
                      <a:pt x="131" y="539"/>
                      <a:pt x="131" y="539"/>
                    </a:cubicBezTo>
                    <a:lnTo>
                      <a:pt x="97" y="219"/>
                    </a:lnTo>
                    <a:close/>
                  </a:path>
                </a:pathLst>
              </a:custGeom>
              <a:solidFill>
                <a:srgbClr val="EC57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30" name="Freeform 48">
                <a:extLst>
                  <a:ext uri="{FF2B5EF4-FFF2-40B4-BE49-F238E27FC236}">
                    <a16:creationId xmlns:a16="http://schemas.microsoft.com/office/drawing/2014/main" id="{1F5CE210-C379-4D98-9D78-94F11438CDC4}"/>
                  </a:ext>
                </a:extLst>
              </p:cNvPr>
              <p:cNvSpPr>
                <a:spLocks/>
              </p:cNvSpPr>
              <p:nvPr/>
            </p:nvSpPr>
            <p:spPr bwMode="auto">
              <a:xfrm>
                <a:off x="8548688" y="2965450"/>
                <a:ext cx="1143000" cy="2862263"/>
              </a:xfrm>
              <a:custGeom>
                <a:avLst/>
                <a:gdLst>
                  <a:gd name="T0" fmla="*/ 275 w 720"/>
                  <a:gd name="T1" fmla="*/ 0 h 1803"/>
                  <a:gd name="T2" fmla="*/ 720 w 720"/>
                  <a:gd name="T3" fmla="*/ 1803 h 1803"/>
                  <a:gd name="T4" fmla="*/ 95 w 720"/>
                  <a:gd name="T5" fmla="*/ 809 h 1803"/>
                  <a:gd name="T6" fmla="*/ 177 w 720"/>
                  <a:gd name="T7" fmla="*/ 634 h 1803"/>
                  <a:gd name="T8" fmla="*/ 0 w 720"/>
                  <a:gd name="T9" fmla="*/ 492 h 1803"/>
                  <a:gd name="T10" fmla="*/ 189 w 720"/>
                  <a:gd name="T11" fmla="*/ 52 h 1803"/>
                  <a:gd name="T12" fmla="*/ 275 w 720"/>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720" h="1803">
                    <a:moveTo>
                      <a:pt x="275" y="0"/>
                    </a:moveTo>
                    <a:lnTo>
                      <a:pt x="720" y="1803"/>
                    </a:lnTo>
                    <a:lnTo>
                      <a:pt x="95" y="809"/>
                    </a:lnTo>
                    <a:lnTo>
                      <a:pt x="177" y="634"/>
                    </a:lnTo>
                    <a:lnTo>
                      <a:pt x="0" y="492"/>
                    </a:lnTo>
                    <a:lnTo>
                      <a:pt x="189" y="52"/>
                    </a:lnTo>
                    <a:lnTo>
                      <a:pt x="275" y="0"/>
                    </a:lnTo>
                    <a:close/>
                  </a:path>
                </a:pathLst>
              </a:custGeom>
              <a:solidFill>
                <a:srgbClr val="7F7F7F">
                  <a:lumMod val="7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31" name="Freeform 49">
                <a:extLst>
                  <a:ext uri="{FF2B5EF4-FFF2-40B4-BE49-F238E27FC236}">
                    <a16:creationId xmlns:a16="http://schemas.microsoft.com/office/drawing/2014/main" id="{E1AEF902-067C-4015-AB0B-783E7D51C6F7}"/>
                  </a:ext>
                </a:extLst>
              </p:cNvPr>
              <p:cNvSpPr>
                <a:spLocks/>
              </p:cNvSpPr>
              <p:nvPr/>
            </p:nvSpPr>
            <p:spPr bwMode="auto">
              <a:xfrm>
                <a:off x="8656638" y="2965450"/>
                <a:ext cx="1035050" cy="2862263"/>
              </a:xfrm>
              <a:custGeom>
                <a:avLst/>
                <a:gdLst>
                  <a:gd name="T0" fmla="*/ 207 w 652"/>
                  <a:gd name="T1" fmla="*/ 0 h 1803"/>
                  <a:gd name="T2" fmla="*/ 652 w 652"/>
                  <a:gd name="T3" fmla="*/ 1803 h 1803"/>
                  <a:gd name="T4" fmla="*/ 88 w 652"/>
                  <a:gd name="T5" fmla="*/ 729 h 1803"/>
                  <a:gd name="T6" fmla="*/ 180 w 652"/>
                  <a:gd name="T7" fmla="*/ 596 h 1803"/>
                  <a:gd name="T8" fmla="*/ 0 w 652"/>
                  <a:gd name="T9" fmla="*/ 454 h 1803"/>
                  <a:gd name="T10" fmla="*/ 121 w 652"/>
                  <a:gd name="T11" fmla="*/ 52 h 1803"/>
                  <a:gd name="T12" fmla="*/ 207 w 652"/>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652" h="1803">
                    <a:moveTo>
                      <a:pt x="207" y="0"/>
                    </a:moveTo>
                    <a:lnTo>
                      <a:pt x="652" y="1803"/>
                    </a:lnTo>
                    <a:lnTo>
                      <a:pt x="88" y="729"/>
                    </a:lnTo>
                    <a:lnTo>
                      <a:pt x="180" y="596"/>
                    </a:lnTo>
                    <a:lnTo>
                      <a:pt x="0" y="454"/>
                    </a:lnTo>
                    <a:lnTo>
                      <a:pt x="121" y="52"/>
                    </a:lnTo>
                    <a:lnTo>
                      <a:pt x="207"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32" name="Freeform 50">
                <a:extLst>
                  <a:ext uri="{FF2B5EF4-FFF2-40B4-BE49-F238E27FC236}">
                    <a16:creationId xmlns:a16="http://schemas.microsoft.com/office/drawing/2014/main" id="{9C6B9663-8F0E-4129-86DF-095C82E7A7DA}"/>
                  </a:ext>
                </a:extLst>
              </p:cNvPr>
              <p:cNvSpPr>
                <a:spLocks/>
              </p:cNvSpPr>
              <p:nvPr/>
            </p:nvSpPr>
            <p:spPr bwMode="auto">
              <a:xfrm>
                <a:off x="9691688" y="2965450"/>
                <a:ext cx="1143000" cy="2862263"/>
              </a:xfrm>
              <a:custGeom>
                <a:avLst/>
                <a:gdLst>
                  <a:gd name="T0" fmla="*/ 445 w 720"/>
                  <a:gd name="T1" fmla="*/ 0 h 1803"/>
                  <a:gd name="T2" fmla="*/ 0 w 720"/>
                  <a:gd name="T3" fmla="*/ 1803 h 1803"/>
                  <a:gd name="T4" fmla="*/ 623 w 720"/>
                  <a:gd name="T5" fmla="*/ 809 h 1803"/>
                  <a:gd name="T6" fmla="*/ 542 w 720"/>
                  <a:gd name="T7" fmla="*/ 634 h 1803"/>
                  <a:gd name="T8" fmla="*/ 720 w 720"/>
                  <a:gd name="T9" fmla="*/ 492 h 1803"/>
                  <a:gd name="T10" fmla="*/ 528 w 720"/>
                  <a:gd name="T11" fmla="*/ 52 h 1803"/>
                  <a:gd name="T12" fmla="*/ 445 w 720"/>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720" h="1803">
                    <a:moveTo>
                      <a:pt x="445" y="0"/>
                    </a:moveTo>
                    <a:lnTo>
                      <a:pt x="0" y="1803"/>
                    </a:lnTo>
                    <a:lnTo>
                      <a:pt x="623" y="809"/>
                    </a:lnTo>
                    <a:lnTo>
                      <a:pt x="542" y="634"/>
                    </a:lnTo>
                    <a:lnTo>
                      <a:pt x="720" y="492"/>
                    </a:lnTo>
                    <a:lnTo>
                      <a:pt x="528" y="52"/>
                    </a:lnTo>
                    <a:lnTo>
                      <a:pt x="445" y="0"/>
                    </a:lnTo>
                    <a:close/>
                  </a:path>
                </a:pathLst>
              </a:custGeom>
              <a:solidFill>
                <a:srgbClr val="7F7F7F">
                  <a:lumMod val="7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233" name="Freeform 51">
                <a:extLst>
                  <a:ext uri="{FF2B5EF4-FFF2-40B4-BE49-F238E27FC236}">
                    <a16:creationId xmlns:a16="http://schemas.microsoft.com/office/drawing/2014/main" id="{AE763767-F7D8-4481-A9D7-D777D52C4432}"/>
                  </a:ext>
                </a:extLst>
              </p:cNvPr>
              <p:cNvSpPr>
                <a:spLocks/>
              </p:cNvSpPr>
              <p:nvPr/>
            </p:nvSpPr>
            <p:spPr bwMode="auto">
              <a:xfrm>
                <a:off x="9691688" y="2965450"/>
                <a:ext cx="1030288" cy="2862263"/>
              </a:xfrm>
              <a:custGeom>
                <a:avLst/>
                <a:gdLst>
                  <a:gd name="T0" fmla="*/ 445 w 649"/>
                  <a:gd name="T1" fmla="*/ 0 h 1803"/>
                  <a:gd name="T2" fmla="*/ 0 w 649"/>
                  <a:gd name="T3" fmla="*/ 1803 h 1803"/>
                  <a:gd name="T4" fmla="*/ 563 w 649"/>
                  <a:gd name="T5" fmla="*/ 729 h 1803"/>
                  <a:gd name="T6" fmla="*/ 469 w 649"/>
                  <a:gd name="T7" fmla="*/ 596 h 1803"/>
                  <a:gd name="T8" fmla="*/ 649 w 649"/>
                  <a:gd name="T9" fmla="*/ 454 h 1803"/>
                  <a:gd name="T10" fmla="*/ 528 w 649"/>
                  <a:gd name="T11" fmla="*/ 52 h 1803"/>
                  <a:gd name="T12" fmla="*/ 445 w 649"/>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649" h="1803">
                    <a:moveTo>
                      <a:pt x="445" y="0"/>
                    </a:moveTo>
                    <a:lnTo>
                      <a:pt x="0" y="1803"/>
                    </a:lnTo>
                    <a:lnTo>
                      <a:pt x="563" y="729"/>
                    </a:lnTo>
                    <a:lnTo>
                      <a:pt x="469" y="596"/>
                    </a:lnTo>
                    <a:lnTo>
                      <a:pt x="649" y="454"/>
                    </a:lnTo>
                    <a:lnTo>
                      <a:pt x="528" y="52"/>
                    </a:lnTo>
                    <a:lnTo>
                      <a:pt x="445"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nvGrpSpPr>
            <p:cNvPr id="96" name="Group 14">
              <a:extLst>
                <a:ext uri="{FF2B5EF4-FFF2-40B4-BE49-F238E27FC236}">
                  <a16:creationId xmlns:a16="http://schemas.microsoft.com/office/drawing/2014/main" id="{F73486EB-18E1-4AB6-926F-BF624B6AE6AC}"/>
                </a:ext>
              </a:extLst>
            </p:cNvPr>
            <p:cNvGrpSpPr/>
            <p:nvPr/>
          </p:nvGrpSpPr>
          <p:grpSpPr>
            <a:xfrm>
              <a:off x="2032039" y="2952999"/>
              <a:ext cx="1150198" cy="1692929"/>
              <a:chOff x="7466013" y="98425"/>
              <a:chExt cx="4484688" cy="6600826"/>
            </a:xfrm>
          </p:grpSpPr>
          <p:sp>
            <p:nvSpPr>
              <p:cNvPr id="97" name="Freeform 36">
                <a:extLst>
                  <a:ext uri="{FF2B5EF4-FFF2-40B4-BE49-F238E27FC236}">
                    <a16:creationId xmlns:a16="http://schemas.microsoft.com/office/drawing/2014/main" id="{C05DE892-AEDB-44AD-A5D4-A7B4B3F2C7F7}"/>
                  </a:ext>
                </a:extLst>
              </p:cNvPr>
              <p:cNvSpPr>
                <a:spLocks/>
              </p:cNvSpPr>
              <p:nvPr/>
            </p:nvSpPr>
            <p:spPr bwMode="auto">
              <a:xfrm>
                <a:off x="10387013" y="3206750"/>
                <a:ext cx="1563688" cy="3409950"/>
              </a:xfrm>
              <a:custGeom>
                <a:avLst/>
                <a:gdLst>
                  <a:gd name="T0" fmla="*/ 0 w 416"/>
                  <a:gd name="T1" fmla="*/ 99 h 908"/>
                  <a:gd name="T2" fmla="*/ 315 w 416"/>
                  <a:gd name="T3" fmla="*/ 99 h 908"/>
                  <a:gd name="T4" fmla="*/ 409 w 416"/>
                  <a:gd name="T5" fmla="*/ 768 h 908"/>
                  <a:gd name="T6" fmla="*/ 323 w 416"/>
                  <a:gd name="T7" fmla="*/ 863 h 908"/>
                  <a:gd name="T8" fmla="*/ 75 w 416"/>
                  <a:gd name="T9" fmla="*/ 908 h 908"/>
                  <a:gd name="T10" fmla="*/ 0 w 416"/>
                  <a:gd name="T11" fmla="*/ 99 h 908"/>
                  <a:gd name="T12" fmla="*/ 0 w 416"/>
                  <a:gd name="T13" fmla="*/ 99 h 908"/>
                </a:gdLst>
                <a:ahLst/>
                <a:cxnLst>
                  <a:cxn ang="0">
                    <a:pos x="T0" y="T1"/>
                  </a:cxn>
                  <a:cxn ang="0">
                    <a:pos x="T2" y="T3"/>
                  </a:cxn>
                  <a:cxn ang="0">
                    <a:pos x="T4" y="T5"/>
                  </a:cxn>
                  <a:cxn ang="0">
                    <a:pos x="T6" y="T7"/>
                  </a:cxn>
                  <a:cxn ang="0">
                    <a:pos x="T8" y="T9"/>
                  </a:cxn>
                  <a:cxn ang="0">
                    <a:pos x="T10" y="T11"/>
                  </a:cxn>
                  <a:cxn ang="0">
                    <a:pos x="T12" y="T13"/>
                  </a:cxn>
                </a:cxnLst>
                <a:rect l="0" t="0" r="r" b="b"/>
                <a:pathLst>
                  <a:path w="416" h="908">
                    <a:moveTo>
                      <a:pt x="0" y="99"/>
                    </a:moveTo>
                    <a:cubicBezTo>
                      <a:pt x="122" y="70"/>
                      <a:pt x="293" y="0"/>
                      <a:pt x="315" y="99"/>
                    </a:cubicBezTo>
                    <a:cubicBezTo>
                      <a:pt x="342" y="217"/>
                      <a:pt x="375" y="497"/>
                      <a:pt x="409" y="768"/>
                    </a:cubicBezTo>
                    <a:cubicBezTo>
                      <a:pt x="416" y="827"/>
                      <a:pt x="341" y="857"/>
                      <a:pt x="323" y="863"/>
                    </a:cubicBezTo>
                    <a:cubicBezTo>
                      <a:pt x="239" y="888"/>
                      <a:pt x="167" y="896"/>
                      <a:pt x="75" y="908"/>
                    </a:cubicBezTo>
                    <a:cubicBezTo>
                      <a:pt x="0" y="99"/>
                      <a:pt x="0" y="99"/>
                      <a:pt x="0" y="99"/>
                    </a:cubicBezTo>
                    <a:cubicBezTo>
                      <a:pt x="0" y="99"/>
                      <a:pt x="0" y="99"/>
                      <a:pt x="0" y="99"/>
                    </a:cubicBezTo>
                    <a:close/>
                  </a:path>
                </a:pathLst>
              </a:custGeom>
              <a:solidFill>
                <a:srgbClr val="7F7F7F">
                  <a:lumMod val="60000"/>
                  <a:lumOff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98" name="Freeform 37">
                <a:extLst>
                  <a:ext uri="{FF2B5EF4-FFF2-40B4-BE49-F238E27FC236}">
                    <a16:creationId xmlns:a16="http://schemas.microsoft.com/office/drawing/2014/main" id="{547D8E75-9865-4055-93AA-515FB90ED0A6}"/>
                  </a:ext>
                </a:extLst>
              </p:cNvPr>
              <p:cNvSpPr>
                <a:spLocks/>
              </p:cNvSpPr>
              <p:nvPr/>
            </p:nvSpPr>
            <p:spPr bwMode="auto">
              <a:xfrm>
                <a:off x="7466013" y="3116263"/>
                <a:ext cx="1522413" cy="3500438"/>
              </a:xfrm>
              <a:custGeom>
                <a:avLst/>
                <a:gdLst>
                  <a:gd name="T0" fmla="*/ 405 w 405"/>
                  <a:gd name="T1" fmla="*/ 123 h 932"/>
                  <a:gd name="T2" fmla="*/ 100 w 405"/>
                  <a:gd name="T3" fmla="*/ 121 h 932"/>
                  <a:gd name="T4" fmla="*/ 8 w 405"/>
                  <a:gd name="T5" fmla="*/ 788 h 932"/>
                  <a:gd name="T6" fmla="*/ 92 w 405"/>
                  <a:gd name="T7" fmla="*/ 889 h 932"/>
                  <a:gd name="T8" fmla="*/ 330 w 405"/>
                  <a:gd name="T9" fmla="*/ 932 h 932"/>
                  <a:gd name="T10" fmla="*/ 405 w 405"/>
                  <a:gd name="T11" fmla="*/ 123 h 932"/>
                  <a:gd name="T12" fmla="*/ 405 w 405"/>
                  <a:gd name="T13" fmla="*/ 123 h 932"/>
                </a:gdLst>
                <a:ahLst/>
                <a:cxnLst>
                  <a:cxn ang="0">
                    <a:pos x="T0" y="T1"/>
                  </a:cxn>
                  <a:cxn ang="0">
                    <a:pos x="T2" y="T3"/>
                  </a:cxn>
                  <a:cxn ang="0">
                    <a:pos x="T4" y="T5"/>
                  </a:cxn>
                  <a:cxn ang="0">
                    <a:pos x="T6" y="T7"/>
                  </a:cxn>
                  <a:cxn ang="0">
                    <a:pos x="T8" y="T9"/>
                  </a:cxn>
                  <a:cxn ang="0">
                    <a:pos x="T10" y="T11"/>
                  </a:cxn>
                  <a:cxn ang="0">
                    <a:pos x="T12" y="T13"/>
                  </a:cxn>
                </a:cxnLst>
                <a:rect l="0" t="0" r="r" b="b"/>
                <a:pathLst>
                  <a:path w="405" h="932">
                    <a:moveTo>
                      <a:pt x="405" y="123"/>
                    </a:moveTo>
                    <a:cubicBezTo>
                      <a:pt x="250" y="86"/>
                      <a:pt x="127" y="0"/>
                      <a:pt x="100" y="121"/>
                    </a:cubicBezTo>
                    <a:cubicBezTo>
                      <a:pt x="72" y="249"/>
                      <a:pt x="41" y="528"/>
                      <a:pt x="8" y="788"/>
                    </a:cubicBezTo>
                    <a:cubicBezTo>
                      <a:pt x="0" y="855"/>
                      <a:pt x="69" y="883"/>
                      <a:pt x="92" y="889"/>
                    </a:cubicBezTo>
                    <a:cubicBezTo>
                      <a:pt x="172" y="910"/>
                      <a:pt x="241" y="920"/>
                      <a:pt x="330" y="932"/>
                    </a:cubicBezTo>
                    <a:cubicBezTo>
                      <a:pt x="405" y="123"/>
                      <a:pt x="405" y="123"/>
                      <a:pt x="405" y="123"/>
                    </a:cubicBezTo>
                    <a:cubicBezTo>
                      <a:pt x="405" y="123"/>
                      <a:pt x="405" y="123"/>
                      <a:pt x="405" y="123"/>
                    </a:cubicBezTo>
                    <a:close/>
                  </a:path>
                </a:pathLst>
              </a:custGeom>
              <a:solidFill>
                <a:srgbClr val="7F7F7F">
                  <a:lumMod val="60000"/>
                  <a:lumOff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99" name="Freeform 38">
                <a:extLst>
                  <a:ext uri="{FF2B5EF4-FFF2-40B4-BE49-F238E27FC236}">
                    <a16:creationId xmlns:a16="http://schemas.microsoft.com/office/drawing/2014/main" id="{A90F99AB-30B3-458C-933A-DF4CEFC3B1C2}"/>
                  </a:ext>
                </a:extLst>
              </p:cNvPr>
              <p:cNvSpPr>
                <a:spLocks/>
              </p:cNvSpPr>
              <p:nvPr/>
            </p:nvSpPr>
            <p:spPr bwMode="auto">
              <a:xfrm>
                <a:off x="7842251" y="2827338"/>
                <a:ext cx="3717925" cy="3871913"/>
              </a:xfrm>
              <a:custGeom>
                <a:avLst/>
                <a:gdLst>
                  <a:gd name="T0" fmla="*/ 108 w 989"/>
                  <a:gd name="T1" fmla="*/ 991 h 1031"/>
                  <a:gd name="T2" fmla="*/ 0 w 989"/>
                  <a:gd name="T3" fmla="*/ 194 h 1031"/>
                  <a:gd name="T4" fmla="*/ 388 w 989"/>
                  <a:gd name="T5" fmla="*/ 1 h 1031"/>
                  <a:gd name="T6" fmla="*/ 489 w 989"/>
                  <a:gd name="T7" fmla="*/ 39 h 1031"/>
                  <a:gd name="T8" fmla="*/ 592 w 989"/>
                  <a:gd name="T9" fmla="*/ 0 h 1031"/>
                  <a:gd name="T10" fmla="*/ 989 w 989"/>
                  <a:gd name="T11" fmla="*/ 188 h 1031"/>
                  <a:gd name="T12" fmla="*/ 873 w 989"/>
                  <a:gd name="T13" fmla="*/ 991 h 1031"/>
                  <a:gd name="T14" fmla="*/ 108 w 989"/>
                  <a:gd name="T15" fmla="*/ 991 h 10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1031">
                    <a:moveTo>
                      <a:pt x="108" y="991"/>
                    </a:moveTo>
                    <a:cubicBezTo>
                      <a:pt x="150" y="869"/>
                      <a:pt x="53" y="299"/>
                      <a:pt x="0" y="194"/>
                    </a:cubicBezTo>
                    <a:cubicBezTo>
                      <a:pt x="30" y="86"/>
                      <a:pt x="313" y="62"/>
                      <a:pt x="388" y="1"/>
                    </a:cubicBezTo>
                    <a:cubicBezTo>
                      <a:pt x="423" y="32"/>
                      <a:pt x="449" y="39"/>
                      <a:pt x="489" y="39"/>
                    </a:cubicBezTo>
                    <a:cubicBezTo>
                      <a:pt x="530" y="39"/>
                      <a:pt x="556" y="31"/>
                      <a:pt x="592" y="0"/>
                    </a:cubicBezTo>
                    <a:cubicBezTo>
                      <a:pt x="648" y="45"/>
                      <a:pt x="939" y="80"/>
                      <a:pt x="989" y="188"/>
                    </a:cubicBezTo>
                    <a:cubicBezTo>
                      <a:pt x="932" y="308"/>
                      <a:pt x="828" y="881"/>
                      <a:pt x="873" y="991"/>
                    </a:cubicBezTo>
                    <a:cubicBezTo>
                      <a:pt x="683" y="1028"/>
                      <a:pt x="303" y="1031"/>
                      <a:pt x="108" y="991"/>
                    </a:cubicBez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00" name="Freeform 39">
                <a:extLst>
                  <a:ext uri="{FF2B5EF4-FFF2-40B4-BE49-F238E27FC236}">
                    <a16:creationId xmlns:a16="http://schemas.microsoft.com/office/drawing/2014/main" id="{08B66012-D09C-4779-94BE-14AEFE881E63}"/>
                  </a:ext>
                </a:extLst>
              </p:cNvPr>
              <p:cNvSpPr>
                <a:spLocks/>
              </p:cNvSpPr>
              <p:nvPr/>
            </p:nvSpPr>
            <p:spPr bwMode="auto">
              <a:xfrm>
                <a:off x="8848726" y="2814638"/>
                <a:ext cx="1681163" cy="3001963"/>
              </a:xfrm>
              <a:custGeom>
                <a:avLst/>
                <a:gdLst>
                  <a:gd name="T0" fmla="*/ 0 w 1059"/>
                  <a:gd name="T1" fmla="*/ 147 h 1891"/>
                  <a:gd name="T2" fmla="*/ 59 w 1059"/>
                  <a:gd name="T3" fmla="*/ 691 h 1891"/>
                  <a:gd name="T4" fmla="*/ 533 w 1059"/>
                  <a:gd name="T5" fmla="*/ 1891 h 1891"/>
                  <a:gd name="T6" fmla="*/ 1000 w 1059"/>
                  <a:gd name="T7" fmla="*/ 691 h 1891"/>
                  <a:gd name="T8" fmla="*/ 1059 w 1059"/>
                  <a:gd name="T9" fmla="*/ 147 h 1891"/>
                  <a:gd name="T10" fmla="*/ 834 w 1059"/>
                  <a:gd name="T11" fmla="*/ 0 h 1891"/>
                  <a:gd name="T12" fmla="*/ 228 w 1059"/>
                  <a:gd name="T13" fmla="*/ 0 h 1891"/>
                  <a:gd name="T14" fmla="*/ 0 w 1059"/>
                  <a:gd name="T15" fmla="*/ 147 h 18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9" h="1891">
                    <a:moveTo>
                      <a:pt x="0" y="147"/>
                    </a:moveTo>
                    <a:lnTo>
                      <a:pt x="59" y="691"/>
                    </a:lnTo>
                    <a:lnTo>
                      <a:pt x="533" y="1891"/>
                    </a:lnTo>
                    <a:lnTo>
                      <a:pt x="1000" y="691"/>
                    </a:lnTo>
                    <a:lnTo>
                      <a:pt x="1059" y="147"/>
                    </a:lnTo>
                    <a:lnTo>
                      <a:pt x="834" y="0"/>
                    </a:lnTo>
                    <a:lnTo>
                      <a:pt x="228" y="0"/>
                    </a:lnTo>
                    <a:lnTo>
                      <a:pt x="0" y="14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01" name="Rectangle 40">
                <a:extLst>
                  <a:ext uri="{FF2B5EF4-FFF2-40B4-BE49-F238E27FC236}">
                    <a16:creationId xmlns:a16="http://schemas.microsoft.com/office/drawing/2014/main" id="{6B4F6B1E-7B7A-4800-AD94-03DCB0D0DBA2}"/>
                  </a:ext>
                </a:extLst>
              </p:cNvPr>
              <p:cNvSpPr>
                <a:spLocks noChangeArrowheads="1"/>
              </p:cNvSpPr>
              <p:nvPr/>
            </p:nvSpPr>
            <p:spPr bwMode="auto">
              <a:xfrm>
                <a:off x="9210676" y="2506663"/>
                <a:ext cx="954088" cy="777875"/>
              </a:xfrm>
              <a:prstGeom prst="rect">
                <a:avLst/>
              </a:prstGeom>
              <a:solidFill>
                <a:srgbClr val="D1A8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02" name="Freeform 41">
                <a:extLst>
                  <a:ext uri="{FF2B5EF4-FFF2-40B4-BE49-F238E27FC236}">
                    <a16:creationId xmlns:a16="http://schemas.microsoft.com/office/drawing/2014/main" id="{97CE9E4A-F6E4-4DF4-912A-EB086A82E645}"/>
                  </a:ext>
                </a:extLst>
              </p:cNvPr>
              <p:cNvSpPr>
                <a:spLocks/>
              </p:cNvSpPr>
              <p:nvPr/>
            </p:nvSpPr>
            <p:spPr bwMode="auto">
              <a:xfrm>
                <a:off x="8513764" y="98425"/>
                <a:ext cx="2343150" cy="2867025"/>
              </a:xfrm>
              <a:custGeom>
                <a:avLst/>
                <a:gdLst>
                  <a:gd name="T0" fmla="*/ 313 w 623"/>
                  <a:gd name="T1" fmla="*/ 763 h 763"/>
                  <a:gd name="T2" fmla="*/ 554 w 623"/>
                  <a:gd name="T3" fmla="*/ 508 h 763"/>
                  <a:gd name="T4" fmla="*/ 564 w 623"/>
                  <a:gd name="T5" fmla="*/ 514 h 763"/>
                  <a:gd name="T6" fmla="*/ 615 w 623"/>
                  <a:gd name="T7" fmla="*/ 430 h 763"/>
                  <a:gd name="T8" fmla="*/ 594 w 623"/>
                  <a:gd name="T9" fmla="*/ 335 h 763"/>
                  <a:gd name="T10" fmla="*/ 589 w 623"/>
                  <a:gd name="T11" fmla="*/ 335 h 763"/>
                  <a:gd name="T12" fmla="*/ 313 w 623"/>
                  <a:gd name="T13" fmla="*/ 0 h 763"/>
                  <a:gd name="T14" fmla="*/ 36 w 623"/>
                  <a:gd name="T15" fmla="*/ 335 h 763"/>
                  <a:gd name="T16" fmla="*/ 30 w 623"/>
                  <a:gd name="T17" fmla="*/ 335 h 763"/>
                  <a:gd name="T18" fmla="*/ 9 w 623"/>
                  <a:gd name="T19" fmla="*/ 430 h 763"/>
                  <a:gd name="T20" fmla="*/ 59 w 623"/>
                  <a:gd name="T21" fmla="*/ 514 h 763"/>
                  <a:gd name="T22" fmla="*/ 71 w 623"/>
                  <a:gd name="T23" fmla="*/ 506 h 763"/>
                  <a:gd name="T24" fmla="*/ 313 w 623"/>
                  <a:gd name="T25" fmla="*/ 763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3" h="763">
                    <a:moveTo>
                      <a:pt x="313" y="763"/>
                    </a:moveTo>
                    <a:cubicBezTo>
                      <a:pt x="413" y="763"/>
                      <a:pt x="505" y="648"/>
                      <a:pt x="554" y="508"/>
                    </a:cubicBezTo>
                    <a:cubicBezTo>
                      <a:pt x="557" y="511"/>
                      <a:pt x="560" y="513"/>
                      <a:pt x="564" y="514"/>
                    </a:cubicBezTo>
                    <a:cubicBezTo>
                      <a:pt x="584" y="517"/>
                      <a:pt x="607" y="480"/>
                      <a:pt x="615" y="430"/>
                    </a:cubicBezTo>
                    <a:cubicBezTo>
                      <a:pt x="623" y="381"/>
                      <a:pt x="614" y="338"/>
                      <a:pt x="594" y="335"/>
                    </a:cubicBezTo>
                    <a:cubicBezTo>
                      <a:pt x="592" y="334"/>
                      <a:pt x="591" y="334"/>
                      <a:pt x="589" y="335"/>
                    </a:cubicBezTo>
                    <a:cubicBezTo>
                      <a:pt x="599" y="161"/>
                      <a:pt x="527" y="0"/>
                      <a:pt x="313" y="0"/>
                    </a:cubicBezTo>
                    <a:cubicBezTo>
                      <a:pt x="98" y="0"/>
                      <a:pt x="26" y="161"/>
                      <a:pt x="36" y="335"/>
                    </a:cubicBezTo>
                    <a:cubicBezTo>
                      <a:pt x="34" y="334"/>
                      <a:pt x="32" y="334"/>
                      <a:pt x="30" y="335"/>
                    </a:cubicBezTo>
                    <a:cubicBezTo>
                      <a:pt x="10" y="338"/>
                      <a:pt x="0" y="381"/>
                      <a:pt x="9" y="430"/>
                    </a:cubicBezTo>
                    <a:cubicBezTo>
                      <a:pt x="17" y="480"/>
                      <a:pt x="40" y="517"/>
                      <a:pt x="59" y="514"/>
                    </a:cubicBezTo>
                    <a:cubicBezTo>
                      <a:pt x="64" y="513"/>
                      <a:pt x="67" y="510"/>
                      <a:pt x="71" y="506"/>
                    </a:cubicBezTo>
                    <a:cubicBezTo>
                      <a:pt x="119" y="647"/>
                      <a:pt x="212" y="763"/>
                      <a:pt x="313" y="763"/>
                    </a:cubicBezTo>
                    <a:close/>
                  </a:path>
                </a:pathLst>
              </a:custGeom>
              <a:solidFill>
                <a:srgbClr val="F2CA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03" name="Freeform 42">
                <a:extLst>
                  <a:ext uri="{FF2B5EF4-FFF2-40B4-BE49-F238E27FC236}">
                    <a16:creationId xmlns:a16="http://schemas.microsoft.com/office/drawing/2014/main" id="{027B87C0-33BF-429C-8D68-012980A6F9FB}"/>
                  </a:ext>
                </a:extLst>
              </p:cNvPr>
              <p:cNvSpPr>
                <a:spLocks/>
              </p:cNvSpPr>
              <p:nvPr/>
            </p:nvSpPr>
            <p:spPr bwMode="auto">
              <a:xfrm>
                <a:off x="8985251" y="2814638"/>
                <a:ext cx="706438" cy="1131888"/>
              </a:xfrm>
              <a:custGeom>
                <a:avLst/>
                <a:gdLst>
                  <a:gd name="T0" fmla="*/ 142 w 445"/>
                  <a:gd name="T1" fmla="*/ 0 h 713"/>
                  <a:gd name="T2" fmla="*/ 445 w 445"/>
                  <a:gd name="T3" fmla="*/ 258 h 713"/>
                  <a:gd name="T4" fmla="*/ 274 w 445"/>
                  <a:gd name="T5" fmla="*/ 713 h 713"/>
                  <a:gd name="T6" fmla="*/ 0 w 445"/>
                  <a:gd name="T7" fmla="*/ 95 h 713"/>
                  <a:gd name="T8" fmla="*/ 142 w 445"/>
                  <a:gd name="T9" fmla="*/ 0 h 713"/>
                </a:gdLst>
                <a:ahLst/>
                <a:cxnLst>
                  <a:cxn ang="0">
                    <a:pos x="T0" y="T1"/>
                  </a:cxn>
                  <a:cxn ang="0">
                    <a:pos x="T2" y="T3"/>
                  </a:cxn>
                  <a:cxn ang="0">
                    <a:pos x="T4" y="T5"/>
                  </a:cxn>
                  <a:cxn ang="0">
                    <a:pos x="T6" y="T7"/>
                  </a:cxn>
                  <a:cxn ang="0">
                    <a:pos x="T8" y="T9"/>
                  </a:cxn>
                </a:cxnLst>
                <a:rect l="0" t="0" r="r" b="b"/>
                <a:pathLst>
                  <a:path w="445" h="713">
                    <a:moveTo>
                      <a:pt x="142" y="0"/>
                    </a:moveTo>
                    <a:lnTo>
                      <a:pt x="445" y="258"/>
                    </a:lnTo>
                    <a:lnTo>
                      <a:pt x="274" y="713"/>
                    </a:lnTo>
                    <a:lnTo>
                      <a:pt x="0" y="95"/>
                    </a:lnTo>
                    <a:lnTo>
                      <a:pt x="142"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04" name="Freeform 43">
                <a:extLst>
                  <a:ext uri="{FF2B5EF4-FFF2-40B4-BE49-F238E27FC236}">
                    <a16:creationId xmlns:a16="http://schemas.microsoft.com/office/drawing/2014/main" id="{B73DC75E-9431-40EF-99C7-F6AF11757E39}"/>
                  </a:ext>
                </a:extLst>
              </p:cNvPr>
              <p:cNvSpPr>
                <a:spLocks/>
              </p:cNvSpPr>
              <p:nvPr/>
            </p:nvSpPr>
            <p:spPr bwMode="auto">
              <a:xfrm>
                <a:off x="9691688" y="2814638"/>
                <a:ext cx="706438" cy="1131888"/>
              </a:xfrm>
              <a:custGeom>
                <a:avLst/>
                <a:gdLst>
                  <a:gd name="T0" fmla="*/ 303 w 445"/>
                  <a:gd name="T1" fmla="*/ 0 h 713"/>
                  <a:gd name="T2" fmla="*/ 0 w 445"/>
                  <a:gd name="T3" fmla="*/ 258 h 713"/>
                  <a:gd name="T4" fmla="*/ 170 w 445"/>
                  <a:gd name="T5" fmla="*/ 713 h 713"/>
                  <a:gd name="T6" fmla="*/ 445 w 445"/>
                  <a:gd name="T7" fmla="*/ 95 h 713"/>
                  <a:gd name="T8" fmla="*/ 303 w 445"/>
                  <a:gd name="T9" fmla="*/ 0 h 713"/>
                </a:gdLst>
                <a:ahLst/>
                <a:cxnLst>
                  <a:cxn ang="0">
                    <a:pos x="T0" y="T1"/>
                  </a:cxn>
                  <a:cxn ang="0">
                    <a:pos x="T2" y="T3"/>
                  </a:cxn>
                  <a:cxn ang="0">
                    <a:pos x="T4" y="T5"/>
                  </a:cxn>
                  <a:cxn ang="0">
                    <a:pos x="T6" y="T7"/>
                  </a:cxn>
                  <a:cxn ang="0">
                    <a:pos x="T8" y="T9"/>
                  </a:cxn>
                </a:cxnLst>
                <a:rect l="0" t="0" r="r" b="b"/>
                <a:pathLst>
                  <a:path w="445" h="713">
                    <a:moveTo>
                      <a:pt x="303" y="0"/>
                    </a:moveTo>
                    <a:lnTo>
                      <a:pt x="0" y="258"/>
                    </a:lnTo>
                    <a:lnTo>
                      <a:pt x="170" y="713"/>
                    </a:lnTo>
                    <a:lnTo>
                      <a:pt x="445" y="95"/>
                    </a:lnTo>
                    <a:lnTo>
                      <a:pt x="303" y="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05" name="Freeform 44">
                <a:extLst>
                  <a:ext uri="{FF2B5EF4-FFF2-40B4-BE49-F238E27FC236}">
                    <a16:creationId xmlns:a16="http://schemas.microsoft.com/office/drawing/2014/main" id="{4DF58117-AA96-4746-B61F-6708B6799F63}"/>
                  </a:ext>
                </a:extLst>
              </p:cNvPr>
              <p:cNvSpPr>
                <a:spLocks/>
              </p:cNvSpPr>
              <p:nvPr/>
            </p:nvSpPr>
            <p:spPr bwMode="auto">
              <a:xfrm>
                <a:off x="8612188" y="98425"/>
                <a:ext cx="2154238" cy="1585913"/>
              </a:xfrm>
              <a:custGeom>
                <a:avLst/>
                <a:gdLst>
                  <a:gd name="T0" fmla="*/ 287 w 573"/>
                  <a:gd name="T1" fmla="*/ 0 h 422"/>
                  <a:gd name="T2" fmla="*/ 10 w 573"/>
                  <a:gd name="T3" fmla="*/ 335 h 422"/>
                  <a:gd name="T4" fmla="*/ 54 w 573"/>
                  <a:gd name="T5" fmla="*/ 412 h 422"/>
                  <a:gd name="T6" fmla="*/ 78 w 573"/>
                  <a:gd name="T7" fmla="*/ 381 h 422"/>
                  <a:gd name="T8" fmla="*/ 79 w 573"/>
                  <a:gd name="T9" fmla="*/ 335 h 422"/>
                  <a:gd name="T10" fmla="*/ 81 w 573"/>
                  <a:gd name="T11" fmla="*/ 335 h 422"/>
                  <a:gd name="T12" fmla="*/ 387 w 573"/>
                  <a:gd name="T13" fmla="*/ 192 h 422"/>
                  <a:gd name="T14" fmla="*/ 493 w 573"/>
                  <a:gd name="T15" fmla="*/ 319 h 422"/>
                  <a:gd name="T16" fmla="*/ 495 w 573"/>
                  <a:gd name="T17" fmla="*/ 381 h 422"/>
                  <a:gd name="T18" fmla="*/ 518 w 573"/>
                  <a:gd name="T19" fmla="*/ 413 h 422"/>
                  <a:gd name="T20" fmla="*/ 563 w 573"/>
                  <a:gd name="T21" fmla="*/ 335 h 422"/>
                  <a:gd name="T22" fmla="*/ 287 w 573"/>
                  <a:gd name="T23"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3" h="422">
                    <a:moveTo>
                      <a:pt x="287" y="0"/>
                    </a:moveTo>
                    <a:cubicBezTo>
                      <a:pt x="72" y="0"/>
                      <a:pt x="0" y="161"/>
                      <a:pt x="10" y="335"/>
                    </a:cubicBezTo>
                    <a:cubicBezTo>
                      <a:pt x="28" y="339"/>
                      <a:pt x="46" y="371"/>
                      <a:pt x="54" y="412"/>
                    </a:cubicBezTo>
                    <a:cubicBezTo>
                      <a:pt x="68" y="422"/>
                      <a:pt x="78" y="416"/>
                      <a:pt x="78" y="381"/>
                    </a:cubicBezTo>
                    <a:cubicBezTo>
                      <a:pt x="78" y="365"/>
                      <a:pt x="78" y="350"/>
                      <a:pt x="79" y="335"/>
                    </a:cubicBezTo>
                    <a:cubicBezTo>
                      <a:pt x="80" y="335"/>
                      <a:pt x="80" y="335"/>
                      <a:pt x="81" y="335"/>
                    </a:cubicBezTo>
                    <a:cubicBezTo>
                      <a:pt x="143" y="330"/>
                      <a:pt x="289" y="257"/>
                      <a:pt x="387" y="192"/>
                    </a:cubicBezTo>
                    <a:cubicBezTo>
                      <a:pt x="419" y="240"/>
                      <a:pt x="462" y="294"/>
                      <a:pt x="493" y="319"/>
                    </a:cubicBezTo>
                    <a:cubicBezTo>
                      <a:pt x="494" y="339"/>
                      <a:pt x="495" y="360"/>
                      <a:pt x="495" y="381"/>
                    </a:cubicBezTo>
                    <a:cubicBezTo>
                      <a:pt x="495" y="415"/>
                      <a:pt x="504" y="421"/>
                      <a:pt x="518" y="413"/>
                    </a:cubicBezTo>
                    <a:cubicBezTo>
                      <a:pt x="526" y="370"/>
                      <a:pt x="545" y="337"/>
                      <a:pt x="563" y="335"/>
                    </a:cubicBezTo>
                    <a:cubicBezTo>
                      <a:pt x="573" y="161"/>
                      <a:pt x="501" y="0"/>
                      <a:pt x="287" y="0"/>
                    </a:cubicBezTo>
                    <a:close/>
                  </a:path>
                </a:pathLst>
              </a:custGeom>
              <a:solidFill>
                <a:srgbClr val="292F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06" name="Freeform 45">
                <a:extLst>
                  <a:ext uri="{FF2B5EF4-FFF2-40B4-BE49-F238E27FC236}">
                    <a16:creationId xmlns:a16="http://schemas.microsoft.com/office/drawing/2014/main" id="{0FEC8B5D-A482-4AF3-AC9B-7F33DB10DD4D}"/>
                  </a:ext>
                </a:extLst>
              </p:cNvPr>
              <p:cNvSpPr>
                <a:spLocks/>
              </p:cNvSpPr>
              <p:nvPr/>
            </p:nvSpPr>
            <p:spPr bwMode="auto">
              <a:xfrm>
                <a:off x="8985251" y="2814638"/>
                <a:ext cx="706438" cy="955675"/>
              </a:xfrm>
              <a:custGeom>
                <a:avLst/>
                <a:gdLst>
                  <a:gd name="T0" fmla="*/ 142 w 445"/>
                  <a:gd name="T1" fmla="*/ 0 h 602"/>
                  <a:gd name="T2" fmla="*/ 445 w 445"/>
                  <a:gd name="T3" fmla="*/ 258 h 602"/>
                  <a:gd name="T4" fmla="*/ 269 w 445"/>
                  <a:gd name="T5" fmla="*/ 602 h 602"/>
                  <a:gd name="T6" fmla="*/ 0 w 445"/>
                  <a:gd name="T7" fmla="*/ 95 h 602"/>
                  <a:gd name="T8" fmla="*/ 142 w 445"/>
                  <a:gd name="T9" fmla="*/ 0 h 602"/>
                </a:gdLst>
                <a:ahLst/>
                <a:cxnLst>
                  <a:cxn ang="0">
                    <a:pos x="T0" y="T1"/>
                  </a:cxn>
                  <a:cxn ang="0">
                    <a:pos x="T2" y="T3"/>
                  </a:cxn>
                  <a:cxn ang="0">
                    <a:pos x="T4" y="T5"/>
                  </a:cxn>
                  <a:cxn ang="0">
                    <a:pos x="T6" y="T7"/>
                  </a:cxn>
                  <a:cxn ang="0">
                    <a:pos x="T8" y="T9"/>
                  </a:cxn>
                </a:cxnLst>
                <a:rect l="0" t="0" r="r" b="b"/>
                <a:pathLst>
                  <a:path w="445" h="602">
                    <a:moveTo>
                      <a:pt x="142" y="0"/>
                    </a:moveTo>
                    <a:lnTo>
                      <a:pt x="445" y="258"/>
                    </a:lnTo>
                    <a:lnTo>
                      <a:pt x="269" y="602"/>
                    </a:lnTo>
                    <a:lnTo>
                      <a:pt x="0" y="95"/>
                    </a:lnTo>
                    <a:lnTo>
                      <a:pt x="14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07" name="Freeform 46">
                <a:extLst>
                  <a:ext uri="{FF2B5EF4-FFF2-40B4-BE49-F238E27FC236}">
                    <a16:creationId xmlns:a16="http://schemas.microsoft.com/office/drawing/2014/main" id="{C8B7E844-2C01-4A4C-8B4D-728C2AA3A2C8}"/>
                  </a:ext>
                </a:extLst>
              </p:cNvPr>
              <p:cNvSpPr>
                <a:spLocks/>
              </p:cNvSpPr>
              <p:nvPr/>
            </p:nvSpPr>
            <p:spPr bwMode="auto">
              <a:xfrm>
                <a:off x="9691688" y="2814638"/>
                <a:ext cx="706438" cy="955675"/>
              </a:xfrm>
              <a:custGeom>
                <a:avLst/>
                <a:gdLst>
                  <a:gd name="T0" fmla="*/ 303 w 445"/>
                  <a:gd name="T1" fmla="*/ 0 h 602"/>
                  <a:gd name="T2" fmla="*/ 0 w 445"/>
                  <a:gd name="T3" fmla="*/ 258 h 602"/>
                  <a:gd name="T4" fmla="*/ 173 w 445"/>
                  <a:gd name="T5" fmla="*/ 602 h 602"/>
                  <a:gd name="T6" fmla="*/ 445 w 445"/>
                  <a:gd name="T7" fmla="*/ 95 h 602"/>
                  <a:gd name="T8" fmla="*/ 303 w 445"/>
                  <a:gd name="T9" fmla="*/ 0 h 602"/>
                </a:gdLst>
                <a:ahLst/>
                <a:cxnLst>
                  <a:cxn ang="0">
                    <a:pos x="T0" y="T1"/>
                  </a:cxn>
                  <a:cxn ang="0">
                    <a:pos x="T2" y="T3"/>
                  </a:cxn>
                  <a:cxn ang="0">
                    <a:pos x="T4" y="T5"/>
                  </a:cxn>
                  <a:cxn ang="0">
                    <a:pos x="T6" y="T7"/>
                  </a:cxn>
                  <a:cxn ang="0">
                    <a:pos x="T8" y="T9"/>
                  </a:cxn>
                </a:cxnLst>
                <a:rect l="0" t="0" r="r" b="b"/>
                <a:pathLst>
                  <a:path w="445" h="602">
                    <a:moveTo>
                      <a:pt x="303" y="0"/>
                    </a:moveTo>
                    <a:lnTo>
                      <a:pt x="0" y="258"/>
                    </a:lnTo>
                    <a:lnTo>
                      <a:pt x="173" y="602"/>
                    </a:lnTo>
                    <a:lnTo>
                      <a:pt x="445" y="95"/>
                    </a:lnTo>
                    <a:lnTo>
                      <a:pt x="30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08" name="Freeform 47">
                <a:extLst>
                  <a:ext uri="{FF2B5EF4-FFF2-40B4-BE49-F238E27FC236}">
                    <a16:creationId xmlns:a16="http://schemas.microsoft.com/office/drawing/2014/main" id="{D0E574D2-2B6D-463A-AF68-033B02B7FF5C}"/>
                  </a:ext>
                </a:extLst>
              </p:cNvPr>
              <p:cNvSpPr>
                <a:spLocks/>
              </p:cNvSpPr>
              <p:nvPr/>
            </p:nvSpPr>
            <p:spPr bwMode="auto">
              <a:xfrm>
                <a:off x="9450388" y="3224213"/>
                <a:ext cx="492125" cy="2603500"/>
              </a:xfrm>
              <a:custGeom>
                <a:avLst/>
                <a:gdLst>
                  <a:gd name="T0" fmla="*/ 97 w 131"/>
                  <a:gd name="T1" fmla="*/ 219 h 693"/>
                  <a:gd name="T2" fmla="*/ 98 w 131"/>
                  <a:gd name="T3" fmla="*/ 141 h 693"/>
                  <a:gd name="T4" fmla="*/ 111 w 131"/>
                  <a:gd name="T5" fmla="*/ 114 h 693"/>
                  <a:gd name="T6" fmla="*/ 64 w 131"/>
                  <a:gd name="T7" fmla="*/ 0 h 693"/>
                  <a:gd name="T8" fmla="*/ 18 w 131"/>
                  <a:gd name="T9" fmla="*/ 112 h 693"/>
                  <a:gd name="T10" fmla="*/ 31 w 131"/>
                  <a:gd name="T11" fmla="*/ 141 h 693"/>
                  <a:gd name="T12" fmla="*/ 32 w 131"/>
                  <a:gd name="T13" fmla="*/ 219 h 693"/>
                  <a:gd name="T14" fmla="*/ 0 w 131"/>
                  <a:gd name="T15" fmla="*/ 539 h 693"/>
                  <a:gd name="T16" fmla="*/ 64 w 131"/>
                  <a:gd name="T17" fmla="*/ 693 h 693"/>
                  <a:gd name="T18" fmla="*/ 131 w 131"/>
                  <a:gd name="T19" fmla="*/ 539 h 693"/>
                  <a:gd name="T20" fmla="*/ 97 w 131"/>
                  <a:gd name="T21" fmla="*/ 219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693">
                    <a:moveTo>
                      <a:pt x="97" y="219"/>
                    </a:moveTo>
                    <a:cubicBezTo>
                      <a:pt x="110" y="195"/>
                      <a:pt x="111" y="169"/>
                      <a:pt x="98" y="141"/>
                    </a:cubicBezTo>
                    <a:cubicBezTo>
                      <a:pt x="111" y="114"/>
                      <a:pt x="111" y="114"/>
                      <a:pt x="111" y="114"/>
                    </a:cubicBezTo>
                    <a:cubicBezTo>
                      <a:pt x="64" y="0"/>
                      <a:pt x="64" y="0"/>
                      <a:pt x="64" y="0"/>
                    </a:cubicBezTo>
                    <a:cubicBezTo>
                      <a:pt x="18" y="112"/>
                      <a:pt x="18" y="112"/>
                      <a:pt x="18" y="112"/>
                    </a:cubicBezTo>
                    <a:cubicBezTo>
                      <a:pt x="31" y="141"/>
                      <a:pt x="31" y="141"/>
                      <a:pt x="31" y="141"/>
                    </a:cubicBezTo>
                    <a:cubicBezTo>
                      <a:pt x="18" y="169"/>
                      <a:pt x="19" y="195"/>
                      <a:pt x="32" y="219"/>
                    </a:cubicBezTo>
                    <a:cubicBezTo>
                      <a:pt x="0" y="539"/>
                      <a:pt x="0" y="539"/>
                      <a:pt x="0" y="539"/>
                    </a:cubicBezTo>
                    <a:cubicBezTo>
                      <a:pt x="64" y="693"/>
                      <a:pt x="64" y="693"/>
                      <a:pt x="64" y="693"/>
                    </a:cubicBezTo>
                    <a:cubicBezTo>
                      <a:pt x="131" y="539"/>
                      <a:pt x="131" y="539"/>
                      <a:pt x="131" y="539"/>
                    </a:cubicBezTo>
                    <a:lnTo>
                      <a:pt x="97" y="219"/>
                    </a:lnTo>
                    <a:close/>
                  </a:path>
                </a:pathLst>
              </a:custGeom>
              <a:solidFill>
                <a:srgbClr val="EC57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09" name="Freeform 48">
                <a:extLst>
                  <a:ext uri="{FF2B5EF4-FFF2-40B4-BE49-F238E27FC236}">
                    <a16:creationId xmlns:a16="http://schemas.microsoft.com/office/drawing/2014/main" id="{E60C0F31-7AC9-4A74-B10A-5D7CC80C5A24}"/>
                  </a:ext>
                </a:extLst>
              </p:cNvPr>
              <p:cNvSpPr>
                <a:spLocks/>
              </p:cNvSpPr>
              <p:nvPr/>
            </p:nvSpPr>
            <p:spPr bwMode="auto">
              <a:xfrm>
                <a:off x="8548688" y="2965450"/>
                <a:ext cx="1143000" cy="2862263"/>
              </a:xfrm>
              <a:custGeom>
                <a:avLst/>
                <a:gdLst>
                  <a:gd name="T0" fmla="*/ 275 w 720"/>
                  <a:gd name="T1" fmla="*/ 0 h 1803"/>
                  <a:gd name="T2" fmla="*/ 720 w 720"/>
                  <a:gd name="T3" fmla="*/ 1803 h 1803"/>
                  <a:gd name="T4" fmla="*/ 95 w 720"/>
                  <a:gd name="T5" fmla="*/ 809 h 1803"/>
                  <a:gd name="T6" fmla="*/ 177 w 720"/>
                  <a:gd name="T7" fmla="*/ 634 h 1803"/>
                  <a:gd name="T8" fmla="*/ 0 w 720"/>
                  <a:gd name="T9" fmla="*/ 492 h 1803"/>
                  <a:gd name="T10" fmla="*/ 189 w 720"/>
                  <a:gd name="T11" fmla="*/ 52 h 1803"/>
                  <a:gd name="T12" fmla="*/ 275 w 720"/>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720" h="1803">
                    <a:moveTo>
                      <a:pt x="275" y="0"/>
                    </a:moveTo>
                    <a:lnTo>
                      <a:pt x="720" y="1803"/>
                    </a:lnTo>
                    <a:lnTo>
                      <a:pt x="95" y="809"/>
                    </a:lnTo>
                    <a:lnTo>
                      <a:pt x="177" y="634"/>
                    </a:lnTo>
                    <a:lnTo>
                      <a:pt x="0" y="492"/>
                    </a:lnTo>
                    <a:lnTo>
                      <a:pt x="189" y="52"/>
                    </a:lnTo>
                    <a:lnTo>
                      <a:pt x="275" y="0"/>
                    </a:lnTo>
                    <a:close/>
                  </a:path>
                </a:pathLst>
              </a:custGeom>
              <a:solidFill>
                <a:srgbClr val="7F7F7F">
                  <a:lumMod val="7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10" name="Freeform 49">
                <a:extLst>
                  <a:ext uri="{FF2B5EF4-FFF2-40B4-BE49-F238E27FC236}">
                    <a16:creationId xmlns:a16="http://schemas.microsoft.com/office/drawing/2014/main" id="{40763AA3-C7AE-4575-BDCC-44D21F552658}"/>
                  </a:ext>
                </a:extLst>
              </p:cNvPr>
              <p:cNvSpPr>
                <a:spLocks/>
              </p:cNvSpPr>
              <p:nvPr/>
            </p:nvSpPr>
            <p:spPr bwMode="auto">
              <a:xfrm>
                <a:off x="8656638" y="2965450"/>
                <a:ext cx="1035050" cy="2862263"/>
              </a:xfrm>
              <a:custGeom>
                <a:avLst/>
                <a:gdLst>
                  <a:gd name="T0" fmla="*/ 207 w 652"/>
                  <a:gd name="T1" fmla="*/ 0 h 1803"/>
                  <a:gd name="T2" fmla="*/ 652 w 652"/>
                  <a:gd name="T3" fmla="*/ 1803 h 1803"/>
                  <a:gd name="T4" fmla="*/ 88 w 652"/>
                  <a:gd name="T5" fmla="*/ 729 h 1803"/>
                  <a:gd name="T6" fmla="*/ 180 w 652"/>
                  <a:gd name="T7" fmla="*/ 596 h 1803"/>
                  <a:gd name="T8" fmla="*/ 0 w 652"/>
                  <a:gd name="T9" fmla="*/ 454 h 1803"/>
                  <a:gd name="T10" fmla="*/ 121 w 652"/>
                  <a:gd name="T11" fmla="*/ 52 h 1803"/>
                  <a:gd name="T12" fmla="*/ 207 w 652"/>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652" h="1803">
                    <a:moveTo>
                      <a:pt x="207" y="0"/>
                    </a:moveTo>
                    <a:lnTo>
                      <a:pt x="652" y="1803"/>
                    </a:lnTo>
                    <a:lnTo>
                      <a:pt x="88" y="729"/>
                    </a:lnTo>
                    <a:lnTo>
                      <a:pt x="180" y="596"/>
                    </a:lnTo>
                    <a:lnTo>
                      <a:pt x="0" y="454"/>
                    </a:lnTo>
                    <a:lnTo>
                      <a:pt x="121" y="52"/>
                    </a:lnTo>
                    <a:lnTo>
                      <a:pt x="207"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11" name="Freeform 50">
                <a:extLst>
                  <a:ext uri="{FF2B5EF4-FFF2-40B4-BE49-F238E27FC236}">
                    <a16:creationId xmlns:a16="http://schemas.microsoft.com/office/drawing/2014/main" id="{332997FF-5478-4DB2-AEA3-57B56CABE50D}"/>
                  </a:ext>
                </a:extLst>
              </p:cNvPr>
              <p:cNvSpPr>
                <a:spLocks/>
              </p:cNvSpPr>
              <p:nvPr/>
            </p:nvSpPr>
            <p:spPr bwMode="auto">
              <a:xfrm>
                <a:off x="9691688" y="2965450"/>
                <a:ext cx="1143000" cy="2862263"/>
              </a:xfrm>
              <a:custGeom>
                <a:avLst/>
                <a:gdLst>
                  <a:gd name="T0" fmla="*/ 445 w 720"/>
                  <a:gd name="T1" fmla="*/ 0 h 1803"/>
                  <a:gd name="T2" fmla="*/ 0 w 720"/>
                  <a:gd name="T3" fmla="*/ 1803 h 1803"/>
                  <a:gd name="T4" fmla="*/ 623 w 720"/>
                  <a:gd name="T5" fmla="*/ 809 h 1803"/>
                  <a:gd name="T6" fmla="*/ 542 w 720"/>
                  <a:gd name="T7" fmla="*/ 634 h 1803"/>
                  <a:gd name="T8" fmla="*/ 720 w 720"/>
                  <a:gd name="T9" fmla="*/ 492 h 1803"/>
                  <a:gd name="T10" fmla="*/ 528 w 720"/>
                  <a:gd name="T11" fmla="*/ 52 h 1803"/>
                  <a:gd name="T12" fmla="*/ 445 w 720"/>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720" h="1803">
                    <a:moveTo>
                      <a:pt x="445" y="0"/>
                    </a:moveTo>
                    <a:lnTo>
                      <a:pt x="0" y="1803"/>
                    </a:lnTo>
                    <a:lnTo>
                      <a:pt x="623" y="809"/>
                    </a:lnTo>
                    <a:lnTo>
                      <a:pt x="542" y="634"/>
                    </a:lnTo>
                    <a:lnTo>
                      <a:pt x="720" y="492"/>
                    </a:lnTo>
                    <a:lnTo>
                      <a:pt x="528" y="52"/>
                    </a:lnTo>
                    <a:lnTo>
                      <a:pt x="445" y="0"/>
                    </a:lnTo>
                    <a:close/>
                  </a:path>
                </a:pathLst>
              </a:custGeom>
              <a:solidFill>
                <a:srgbClr val="7F7F7F">
                  <a:lumMod val="7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112" name="Freeform 51">
                <a:extLst>
                  <a:ext uri="{FF2B5EF4-FFF2-40B4-BE49-F238E27FC236}">
                    <a16:creationId xmlns:a16="http://schemas.microsoft.com/office/drawing/2014/main" id="{7EF5801D-039A-4567-973E-5EC7BC976674}"/>
                  </a:ext>
                </a:extLst>
              </p:cNvPr>
              <p:cNvSpPr>
                <a:spLocks/>
              </p:cNvSpPr>
              <p:nvPr/>
            </p:nvSpPr>
            <p:spPr bwMode="auto">
              <a:xfrm>
                <a:off x="9691688" y="2965450"/>
                <a:ext cx="1030288" cy="2862263"/>
              </a:xfrm>
              <a:custGeom>
                <a:avLst/>
                <a:gdLst>
                  <a:gd name="T0" fmla="*/ 445 w 649"/>
                  <a:gd name="T1" fmla="*/ 0 h 1803"/>
                  <a:gd name="T2" fmla="*/ 0 w 649"/>
                  <a:gd name="T3" fmla="*/ 1803 h 1803"/>
                  <a:gd name="T4" fmla="*/ 563 w 649"/>
                  <a:gd name="T5" fmla="*/ 729 h 1803"/>
                  <a:gd name="T6" fmla="*/ 469 w 649"/>
                  <a:gd name="T7" fmla="*/ 596 h 1803"/>
                  <a:gd name="T8" fmla="*/ 649 w 649"/>
                  <a:gd name="T9" fmla="*/ 454 h 1803"/>
                  <a:gd name="T10" fmla="*/ 528 w 649"/>
                  <a:gd name="T11" fmla="*/ 52 h 1803"/>
                  <a:gd name="T12" fmla="*/ 445 w 649"/>
                  <a:gd name="T13" fmla="*/ 0 h 1803"/>
                </a:gdLst>
                <a:ahLst/>
                <a:cxnLst>
                  <a:cxn ang="0">
                    <a:pos x="T0" y="T1"/>
                  </a:cxn>
                  <a:cxn ang="0">
                    <a:pos x="T2" y="T3"/>
                  </a:cxn>
                  <a:cxn ang="0">
                    <a:pos x="T4" y="T5"/>
                  </a:cxn>
                  <a:cxn ang="0">
                    <a:pos x="T6" y="T7"/>
                  </a:cxn>
                  <a:cxn ang="0">
                    <a:pos x="T8" y="T9"/>
                  </a:cxn>
                  <a:cxn ang="0">
                    <a:pos x="T10" y="T11"/>
                  </a:cxn>
                  <a:cxn ang="0">
                    <a:pos x="T12" y="T13"/>
                  </a:cxn>
                </a:cxnLst>
                <a:rect l="0" t="0" r="r" b="b"/>
                <a:pathLst>
                  <a:path w="649" h="1803">
                    <a:moveTo>
                      <a:pt x="445" y="0"/>
                    </a:moveTo>
                    <a:lnTo>
                      <a:pt x="0" y="1803"/>
                    </a:lnTo>
                    <a:lnTo>
                      <a:pt x="563" y="729"/>
                    </a:lnTo>
                    <a:lnTo>
                      <a:pt x="469" y="596"/>
                    </a:lnTo>
                    <a:lnTo>
                      <a:pt x="649" y="454"/>
                    </a:lnTo>
                    <a:lnTo>
                      <a:pt x="528" y="52"/>
                    </a:lnTo>
                    <a:lnTo>
                      <a:pt x="445" y="0"/>
                    </a:lnTo>
                    <a:close/>
                  </a:path>
                </a:pathLst>
              </a:custGeom>
              <a:solidFill>
                <a:srgbClr val="7F7F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sp>
        <p:nvSpPr>
          <p:cNvPr id="234" name="Rectangle 3">
            <a:extLst>
              <a:ext uri="{FF2B5EF4-FFF2-40B4-BE49-F238E27FC236}">
                <a16:creationId xmlns:a16="http://schemas.microsoft.com/office/drawing/2014/main" id="{DF22F34D-B18E-421E-AC86-7A28929DB571}"/>
              </a:ext>
            </a:extLst>
          </p:cNvPr>
          <p:cNvSpPr>
            <a:spLocks noChangeArrowheads="1"/>
          </p:cNvSpPr>
          <p:nvPr/>
        </p:nvSpPr>
        <p:spPr bwMode="auto">
          <a:xfrm>
            <a:off x="324000" y="1537200"/>
            <a:ext cx="8518335" cy="954107"/>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just" fontAlgn="base">
              <a:spcBef>
                <a:spcPct val="0"/>
              </a:spcBef>
              <a:spcAft>
                <a:spcPct val="0"/>
              </a:spcAft>
              <a:buClr>
                <a:srgbClr val="92D050"/>
              </a:buClr>
              <a:buNone/>
              <a:defRPr/>
            </a:pPr>
            <a:r>
              <a:rPr kumimoji="0" lang="it-IT" altLang="it-IT" sz="1400" b="0" i="0" u="none" strike="noStrike" kern="0" cap="none" spc="0" normalizeH="0" baseline="0" noProof="0" dirty="0">
                <a:ln>
                  <a:noFill/>
                </a:ln>
                <a:solidFill>
                  <a:prstClr val="black"/>
                </a:solidFill>
                <a:effectLst/>
                <a:uLnTx/>
                <a:uFillTx/>
                <a:latin typeface="+mn-lt"/>
                <a:sym typeface="Wingdings" panose="05000000000000000000" pitchFamily="2" charset="2"/>
              </a:rPr>
              <a:t>Per la piena efficacia del Modello è necessario che ci sia un </a:t>
            </a:r>
            <a:r>
              <a:rPr lang="it-IT" altLang="it-IT" sz="1400" kern="0" dirty="0">
                <a:solidFill>
                  <a:prstClr val="black"/>
                </a:solidFill>
                <a:latin typeface="+mn-lt"/>
                <a:sym typeface="Wingdings" panose="05000000000000000000" pitchFamily="2" charset="2"/>
              </a:rPr>
              <a:t>Organo, dotato di “autonomi poteri di iniziativa e controllo”, </a:t>
            </a:r>
            <a:r>
              <a:rPr kumimoji="0" lang="it-IT" altLang="it-IT" sz="1400" b="0" i="0" u="none" strike="noStrike" kern="0" cap="none" spc="0" normalizeH="0" baseline="0" noProof="0" dirty="0">
                <a:ln>
                  <a:noFill/>
                </a:ln>
                <a:solidFill>
                  <a:prstClr val="black"/>
                </a:solidFill>
                <a:effectLst/>
                <a:uLnTx/>
                <a:uFillTx/>
                <a:latin typeface="+mn-lt"/>
                <a:sym typeface="Wingdings" panose="05000000000000000000" pitchFamily="2" charset="2"/>
              </a:rPr>
              <a:t>che </a:t>
            </a:r>
            <a:r>
              <a:rPr kumimoji="0" lang="it-IT" altLang="it-IT" sz="1400" b="0" i="0" u="none" strike="noStrike" kern="0" cap="none" spc="0" normalizeH="0" baseline="0" noProof="0" dirty="0">
                <a:ln>
                  <a:noFill/>
                </a:ln>
                <a:solidFill>
                  <a:prstClr val="black"/>
                </a:solidFill>
                <a:effectLst/>
                <a:highlight>
                  <a:srgbClr val="FFFF00"/>
                </a:highlight>
                <a:uLnTx/>
                <a:uFillTx/>
                <a:latin typeface="+mn-lt"/>
                <a:sym typeface="Wingdings" panose="05000000000000000000" pitchFamily="2" charset="2"/>
              </a:rPr>
              <a:t>vigili sull’effettivo funzionamento del Modello </a:t>
            </a:r>
            <a:r>
              <a:rPr kumimoji="0" lang="it-IT" altLang="it-IT" sz="1400" b="0" i="0" u="none" strike="noStrike" kern="0" cap="none" spc="0" normalizeH="0" baseline="0" noProof="0" dirty="0">
                <a:ln>
                  <a:noFill/>
                </a:ln>
                <a:solidFill>
                  <a:prstClr val="black"/>
                </a:solidFill>
                <a:effectLst/>
                <a:uLnTx/>
                <a:uFillTx/>
                <a:latin typeface="+mn-lt"/>
                <a:sym typeface="Wingdings" panose="05000000000000000000" pitchFamily="2" charset="2"/>
              </a:rPr>
              <a:t>e sull’osservanza dello stesso</a:t>
            </a:r>
            <a:r>
              <a:rPr lang="it-IT" altLang="it-IT" sz="1400" kern="0" dirty="0">
                <a:solidFill>
                  <a:prstClr val="black"/>
                </a:solidFill>
                <a:latin typeface="+mn-lt"/>
                <a:sym typeface="Wingdings" panose="05000000000000000000" pitchFamily="2" charset="2"/>
              </a:rPr>
              <a:t> e segnali </a:t>
            </a:r>
            <a:r>
              <a:rPr kumimoji="0" lang="it-IT" altLang="it-IT" sz="1400" b="0" i="0" u="none" strike="noStrike" kern="0" cap="none" spc="0" normalizeH="0" baseline="0" noProof="0" dirty="0">
                <a:ln>
                  <a:noFill/>
                </a:ln>
                <a:solidFill>
                  <a:prstClr val="black"/>
                </a:solidFill>
                <a:effectLst/>
                <a:uLnTx/>
                <a:uFillTx/>
                <a:latin typeface="+mn-lt"/>
                <a:sym typeface="Wingdings" panose="05000000000000000000" pitchFamily="2" charset="2"/>
              </a:rPr>
              <a:t>altresì la </a:t>
            </a:r>
            <a:r>
              <a:rPr kumimoji="0" lang="it-IT" altLang="it-IT" sz="1400" b="0" i="0" u="none" strike="noStrike" kern="0" cap="none" spc="0" normalizeH="0" baseline="0" noProof="0" dirty="0">
                <a:ln>
                  <a:noFill/>
                </a:ln>
                <a:solidFill>
                  <a:prstClr val="black"/>
                </a:solidFill>
                <a:effectLst/>
                <a:highlight>
                  <a:srgbClr val="FFFF00"/>
                </a:highlight>
                <a:uLnTx/>
                <a:uFillTx/>
                <a:latin typeface="+mn-lt"/>
                <a:sym typeface="Wingdings" panose="05000000000000000000" pitchFamily="2" charset="2"/>
              </a:rPr>
              <a:t>necessità di aggiornamento </a:t>
            </a:r>
            <a:r>
              <a:rPr kumimoji="0" lang="it-IT" altLang="it-IT" sz="1400" b="0" i="0" u="none" strike="noStrike" kern="0" cap="none" spc="0" normalizeH="0" baseline="0" noProof="0" dirty="0">
                <a:ln>
                  <a:noFill/>
                </a:ln>
                <a:solidFill>
                  <a:prstClr val="black"/>
                </a:solidFill>
                <a:effectLst/>
                <a:uLnTx/>
                <a:uFillTx/>
                <a:latin typeface="+mn-lt"/>
                <a:sym typeface="Wingdings" panose="05000000000000000000" pitchFamily="2" charset="2"/>
              </a:rPr>
              <a:t>a seguito di mutamenti normativi (variabili esterne) oppure organizzativi dell’ente (variabili interne)  </a:t>
            </a:r>
            <a:r>
              <a:rPr kumimoji="0" lang="it-IT" altLang="it-IT" sz="1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mn-lt"/>
                <a:sym typeface="Wingdings" panose="05000000000000000000" pitchFamily="2" charset="2"/>
              </a:rPr>
              <a:t>ORGANISMO DI VIGILANZA </a:t>
            </a:r>
            <a:r>
              <a:rPr kumimoji="0" lang="it-IT" altLang="it-IT" sz="1400" b="0" i="0" u="none" strike="noStrike" kern="0" cap="none" spc="0" normalizeH="0" baseline="0" noProof="0" dirty="0">
                <a:ln>
                  <a:noFill/>
                </a:ln>
                <a:solidFill>
                  <a:prstClr val="black"/>
                </a:solidFill>
                <a:uLnTx/>
                <a:uFillTx/>
                <a:latin typeface="+mn-lt"/>
                <a:sym typeface="Wingdings" panose="05000000000000000000" pitchFamily="2" charset="2"/>
              </a:rPr>
              <a:t>(OdV)</a:t>
            </a:r>
            <a:endParaRPr kumimoji="0" lang="it-IT" altLang="it-IT" sz="14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mn-lt"/>
              <a:sym typeface="Wingdings" panose="05000000000000000000" pitchFamily="2" charset="2"/>
            </a:endParaRPr>
          </a:p>
        </p:txBody>
      </p:sp>
      <p:grpSp>
        <p:nvGrpSpPr>
          <p:cNvPr id="3" name="Gruppo 2">
            <a:extLst>
              <a:ext uri="{FF2B5EF4-FFF2-40B4-BE49-F238E27FC236}">
                <a16:creationId xmlns:a16="http://schemas.microsoft.com/office/drawing/2014/main" id="{DC3968D2-2089-47C7-A074-2C14830F6DE6}"/>
              </a:ext>
            </a:extLst>
          </p:cNvPr>
          <p:cNvGrpSpPr/>
          <p:nvPr/>
        </p:nvGrpSpPr>
        <p:grpSpPr>
          <a:xfrm>
            <a:off x="4688547" y="2563895"/>
            <a:ext cx="3966258" cy="3874759"/>
            <a:chOff x="4688547" y="2563895"/>
            <a:chExt cx="3966258" cy="3874759"/>
          </a:xfrm>
        </p:grpSpPr>
        <p:grpSp>
          <p:nvGrpSpPr>
            <p:cNvPr id="16" name="Gruppo 15">
              <a:extLst>
                <a:ext uri="{FF2B5EF4-FFF2-40B4-BE49-F238E27FC236}">
                  <a16:creationId xmlns:a16="http://schemas.microsoft.com/office/drawing/2014/main" id="{24023C14-6CB9-4698-AB99-C1FEB5949827}"/>
                </a:ext>
              </a:extLst>
            </p:cNvPr>
            <p:cNvGrpSpPr/>
            <p:nvPr/>
          </p:nvGrpSpPr>
          <p:grpSpPr>
            <a:xfrm>
              <a:off x="4804366" y="5487583"/>
              <a:ext cx="3848483" cy="951071"/>
              <a:chOff x="4989581" y="4757125"/>
              <a:chExt cx="3795353" cy="951071"/>
            </a:xfrm>
          </p:grpSpPr>
          <p:sp>
            <p:nvSpPr>
              <p:cNvPr id="114" name="Oval 32">
                <a:extLst>
                  <a:ext uri="{FF2B5EF4-FFF2-40B4-BE49-F238E27FC236}">
                    <a16:creationId xmlns:a16="http://schemas.microsoft.com/office/drawing/2014/main" id="{87037363-E025-4272-9E24-8D35AED44C77}"/>
                  </a:ext>
                </a:extLst>
              </p:cNvPr>
              <p:cNvSpPr>
                <a:spLocks noChangeArrowheads="1"/>
              </p:cNvSpPr>
              <p:nvPr/>
            </p:nvSpPr>
            <p:spPr bwMode="auto">
              <a:xfrm>
                <a:off x="4989581" y="4821013"/>
                <a:ext cx="180000" cy="180000"/>
              </a:xfrm>
              <a:prstGeom prst="ellipse">
                <a:avLst/>
              </a:prstGeom>
              <a:solidFill>
                <a:srgbClr val="DF863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600" b="0" i="0" u="none" strike="noStrike" kern="0" cap="none" spc="0" normalizeH="0" baseline="0" noProof="0" dirty="0">
                  <a:ln>
                    <a:noFill/>
                  </a:ln>
                  <a:solidFill>
                    <a:prstClr val="black"/>
                  </a:solidFill>
                  <a:effectLst/>
                  <a:uLnTx/>
                  <a:uFillTx/>
                  <a:latin typeface="calibri"/>
                </a:endParaRPr>
              </a:p>
            </p:txBody>
          </p:sp>
          <p:sp>
            <p:nvSpPr>
              <p:cNvPr id="119" name="TextBox 37">
                <a:extLst>
                  <a:ext uri="{FF2B5EF4-FFF2-40B4-BE49-F238E27FC236}">
                    <a16:creationId xmlns:a16="http://schemas.microsoft.com/office/drawing/2014/main" id="{312C93BB-47B5-426D-8494-EACD69B4F540}"/>
                  </a:ext>
                </a:extLst>
              </p:cNvPr>
              <p:cNvSpPr txBox="1"/>
              <p:nvPr/>
            </p:nvSpPr>
            <p:spPr>
              <a:xfrm>
                <a:off x="5237468" y="4757125"/>
                <a:ext cx="1834156" cy="307777"/>
              </a:xfrm>
              <a:prstGeom prst="rect">
                <a:avLst/>
              </a:prstGeom>
              <a:noFill/>
            </p:spPr>
            <p:txBody>
              <a:bodyPr wrap="none" rtlCol="0">
                <a:spAutoFit/>
              </a:bodyPr>
              <a:lstStyle/>
              <a:p>
                <a:pPr lvl="0" algn="just" fontAlgn="base">
                  <a:spcBef>
                    <a:spcPct val="0"/>
                  </a:spcBef>
                  <a:spcAft>
                    <a:spcPct val="0"/>
                  </a:spcAft>
                  <a:buClr>
                    <a:srgbClr val="92D050"/>
                  </a:buClr>
                  <a:defRPr/>
                </a:pPr>
                <a:r>
                  <a:rPr lang="it-IT" altLang="it-IT" sz="1400" b="1" kern="0" dirty="0">
                    <a:solidFill>
                      <a:prstClr val="black"/>
                    </a:solidFill>
                    <a:latin typeface="+mj-lt"/>
                    <a:sym typeface="Wingdings" panose="05000000000000000000" pitchFamily="2" charset="2"/>
                  </a:rPr>
                  <a:t>Continuità d’azione</a:t>
                </a:r>
              </a:p>
            </p:txBody>
          </p:sp>
          <p:sp>
            <p:nvSpPr>
              <p:cNvPr id="120" name="TextBox 38">
                <a:extLst>
                  <a:ext uri="{FF2B5EF4-FFF2-40B4-BE49-F238E27FC236}">
                    <a16:creationId xmlns:a16="http://schemas.microsoft.com/office/drawing/2014/main" id="{DFC62DDA-7990-4C88-B82E-B33540C12EBB}"/>
                  </a:ext>
                </a:extLst>
              </p:cNvPr>
              <p:cNvSpPr txBox="1"/>
              <p:nvPr/>
            </p:nvSpPr>
            <p:spPr>
              <a:xfrm>
                <a:off x="5237467" y="5061865"/>
                <a:ext cx="3547467" cy="646331"/>
              </a:xfrm>
              <a:prstGeom prst="rect">
                <a:avLst/>
              </a:prstGeom>
              <a:noFill/>
            </p:spPr>
            <p:txBody>
              <a:bodyPr wrap="square" rtlCol="0">
                <a:spAutoFit/>
              </a:bodyPr>
              <a:lstStyle/>
              <a:p>
                <a:pPr lvl="0" algn="just" fontAlgn="base">
                  <a:spcBef>
                    <a:spcPct val="0"/>
                  </a:spcBef>
                  <a:spcAft>
                    <a:spcPct val="0"/>
                  </a:spcAft>
                  <a:buClr>
                    <a:srgbClr val="92D050"/>
                  </a:buClr>
                  <a:defRPr/>
                </a:pPr>
                <a:r>
                  <a:rPr lang="it-IT" altLang="it-IT" sz="1200" dirty="0">
                    <a:solidFill>
                      <a:srgbClr val="7F7F7F"/>
                    </a:solidFill>
                    <a:sym typeface="Wingdings" panose="05000000000000000000" pitchFamily="2" charset="2"/>
                  </a:rPr>
                  <a:t>Deve essere una struttura dedicata esclusivamente all’attività di vigilanza sul Modello.</a:t>
                </a:r>
              </a:p>
            </p:txBody>
          </p:sp>
        </p:grpSp>
        <p:grpSp>
          <p:nvGrpSpPr>
            <p:cNvPr id="19" name="Gruppo 18">
              <a:extLst>
                <a:ext uri="{FF2B5EF4-FFF2-40B4-BE49-F238E27FC236}">
                  <a16:creationId xmlns:a16="http://schemas.microsoft.com/office/drawing/2014/main" id="{9F5B8B9B-B722-4D79-9FDC-9385A35A4925}"/>
                </a:ext>
              </a:extLst>
            </p:cNvPr>
            <p:cNvGrpSpPr/>
            <p:nvPr/>
          </p:nvGrpSpPr>
          <p:grpSpPr>
            <a:xfrm>
              <a:off x="4804366" y="2846147"/>
              <a:ext cx="3850439" cy="1678576"/>
              <a:chOff x="4989579" y="2463185"/>
              <a:chExt cx="3850439" cy="1678576"/>
            </a:xfrm>
          </p:grpSpPr>
          <p:sp>
            <p:nvSpPr>
              <p:cNvPr id="125" name="Oval 43">
                <a:extLst>
                  <a:ext uri="{FF2B5EF4-FFF2-40B4-BE49-F238E27FC236}">
                    <a16:creationId xmlns:a16="http://schemas.microsoft.com/office/drawing/2014/main" id="{2CFD456F-4019-4215-8020-B0AE9E217B1C}"/>
                  </a:ext>
                </a:extLst>
              </p:cNvPr>
              <p:cNvSpPr>
                <a:spLocks noChangeArrowheads="1"/>
              </p:cNvSpPr>
              <p:nvPr/>
            </p:nvSpPr>
            <p:spPr bwMode="auto">
              <a:xfrm>
                <a:off x="4989579" y="2527073"/>
                <a:ext cx="180001" cy="180000"/>
              </a:xfrm>
              <a:prstGeom prst="ellipse">
                <a:avLst/>
              </a:prstGeom>
              <a:solidFill>
                <a:srgbClr val="98002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600" b="0" i="0" u="none" strike="noStrike" kern="0" cap="none" spc="0" normalizeH="0" baseline="0" noProof="0" dirty="0">
                  <a:ln>
                    <a:noFill/>
                  </a:ln>
                  <a:solidFill>
                    <a:prstClr val="black"/>
                  </a:solidFill>
                  <a:effectLst/>
                  <a:uLnTx/>
                  <a:uFillTx/>
                  <a:latin typeface="calibri"/>
                </a:endParaRPr>
              </a:p>
            </p:txBody>
          </p:sp>
          <p:sp>
            <p:nvSpPr>
              <p:cNvPr id="129" name="TextBox 47">
                <a:extLst>
                  <a:ext uri="{FF2B5EF4-FFF2-40B4-BE49-F238E27FC236}">
                    <a16:creationId xmlns:a16="http://schemas.microsoft.com/office/drawing/2014/main" id="{F0664DD0-C103-4903-8D56-D2E7FE583473}"/>
                  </a:ext>
                </a:extLst>
              </p:cNvPr>
              <p:cNvSpPr txBox="1"/>
              <p:nvPr/>
            </p:nvSpPr>
            <p:spPr>
              <a:xfrm>
                <a:off x="5240936" y="2463185"/>
                <a:ext cx="2425664" cy="307777"/>
              </a:xfrm>
              <a:prstGeom prst="rect">
                <a:avLst/>
              </a:prstGeom>
              <a:noFill/>
            </p:spPr>
            <p:txBody>
              <a:bodyPr wrap="none" rtlCol="0">
                <a:spAutoFit/>
              </a:bodyPr>
              <a:lstStyle/>
              <a:p>
                <a:r>
                  <a:rPr lang="it-IT" sz="1400" b="1" dirty="0">
                    <a:solidFill>
                      <a:prstClr val="black"/>
                    </a:solidFill>
                    <a:latin typeface="Trebuchet MS" panose="020B0603020202020204" pitchFamily="34" charset="0"/>
                  </a:rPr>
                  <a:t>Autonomia e Indipendenza</a:t>
                </a:r>
                <a:endParaRPr lang="id-ID" sz="1400" b="1" dirty="0">
                  <a:solidFill>
                    <a:prstClr val="black"/>
                  </a:solidFill>
                  <a:latin typeface="Trebuchet MS" panose="020B0603020202020204" pitchFamily="34" charset="0"/>
                </a:endParaRPr>
              </a:p>
            </p:txBody>
          </p:sp>
          <p:sp>
            <p:nvSpPr>
              <p:cNvPr id="130" name="TextBox 48">
                <a:extLst>
                  <a:ext uri="{FF2B5EF4-FFF2-40B4-BE49-F238E27FC236}">
                    <a16:creationId xmlns:a16="http://schemas.microsoft.com/office/drawing/2014/main" id="{8F9F9AF3-82F4-46F6-8DCD-51F33861E76F}"/>
                  </a:ext>
                </a:extLst>
              </p:cNvPr>
              <p:cNvSpPr txBox="1"/>
              <p:nvPr/>
            </p:nvSpPr>
            <p:spPr>
              <a:xfrm>
                <a:off x="5240936" y="2756766"/>
                <a:ext cx="3599082" cy="1384995"/>
              </a:xfrm>
              <a:prstGeom prst="rect">
                <a:avLst/>
              </a:prstGeom>
              <a:noFill/>
            </p:spPr>
            <p:txBody>
              <a:bodyPr wrap="square" rtlCol="0">
                <a:spAutoFit/>
              </a:bodyPr>
              <a:lstStyle/>
              <a:p>
                <a:pPr marL="171450" indent="-171450" algn="just">
                  <a:buFont typeface="Arial" panose="020B0604020202020204" pitchFamily="34" charset="0"/>
                  <a:buChar char="•"/>
                </a:pPr>
                <a:r>
                  <a:rPr lang="it-IT" sz="1200" dirty="0">
                    <a:solidFill>
                      <a:srgbClr val="7F7F7F"/>
                    </a:solidFill>
                  </a:rPr>
                  <a:t>Deve riportare all’organo di vertice della azienda (Consiglio di Amministrazione);</a:t>
                </a:r>
              </a:p>
              <a:p>
                <a:pPr marL="171450" indent="-171450" algn="just">
                  <a:buFont typeface="Arial" panose="020B0604020202020204" pitchFamily="34" charset="0"/>
                  <a:buChar char="•"/>
                </a:pPr>
                <a:r>
                  <a:rPr lang="it-IT" sz="1200" dirty="0">
                    <a:solidFill>
                      <a:srgbClr val="7F7F7F"/>
                    </a:solidFill>
                  </a:rPr>
                  <a:t>Non deve svolgere in azienda attività riconducibili direttamente all’operatività di business;</a:t>
                </a:r>
              </a:p>
              <a:p>
                <a:pPr marL="171450" indent="-171450" algn="just">
                  <a:buFont typeface="Arial" panose="020B0604020202020204" pitchFamily="34" charset="0"/>
                  <a:buChar char="•"/>
                </a:pPr>
                <a:r>
                  <a:rPr lang="it-IT" sz="1200" dirty="0">
                    <a:solidFill>
                      <a:srgbClr val="7F7F7F"/>
                    </a:solidFill>
                  </a:rPr>
                  <a:t>Deve essere concepito come unità in staff alla più elevata posizione gerarchica possibile.</a:t>
                </a:r>
              </a:p>
            </p:txBody>
          </p:sp>
        </p:grpSp>
        <p:grpSp>
          <p:nvGrpSpPr>
            <p:cNvPr id="15" name="Gruppo 14">
              <a:extLst>
                <a:ext uri="{FF2B5EF4-FFF2-40B4-BE49-F238E27FC236}">
                  <a16:creationId xmlns:a16="http://schemas.microsoft.com/office/drawing/2014/main" id="{A044F94A-CA74-4B95-9023-C0478DB23315}"/>
                </a:ext>
              </a:extLst>
            </p:cNvPr>
            <p:cNvGrpSpPr/>
            <p:nvPr/>
          </p:nvGrpSpPr>
          <p:grpSpPr>
            <a:xfrm>
              <a:off x="4804366" y="4527318"/>
              <a:ext cx="3848482" cy="944291"/>
              <a:chOff x="4989580" y="3736135"/>
              <a:chExt cx="3795353" cy="944291"/>
            </a:xfrm>
          </p:grpSpPr>
          <p:sp>
            <p:nvSpPr>
              <p:cNvPr id="126" name="Oval 44">
                <a:extLst>
                  <a:ext uri="{FF2B5EF4-FFF2-40B4-BE49-F238E27FC236}">
                    <a16:creationId xmlns:a16="http://schemas.microsoft.com/office/drawing/2014/main" id="{D8BDFC42-BBD6-43C0-B5F5-061EA97EEA21}"/>
                  </a:ext>
                </a:extLst>
              </p:cNvPr>
              <p:cNvSpPr>
                <a:spLocks noChangeArrowheads="1"/>
              </p:cNvSpPr>
              <p:nvPr/>
            </p:nvSpPr>
            <p:spPr bwMode="auto">
              <a:xfrm>
                <a:off x="4989580" y="3800023"/>
                <a:ext cx="174798" cy="180000"/>
              </a:xfrm>
              <a:prstGeom prst="ellipse">
                <a:avLst/>
              </a:prstGeom>
              <a:solidFill>
                <a:srgbClr val="31A8D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600" b="0" i="0" u="none" strike="noStrike" kern="0" cap="none" spc="0" normalizeH="0" baseline="0" noProof="0" dirty="0">
                  <a:ln>
                    <a:noFill/>
                  </a:ln>
                  <a:solidFill>
                    <a:prstClr val="black"/>
                  </a:solidFill>
                  <a:effectLst/>
                  <a:uLnTx/>
                  <a:uFillTx/>
                  <a:latin typeface="calibri"/>
                </a:endParaRPr>
              </a:p>
            </p:txBody>
          </p:sp>
          <p:sp>
            <p:nvSpPr>
              <p:cNvPr id="131" name="TextBox 49">
                <a:extLst>
                  <a:ext uri="{FF2B5EF4-FFF2-40B4-BE49-F238E27FC236}">
                    <a16:creationId xmlns:a16="http://schemas.microsoft.com/office/drawing/2014/main" id="{1978F66B-389D-4F31-A033-BC7DC777862C}"/>
                  </a:ext>
                </a:extLst>
              </p:cNvPr>
              <p:cNvSpPr txBox="1"/>
              <p:nvPr/>
            </p:nvSpPr>
            <p:spPr>
              <a:xfrm>
                <a:off x="5237467" y="3736135"/>
                <a:ext cx="1418978" cy="307777"/>
              </a:xfrm>
              <a:prstGeom prst="rect">
                <a:avLst/>
              </a:prstGeom>
              <a:noFill/>
            </p:spPr>
            <p:txBody>
              <a:bodyPr wrap="none" rtlCol="0">
                <a:spAutoFit/>
              </a:bodyPr>
              <a:lstStyle/>
              <a:p>
                <a:pPr lvl="0" algn="just" fontAlgn="base">
                  <a:spcBef>
                    <a:spcPct val="0"/>
                  </a:spcBef>
                  <a:spcAft>
                    <a:spcPct val="0"/>
                  </a:spcAft>
                  <a:buClr>
                    <a:srgbClr val="92D050"/>
                  </a:buClr>
                  <a:defRPr/>
                </a:pPr>
                <a:r>
                  <a:rPr lang="it-IT" altLang="it-IT" sz="1400" b="1" kern="0" dirty="0">
                    <a:solidFill>
                      <a:prstClr val="black"/>
                    </a:solidFill>
                    <a:latin typeface="+mj-lt"/>
                    <a:sym typeface="Wingdings" panose="05000000000000000000" pitchFamily="2" charset="2"/>
                  </a:rPr>
                  <a:t>Professionalità</a:t>
                </a:r>
              </a:p>
            </p:txBody>
          </p:sp>
          <p:sp>
            <p:nvSpPr>
              <p:cNvPr id="132" name="TextBox 50">
                <a:extLst>
                  <a:ext uri="{FF2B5EF4-FFF2-40B4-BE49-F238E27FC236}">
                    <a16:creationId xmlns:a16="http://schemas.microsoft.com/office/drawing/2014/main" id="{4F5F04AD-A45E-4E7C-B15B-E7441C9C3980}"/>
                  </a:ext>
                </a:extLst>
              </p:cNvPr>
              <p:cNvSpPr txBox="1"/>
              <p:nvPr/>
            </p:nvSpPr>
            <p:spPr>
              <a:xfrm>
                <a:off x="5237466" y="4034095"/>
                <a:ext cx="3547467" cy="646331"/>
              </a:xfrm>
              <a:prstGeom prst="rect">
                <a:avLst/>
              </a:prstGeom>
              <a:noFill/>
            </p:spPr>
            <p:txBody>
              <a:bodyPr wrap="square" rtlCol="0">
                <a:spAutoFit/>
              </a:bodyPr>
              <a:lstStyle/>
              <a:p>
                <a:pPr algn="just"/>
                <a:r>
                  <a:rPr lang="it-IT" sz="1200" dirty="0">
                    <a:solidFill>
                      <a:srgbClr val="7F7F7F"/>
                    </a:solidFill>
                  </a:rPr>
                  <a:t>I membri dell’OdV devono essere dotati di un set di competenze, strumenti e tecniche che li renda idonei a rivestirne il ruolo.</a:t>
                </a:r>
                <a:endParaRPr lang="en-US" sz="1200" b="1" dirty="0">
                  <a:solidFill>
                    <a:srgbClr val="7F7F7F"/>
                  </a:solidFill>
                </a:endParaRPr>
              </a:p>
            </p:txBody>
          </p:sp>
        </p:grpSp>
        <p:sp>
          <p:nvSpPr>
            <p:cNvPr id="20" name="CasellaDiTesto 19">
              <a:extLst>
                <a:ext uri="{FF2B5EF4-FFF2-40B4-BE49-F238E27FC236}">
                  <a16:creationId xmlns:a16="http://schemas.microsoft.com/office/drawing/2014/main" id="{C3B8CC38-96F5-4A56-980E-20347F36F64B}"/>
                </a:ext>
              </a:extLst>
            </p:cNvPr>
            <p:cNvSpPr txBox="1"/>
            <p:nvPr/>
          </p:nvSpPr>
          <p:spPr>
            <a:xfrm>
              <a:off x="4688547" y="2563895"/>
              <a:ext cx="3914642" cy="215444"/>
            </a:xfrm>
            <a:prstGeom prst="rect">
              <a:avLst/>
            </a:prstGeom>
            <a:noFill/>
          </p:spPr>
          <p:txBody>
            <a:bodyPr wrap="square" lIns="0" tIns="0" rIns="0" bIns="0" rtlCol="0">
              <a:spAutoFit/>
            </a:bodyPr>
            <a:lstStyle/>
            <a:p>
              <a:r>
                <a:rPr lang="it-IT" sz="1400" u="sng" dirty="0"/>
                <a:t>I requisiti principali dell’OdV devono essere</a:t>
              </a:r>
              <a:r>
                <a:rPr lang="it-IT" sz="1400" dirty="0"/>
                <a:t>:</a:t>
              </a:r>
            </a:p>
          </p:txBody>
        </p:sp>
      </p:grpSp>
    </p:spTree>
    <p:extLst>
      <p:ext uri="{BB962C8B-B14F-4D97-AF65-F5344CB8AC3E}">
        <p14:creationId xmlns:p14="http://schemas.microsoft.com/office/powerpoint/2010/main" val="11792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D1714E8E-83CB-4D1E-9871-592D11502BC5}"/>
              </a:ext>
            </a:extLst>
          </p:cNvPr>
          <p:cNvSpPr>
            <a:spLocks noGrp="1"/>
          </p:cNvSpPr>
          <p:nvPr>
            <p:ph type="subTitle" idx="1"/>
          </p:nvPr>
        </p:nvSpPr>
        <p:spPr/>
        <p:txBody>
          <a:bodyPr/>
          <a:lstStyle/>
          <a:p>
            <a:r>
              <a:rPr lang="it-IT" dirty="0"/>
              <a:t>Concetti generali e implicazioni</a:t>
            </a:r>
          </a:p>
        </p:txBody>
      </p:sp>
      <p:sp>
        <p:nvSpPr>
          <p:cNvPr id="3" name="Titolo 2">
            <a:extLst>
              <a:ext uri="{FF2B5EF4-FFF2-40B4-BE49-F238E27FC236}">
                <a16:creationId xmlns:a16="http://schemas.microsoft.com/office/drawing/2014/main" id="{9C5D2C55-671D-493D-90C9-E7066C04D585}"/>
              </a:ext>
            </a:extLst>
          </p:cNvPr>
          <p:cNvSpPr>
            <a:spLocks noGrp="1"/>
          </p:cNvSpPr>
          <p:nvPr>
            <p:ph type="ctrTitle"/>
          </p:nvPr>
        </p:nvSpPr>
        <p:spPr/>
        <p:txBody>
          <a:bodyPr/>
          <a:lstStyle/>
          <a:p>
            <a:r>
              <a:rPr lang="it-IT" dirty="0"/>
              <a:t>Il decreto legislativo 231 del 2001</a:t>
            </a:r>
          </a:p>
        </p:txBody>
      </p:sp>
      <p:sp>
        <p:nvSpPr>
          <p:cNvPr id="4" name="Google Shape;132;p23">
            <a:extLst>
              <a:ext uri="{FF2B5EF4-FFF2-40B4-BE49-F238E27FC236}">
                <a16:creationId xmlns:a16="http://schemas.microsoft.com/office/drawing/2014/main" id="{5D5C7D9B-B1C1-4B09-AAAA-EFD414F7255B}"/>
              </a:ext>
            </a:extLst>
          </p:cNvPr>
          <p:cNvSpPr/>
          <p:nvPr/>
        </p:nvSpPr>
        <p:spPr>
          <a:xfrm rot="5400000">
            <a:off x="38954" y="-38955"/>
            <a:ext cx="719920" cy="797829"/>
          </a:xfrm>
          <a:prstGeom prst="rtTriangle">
            <a:avLst/>
          </a:prstGeom>
          <a:solidFill>
            <a:schemeClr val="bg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5" name="Google Shape;142;p23">
            <a:extLst>
              <a:ext uri="{FF2B5EF4-FFF2-40B4-BE49-F238E27FC236}">
                <a16:creationId xmlns:a16="http://schemas.microsoft.com/office/drawing/2014/main" id="{82762DD4-BE5E-42E7-ABE6-BE81EC9FC147}"/>
              </a:ext>
            </a:extLst>
          </p:cNvPr>
          <p:cNvSpPr txBox="1"/>
          <p:nvPr/>
        </p:nvSpPr>
        <p:spPr>
          <a:xfrm>
            <a:off x="1" y="0"/>
            <a:ext cx="533164" cy="400110"/>
          </a:xfrm>
          <a:prstGeom prst="rect">
            <a:avLst/>
          </a:prstGeom>
          <a:noFill/>
          <a:ln>
            <a:noFill/>
          </a:ln>
        </p:spPr>
        <p:txBody>
          <a:bodyPr spcFirstLastPara="1" wrap="square" lIns="91425" tIns="45700" rIns="91425" bIns="45700" anchor="t" anchorCtr="0">
            <a:noAutofit/>
          </a:bodyPr>
          <a:lstStyle/>
          <a:p>
            <a:r>
              <a:rPr lang="en" sz="2000" b="1" dirty="0">
                <a:solidFill>
                  <a:schemeClr val="bg2"/>
                </a:solidFill>
                <a:latin typeface="Arial"/>
                <a:ea typeface="Arial"/>
                <a:cs typeface="Arial"/>
                <a:sym typeface="Arial"/>
              </a:rPr>
              <a:t>01</a:t>
            </a:r>
            <a:endParaRPr sz="2000" b="1" dirty="0">
              <a:solidFill>
                <a:schemeClr val="bg2"/>
              </a:solidFill>
              <a:latin typeface="Arial"/>
              <a:ea typeface="Arial"/>
              <a:cs typeface="Arial"/>
              <a:sym typeface="Arial"/>
            </a:endParaRPr>
          </a:p>
        </p:txBody>
      </p:sp>
    </p:spTree>
    <p:extLst>
      <p:ext uri="{BB962C8B-B14F-4D97-AF65-F5344CB8AC3E}">
        <p14:creationId xmlns:p14="http://schemas.microsoft.com/office/powerpoint/2010/main" val="4288182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L’Organismo di Vigilanza – attività di testing continua</a:t>
            </a:r>
            <a:br>
              <a:rPr lang="it-IT" dirty="0"/>
            </a:br>
            <a:br>
              <a:rPr lang="it-IT" dirty="0"/>
            </a:br>
            <a:endParaRPr lang="it-IT" dirty="0"/>
          </a:p>
        </p:txBody>
      </p:sp>
      <p:sp>
        <p:nvSpPr>
          <p:cNvPr id="5" name="CasellaDiTesto 4">
            <a:extLst>
              <a:ext uri="{FF2B5EF4-FFF2-40B4-BE49-F238E27FC236}">
                <a16:creationId xmlns:a16="http://schemas.microsoft.com/office/drawing/2014/main" id="{D57B8AC6-0379-4E4B-A934-1E79B5CB536A}"/>
              </a:ext>
            </a:extLst>
          </p:cNvPr>
          <p:cNvSpPr txBox="1"/>
          <p:nvPr/>
        </p:nvSpPr>
        <p:spPr>
          <a:xfrm>
            <a:off x="1626329" y="1161265"/>
            <a:ext cx="6583680" cy="246221"/>
          </a:xfrm>
          <a:prstGeom prst="rect">
            <a:avLst/>
          </a:prstGeom>
          <a:noFill/>
        </p:spPr>
        <p:txBody>
          <a:bodyPr wrap="square" lIns="0" tIns="0" rIns="0" bIns="0" rtlCol="0">
            <a:spAutoFit/>
          </a:bodyPr>
          <a:lstStyle/>
          <a:p>
            <a:pPr>
              <a:spcBef>
                <a:spcPct val="0"/>
              </a:spcBef>
            </a:pPr>
            <a:r>
              <a:rPr lang="it-IT" altLang="it-IT" sz="1600" b="1" dirty="0">
                <a:solidFill>
                  <a:schemeClr val="tx2">
                    <a:lumMod val="60000"/>
                    <a:lumOff val="40000"/>
                  </a:schemeClr>
                </a:solidFill>
                <a:cs typeface="Arial" panose="020B0604020202020204" pitchFamily="34" charset="0"/>
              </a:rPr>
              <a:t>Attività principali dell’OdV</a:t>
            </a:r>
          </a:p>
        </p:txBody>
      </p:sp>
      <p:sp>
        <p:nvSpPr>
          <p:cNvPr id="12" name="Rectangle 8">
            <a:extLst>
              <a:ext uri="{FF2B5EF4-FFF2-40B4-BE49-F238E27FC236}">
                <a16:creationId xmlns:a16="http://schemas.microsoft.com/office/drawing/2014/main" id="{46013190-88CA-4279-BCA7-BDE7DF6EC648}"/>
              </a:ext>
            </a:extLst>
          </p:cNvPr>
          <p:cNvSpPr/>
          <p:nvPr/>
        </p:nvSpPr>
        <p:spPr>
          <a:xfrm>
            <a:off x="3960976" y="1406855"/>
            <a:ext cx="4769637" cy="1077218"/>
          </a:xfrm>
          <a:prstGeom prst="rect">
            <a:avLst/>
          </a:prstGeom>
          <a:noFill/>
        </p:spPr>
        <p:txBody>
          <a:bodyPr wrap="square">
            <a:spAutoFit/>
          </a:bodyPr>
          <a:lstStyle/>
          <a:p>
            <a:pPr algn="just"/>
            <a:r>
              <a:rPr lang="it-IT" altLang="it-IT" sz="1600" dirty="0">
                <a:solidFill>
                  <a:schemeClr val="tx1">
                    <a:lumMod val="50000"/>
                  </a:schemeClr>
                </a:solidFill>
              </a:rPr>
              <a:t>Elaborare ed implementare un </a:t>
            </a:r>
            <a:r>
              <a:rPr lang="it-IT" altLang="it-IT" sz="1600" dirty="0">
                <a:solidFill>
                  <a:srgbClr val="FF0000"/>
                </a:solidFill>
              </a:rPr>
              <a:t>programma di testing</a:t>
            </a:r>
            <a:r>
              <a:rPr lang="it-IT" altLang="it-IT" sz="1600" dirty="0">
                <a:solidFill>
                  <a:schemeClr val="tx1">
                    <a:lumMod val="50000"/>
                  </a:schemeClr>
                </a:solidFill>
              </a:rPr>
              <a:t> periodiche sull’effettiva applicazione delle procedure aziendali di controllo nelle “aree sensibili” e sulla loro efficacia</a:t>
            </a:r>
            <a:endParaRPr lang="id-ID" sz="1600" dirty="0">
              <a:solidFill>
                <a:schemeClr val="tx1">
                  <a:lumMod val="50000"/>
                </a:schemeClr>
              </a:solidFill>
            </a:endParaRPr>
          </a:p>
        </p:txBody>
      </p:sp>
      <p:sp>
        <p:nvSpPr>
          <p:cNvPr id="15" name="Rectangle 10">
            <a:extLst>
              <a:ext uri="{FF2B5EF4-FFF2-40B4-BE49-F238E27FC236}">
                <a16:creationId xmlns:a16="http://schemas.microsoft.com/office/drawing/2014/main" id="{6CB44EBF-498A-47EE-A16D-123C44CB2303}"/>
              </a:ext>
            </a:extLst>
          </p:cNvPr>
          <p:cNvSpPr/>
          <p:nvPr/>
        </p:nvSpPr>
        <p:spPr>
          <a:xfrm>
            <a:off x="567721" y="4283177"/>
            <a:ext cx="1901711" cy="830997"/>
          </a:xfrm>
          <a:prstGeom prst="rect">
            <a:avLst/>
          </a:prstGeom>
          <a:noFill/>
        </p:spPr>
        <p:txBody>
          <a:bodyPr wrap="square">
            <a:spAutoFit/>
          </a:bodyPr>
          <a:lstStyle/>
          <a:p>
            <a:pPr algn="just"/>
            <a:r>
              <a:rPr lang="it-IT" altLang="it-IT" sz="1600" dirty="0">
                <a:solidFill>
                  <a:schemeClr val="tx1">
                    <a:lumMod val="50000"/>
                  </a:schemeClr>
                </a:solidFill>
              </a:rPr>
              <a:t>Effettuare il monitoraggio delle “attività sensibili”</a:t>
            </a:r>
            <a:endParaRPr lang="id-ID" sz="1600" dirty="0">
              <a:solidFill>
                <a:schemeClr val="tx1">
                  <a:lumMod val="50000"/>
                </a:schemeClr>
              </a:solidFill>
            </a:endParaRPr>
          </a:p>
        </p:txBody>
      </p:sp>
      <p:sp>
        <p:nvSpPr>
          <p:cNvPr id="17" name="Rectangle 12">
            <a:extLst>
              <a:ext uri="{FF2B5EF4-FFF2-40B4-BE49-F238E27FC236}">
                <a16:creationId xmlns:a16="http://schemas.microsoft.com/office/drawing/2014/main" id="{E93CCD6F-5DFB-45F9-9958-032C344752C5}"/>
              </a:ext>
            </a:extLst>
          </p:cNvPr>
          <p:cNvSpPr/>
          <p:nvPr/>
        </p:nvSpPr>
        <p:spPr>
          <a:xfrm>
            <a:off x="5956378" y="2925213"/>
            <a:ext cx="2692322" cy="1077218"/>
          </a:xfrm>
          <a:prstGeom prst="rect">
            <a:avLst/>
          </a:prstGeom>
          <a:noFill/>
        </p:spPr>
        <p:txBody>
          <a:bodyPr wrap="square">
            <a:spAutoFit/>
          </a:bodyPr>
          <a:lstStyle/>
          <a:p>
            <a:pPr algn="just"/>
            <a:r>
              <a:rPr lang="it-IT" altLang="it-IT" sz="1600" dirty="0">
                <a:solidFill>
                  <a:srgbClr val="FF0000"/>
                </a:solidFill>
              </a:rPr>
              <a:t>Raccogliere, elaborare e conservare tutte le informazioni in ordine al rispetto del Modello</a:t>
            </a:r>
          </a:p>
        </p:txBody>
      </p:sp>
      <p:sp>
        <p:nvSpPr>
          <p:cNvPr id="19" name="Rectangle 14">
            <a:extLst>
              <a:ext uri="{FF2B5EF4-FFF2-40B4-BE49-F238E27FC236}">
                <a16:creationId xmlns:a16="http://schemas.microsoft.com/office/drawing/2014/main" id="{76BD772E-2ADE-4CB5-9076-72CDFB99FC04}"/>
              </a:ext>
            </a:extLst>
          </p:cNvPr>
          <p:cNvSpPr/>
          <p:nvPr/>
        </p:nvSpPr>
        <p:spPr>
          <a:xfrm>
            <a:off x="686042" y="5491310"/>
            <a:ext cx="3308870" cy="830997"/>
          </a:xfrm>
          <a:prstGeom prst="rect">
            <a:avLst/>
          </a:prstGeom>
          <a:noFill/>
        </p:spPr>
        <p:txBody>
          <a:bodyPr wrap="square">
            <a:spAutoFit/>
          </a:bodyPr>
          <a:lstStyle/>
          <a:p>
            <a:pPr algn="just"/>
            <a:r>
              <a:rPr lang="it-IT" altLang="it-IT" sz="1600" dirty="0">
                <a:solidFill>
                  <a:schemeClr val="tx1">
                    <a:lumMod val="50000"/>
                  </a:schemeClr>
                </a:solidFill>
              </a:rPr>
              <a:t>Condurre le indagini interne per l’accertamento di presunte violazioni del Modello</a:t>
            </a:r>
            <a:endParaRPr lang="id-ID" sz="1600" dirty="0">
              <a:solidFill>
                <a:schemeClr val="tx1">
                  <a:lumMod val="50000"/>
                </a:schemeClr>
              </a:solidFill>
            </a:endParaRPr>
          </a:p>
        </p:txBody>
      </p:sp>
      <p:sp>
        <p:nvSpPr>
          <p:cNvPr id="65" name="CasellaDiTesto 10">
            <a:extLst>
              <a:ext uri="{FF2B5EF4-FFF2-40B4-BE49-F238E27FC236}">
                <a16:creationId xmlns:a16="http://schemas.microsoft.com/office/drawing/2014/main" id="{8476A24F-FF7B-44E3-8A53-F47FCA1C4B5D}"/>
              </a:ext>
            </a:extLst>
          </p:cNvPr>
          <p:cNvSpPr txBox="1">
            <a:spLocks noChangeArrowheads="1"/>
          </p:cNvSpPr>
          <p:nvPr/>
        </p:nvSpPr>
        <p:spPr bwMode="auto">
          <a:xfrm>
            <a:off x="5649609" y="5113848"/>
            <a:ext cx="30810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1200" dirty="0">
                <a:solidFill>
                  <a:srgbClr val="008482"/>
                </a:solidFill>
                <a:latin typeface="+mj-lt"/>
              </a:rPr>
              <a:t>E’ fondamentale un flusso </a:t>
            </a:r>
          </a:p>
          <a:p>
            <a:pPr algn="ctr" eaLnBrk="1" hangingPunct="1">
              <a:spcBef>
                <a:spcPct val="0"/>
              </a:spcBef>
              <a:buFontTx/>
              <a:buNone/>
            </a:pPr>
            <a:r>
              <a:rPr lang="it-IT" altLang="it-IT" sz="1200" dirty="0">
                <a:solidFill>
                  <a:srgbClr val="008482"/>
                </a:solidFill>
                <a:latin typeface="+mj-lt"/>
              </a:rPr>
              <a:t>informativo da e per l’ODV</a:t>
            </a:r>
          </a:p>
        </p:txBody>
      </p:sp>
      <p:grpSp>
        <p:nvGrpSpPr>
          <p:cNvPr id="33" name="Group 28">
            <a:extLst>
              <a:ext uri="{FF2B5EF4-FFF2-40B4-BE49-F238E27FC236}">
                <a16:creationId xmlns:a16="http://schemas.microsoft.com/office/drawing/2014/main" id="{10B2D192-9F46-46B1-A31D-9E5E59EB149D}"/>
              </a:ext>
            </a:extLst>
          </p:cNvPr>
          <p:cNvGrpSpPr>
            <a:grpSpLocks noChangeAspect="1"/>
          </p:cNvGrpSpPr>
          <p:nvPr/>
        </p:nvGrpSpPr>
        <p:grpSpPr>
          <a:xfrm>
            <a:off x="2866288" y="2415081"/>
            <a:ext cx="434072" cy="432000"/>
            <a:chOff x="7886700" y="4848225"/>
            <a:chExt cx="665163" cy="661988"/>
          </a:xfrm>
          <a:solidFill>
            <a:srgbClr val="02A5E2"/>
          </a:solidFill>
        </p:grpSpPr>
        <p:sp>
          <p:nvSpPr>
            <p:cNvPr id="34" name="Freeform 21">
              <a:extLst>
                <a:ext uri="{FF2B5EF4-FFF2-40B4-BE49-F238E27FC236}">
                  <a16:creationId xmlns:a16="http://schemas.microsoft.com/office/drawing/2014/main" id="{6C28EB52-B090-42C1-8175-01C6CC53AF8D}"/>
                </a:ext>
              </a:extLst>
            </p:cNvPr>
            <p:cNvSpPr>
              <a:spLocks/>
            </p:cNvSpPr>
            <p:nvPr/>
          </p:nvSpPr>
          <p:spPr bwMode="auto">
            <a:xfrm>
              <a:off x="7886700" y="5243513"/>
              <a:ext cx="266700" cy="266700"/>
            </a:xfrm>
            <a:custGeom>
              <a:avLst/>
              <a:gdLst>
                <a:gd name="T0" fmla="*/ 168 w 168"/>
                <a:gd name="T1" fmla="*/ 86 h 168"/>
                <a:gd name="T2" fmla="*/ 0 w 168"/>
                <a:gd name="T3" fmla="*/ 168 h 168"/>
                <a:gd name="T4" fmla="*/ 82 w 168"/>
                <a:gd name="T5" fmla="*/ 0 h 168"/>
                <a:gd name="T6" fmla="*/ 168 w 168"/>
                <a:gd name="T7" fmla="*/ 86 h 168"/>
              </a:gdLst>
              <a:ahLst/>
              <a:cxnLst>
                <a:cxn ang="0">
                  <a:pos x="T0" y="T1"/>
                </a:cxn>
                <a:cxn ang="0">
                  <a:pos x="T2" y="T3"/>
                </a:cxn>
                <a:cxn ang="0">
                  <a:pos x="T4" y="T5"/>
                </a:cxn>
                <a:cxn ang="0">
                  <a:pos x="T6" y="T7"/>
                </a:cxn>
              </a:cxnLst>
              <a:rect l="0" t="0" r="r" b="b"/>
              <a:pathLst>
                <a:path w="168" h="168">
                  <a:moveTo>
                    <a:pt x="168" y="86"/>
                  </a:moveTo>
                  <a:lnTo>
                    <a:pt x="0" y="168"/>
                  </a:lnTo>
                  <a:lnTo>
                    <a:pt x="82" y="0"/>
                  </a:lnTo>
                  <a:lnTo>
                    <a:pt x="16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2">
              <a:extLst>
                <a:ext uri="{FF2B5EF4-FFF2-40B4-BE49-F238E27FC236}">
                  <a16:creationId xmlns:a16="http://schemas.microsoft.com/office/drawing/2014/main" id="{14B27C53-E5B2-480C-A0DE-00DE7728C11C}"/>
                </a:ext>
              </a:extLst>
            </p:cNvPr>
            <p:cNvSpPr>
              <a:spLocks/>
            </p:cNvSpPr>
            <p:nvPr/>
          </p:nvSpPr>
          <p:spPr bwMode="auto">
            <a:xfrm>
              <a:off x="8355013" y="4848225"/>
              <a:ext cx="196850" cy="193675"/>
            </a:xfrm>
            <a:custGeom>
              <a:avLst/>
              <a:gdLst>
                <a:gd name="T0" fmla="*/ 43 w 62"/>
                <a:gd name="T1" fmla="*/ 61 h 61"/>
                <a:gd name="T2" fmla="*/ 0 w 62"/>
                <a:gd name="T3" fmla="*/ 18 h 61"/>
                <a:gd name="T4" fmla="*/ 14 w 62"/>
                <a:gd name="T5" fmla="*/ 5 h 61"/>
                <a:gd name="T6" fmla="*/ 33 w 62"/>
                <a:gd name="T7" fmla="*/ 5 h 61"/>
                <a:gd name="T8" fmla="*/ 56 w 62"/>
                <a:gd name="T9" fmla="*/ 28 h 61"/>
                <a:gd name="T10" fmla="*/ 56 w 62"/>
                <a:gd name="T11" fmla="*/ 48 h 61"/>
                <a:gd name="T12" fmla="*/ 43 w 62"/>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62" h="61">
                  <a:moveTo>
                    <a:pt x="43" y="61"/>
                  </a:moveTo>
                  <a:cubicBezTo>
                    <a:pt x="0" y="18"/>
                    <a:pt x="0" y="18"/>
                    <a:pt x="0" y="18"/>
                  </a:cubicBezTo>
                  <a:cubicBezTo>
                    <a:pt x="14" y="5"/>
                    <a:pt x="14" y="5"/>
                    <a:pt x="14" y="5"/>
                  </a:cubicBezTo>
                  <a:cubicBezTo>
                    <a:pt x="19" y="0"/>
                    <a:pt x="27" y="0"/>
                    <a:pt x="33" y="5"/>
                  </a:cubicBezTo>
                  <a:cubicBezTo>
                    <a:pt x="56" y="28"/>
                    <a:pt x="56" y="28"/>
                    <a:pt x="56" y="28"/>
                  </a:cubicBezTo>
                  <a:cubicBezTo>
                    <a:pt x="62" y="34"/>
                    <a:pt x="62" y="42"/>
                    <a:pt x="56" y="48"/>
                  </a:cubicBezTo>
                  <a:lnTo>
                    <a:pt x="4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23">
              <a:extLst>
                <a:ext uri="{FF2B5EF4-FFF2-40B4-BE49-F238E27FC236}">
                  <a16:creationId xmlns:a16="http://schemas.microsoft.com/office/drawing/2014/main" id="{A460BEFA-253C-4C8C-89D8-6237BFDDC6A9}"/>
                </a:ext>
              </a:extLst>
            </p:cNvPr>
            <p:cNvSpPr>
              <a:spLocks/>
            </p:cNvSpPr>
            <p:nvPr/>
          </p:nvSpPr>
          <p:spPr bwMode="auto">
            <a:xfrm>
              <a:off x="8039100" y="4937126"/>
              <a:ext cx="420689" cy="423862"/>
            </a:xfrm>
            <a:custGeom>
              <a:avLst/>
              <a:gdLst>
                <a:gd name="T0" fmla="*/ 65 w 133"/>
                <a:gd name="T1" fmla="*/ 91 h 134"/>
                <a:gd name="T2" fmla="*/ 65 w 133"/>
                <a:gd name="T3" fmla="*/ 80 h 134"/>
                <a:gd name="T4" fmla="*/ 117 w 133"/>
                <a:gd name="T5" fmla="*/ 28 h 134"/>
                <a:gd name="T6" fmla="*/ 89 w 133"/>
                <a:gd name="T7" fmla="*/ 0 h 134"/>
                <a:gd name="T8" fmla="*/ 0 w 133"/>
                <a:gd name="T9" fmla="*/ 90 h 134"/>
                <a:gd name="T10" fmla="*/ 43 w 133"/>
                <a:gd name="T11" fmla="*/ 134 h 134"/>
                <a:gd name="T12" fmla="*/ 133 w 133"/>
                <a:gd name="T13" fmla="*/ 44 h 134"/>
                <a:gd name="T14" fmla="*/ 128 w 133"/>
                <a:gd name="T15" fmla="*/ 39 h 134"/>
                <a:gd name="T16" fmla="*/ 75 w 133"/>
                <a:gd name="T17" fmla="*/ 91 h 134"/>
                <a:gd name="T18" fmla="*/ 65 w 133"/>
                <a:gd name="T19" fmla="*/ 9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34">
                  <a:moveTo>
                    <a:pt x="65" y="91"/>
                  </a:moveTo>
                  <a:cubicBezTo>
                    <a:pt x="62" y="88"/>
                    <a:pt x="62" y="83"/>
                    <a:pt x="65" y="80"/>
                  </a:cubicBezTo>
                  <a:cubicBezTo>
                    <a:pt x="117" y="28"/>
                    <a:pt x="117" y="28"/>
                    <a:pt x="117" y="28"/>
                  </a:cubicBezTo>
                  <a:cubicBezTo>
                    <a:pt x="89" y="0"/>
                    <a:pt x="89" y="0"/>
                    <a:pt x="89" y="0"/>
                  </a:cubicBezTo>
                  <a:cubicBezTo>
                    <a:pt x="0" y="90"/>
                    <a:pt x="0" y="90"/>
                    <a:pt x="0" y="90"/>
                  </a:cubicBezTo>
                  <a:cubicBezTo>
                    <a:pt x="43" y="134"/>
                    <a:pt x="43" y="134"/>
                    <a:pt x="43" y="134"/>
                  </a:cubicBezTo>
                  <a:cubicBezTo>
                    <a:pt x="133" y="44"/>
                    <a:pt x="133" y="44"/>
                    <a:pt x="133" y="44"/>
                  </a:cubicBezTo>
                  <a:cubicBezTo>
                    <a:pt x="128" y="39"/>
                    <a:pt x="128" y="39"/>
                    <a:pt x="128" y="39"/>
                  </a:cubicBezTo>
                  <a:cubicBezTo>
                    <a:pt x="75" y="91"/>
                    <a:pt x="75" y="91"/>
                    <a:pt x="75" y="91"/>
                  </a:cubicBezTo>
                  <a:cubicBezTo>
                    <a:pt x="73" y="94"/>
                    <a:pt x="68" y="94"/>
                    <a:pt x="6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7" name="Group 65">
            <a:extLst>
              <a:ext uri="{FF2B5EF4-FFF2-40B4-BE49-F238E27FC236}">
                <a16:creationId xmlns:a16="http://schemas.microsoft.com/office/drawing/2014/main" id="{52F122BB-6A10-4C0C-B6A9-F2285B42D67D}"/>
              </a:ext>
            </a:extLst>
          </p:cNvPr>
          <p:cNvGrpSpPr/>
          <p:nvPr/>
        </p:nvGrpSpPr>
        <p:grpSpPr>
          <a:xfrm>
            <a:off x="4529765" y="3182365"/>
            <a:ext cx="388404" cy="511175"/>
            <a:chOff x="5081589" y="1744664"/>
            <a:chExt cx="552450" cy="727074"/>
          </a:xfrm>
          <a:solidFill>
            <a:srgbClr val="DF8639"/>
          </a:solidFill>
        </p:grpSpPr>
        <p:sp>
          <p:nvSpPr>
            <p:cNvPr id="38" name="Freeform 65">
              <a:extLst>
                <a:ext uri="{FF2B5EF4-FFF2-40B4-BE49-F238E27FC236}">
                  <a16:creationId xmlns:a16="http://schemas.microsoft.com/office/drawing/2014/main" id="{F3221058-70DC-4131-866F-C546C476F0F1}"/>
                </a:ext>
              </a:extLst>
            </p:cNvPr>
            <p:cNvSpPr>
              <a:spLocks noEditPoints="1"/>
            </p:cNvSpPr>
            <p:nvPr/>
          </p:nvSpPr>
          <p:spPr bwMode="auto">
            <a:xfrm>
              <a:off x="5081589" y="1744664"/>
              <a:ext cx="552450" cy="727074"/>
            </a:xfrm>
            <a:custGeom>
              <a:avLst/>
              <a:gdLst>
                <a:gd name="T0" fmla="*/ 884 w 971"/>
                <a:gd name="T1" fmla="*/ 207 h 1283"/>
                <a:gd name="T2" fmla="*/ 715 w 971"/>
                <a:gd name="T3" fmla="*/ 207 h 1283"/>
                <a:gd name="T4" fmla="*/ 715 w 971"/>
                <a:gd name="T5" fmla="*/ 192 h 1283"/>
                <a:gd name="T6" fmla="*/ 673 w 971"/>
                <a:gd name="T7" fmla="*/ 150 h 1283"/>
                <a:gd name="T8" fmla="*/ 578 w 971"/>
                <a:gd name="T9" fmla="*/ 150 h 1283"/>
                <a:gd name="T10" fmla="*/ 589 w 971"/>
                <a:gd name="T11" fmla="*/ 103 h 1283"/>
                <a:gd name="T12" fmla="*/ 485 w 971"/>
                <a:gd name="T13" fmla="*/ 0 h 1283"/>
                <a:gd name="T14" fmla="*/ 382 w 971"/>
                <a:gd name="T15" fmla="*/ 103 h 1283"/>
                <a:gd name="T16" fmla="*/ 393 w 971"/>
                <a:gd name="T17" fmla="*/ 150 h 1283"/>
                <a:gd name="T18" fmla="*/ 297 w 971"/>
                <a:gd name="T19" fmla="*/ 150 h 1283"/>
                <a:gd name="T20" fmla="*/ 255 w 971"/>
                <a:gd name="T21" fmla="*/ 192 h 1283"/>
                <a:gd name="T22" fmla="*/ 255 w 971"/>
                <a:gd name="T23" fmla="*/ 207 h 1283"/>
                <a:gd name="T24" fmla="*/ 87 w 971"/>
                <a:gd name="T25" fmla="*/ 207 h 1283"/>
                <a:gd name="T26" fmla="*/ 0 w 971"/>
                <a:gd name="T27" fmla="*/ 294 h 1283"/>
                <a:gd name="T28" fmla="*/ 0 w 971"/>
                <a:gd name="T29" fmla="*/ 1196 h 1283"/>
                <a:gd name="T30" fmla="*/ 87 w 971"/>
                <a:gd name="T31" fmla="*/ 1283 h 1283"/>
                <a:gd name="T32" fmla="*/ 884 w 971"/>
                <a:gd name="T33" fmla="*/ 1283 h 1283"/>
                <a:gd name="T34" fmla="*/ 971 w 971"/>
                <a:gd name="T35" fmla="*/ 1196 h 1283"/>
                <a:gd name="T36" fmla="*/ 971 w 971"/>
                <a:gd name="T37" fmla="*/ 294 h 1283"/>
                <a:gd name="T38" fmla="*/ 884 w 971"/>
                <a:gd name="T39" fmla="*/ 207 h 1283"/>
                <a:gd name="T40" fmla="*/ 485 w 971"/>
                <a:gd name="T41" fmla="*/ 59 h 1283"/>
                <a:gd name="T42" fmla="*/ 530 w 971"/>
                <a:gd name="T43" fmla="*/ 103 h 1283"/>
                <a:gd name="T44" fmla="*/ 485 w 971"/>
                <a:gd name="T45" fmla="*/ 148 h 1283"/>
                <a:gd name="T46" fmla="*/ 441 w 971"/>
                <a:gd name="T47" fmla="*/ 103 h 1283"/>
                <a:gd name="T48" fmla="*/ 485 w 971"/>
                <a:gd name="T49" fmla="*/ 59 h 1283"/>
                <a:gd name="T50" fmla="*/ 825 w 971"/>
                <a:gd name="T51" fmla="*/ 921 h 1283"/>
                <a:gd name="T52" fmla="*/ 659 w 971"/>
                <a:gd name="T53" fmla="*/ 921 h 1283"/>
                <a:gd name="T54" fmla="*/ 659 w 971"/>
                <a:gd name="T55" fmla="*/ 1087 h 1283"/>
                <a:gd name="T56" fmla="*/ 146 w 971"/>
                <a:gd name="T57" fmla="*/ 1087 h 1283"/>
                <a:gd name="T58" fmla="*/ 146 w 971"/>
                <a:gd name="T59" fmla="*/ 275 h 1283"/>
                <a:gd name="T60" fmla="*/ 255 w 971"/>
                <a:gd name="T61" fmla="*/ 275 h 1283"/>
                <a:gd name="T62" fmla="*/ 255 w 971"/>
                <a:gd name="T63" fmla="*/ 290 h 1283"/>
                <a:gd name="T64" fmla="*/ 297 w 971"/>
                <a:gd name="T65" fmla="*/ 332 h 1283"/>
                <a:gd name="T66" fmla="*/ 673 w 971"/>
                <a:gd name="T67" fmla="*/ 332 h 1283"/>
                <a:gd name="T68" fmla="*/ 715 w 971"/>
                <a:gd name="T69" fmla="*/ 290 h 1283"/>
                <a:gd name="T70" fmla="*/ 715 w 971"/>
                <a:gd name="T71" fmla="*/ 275 h 1283"/>
                <a:gd name="T72" fmla="*/ 825 w 971"/>
                <a:gd name="T73" fmla="*/ 275 h 1283"/>
                <a:gd name="T74" fmla="*/ 825 w 971"/>
                <a:gd name="T75" fmla="*/ 921 h 1283"/>
                <a:gd name="T76" fmla="*/ 802 w 971"/>
                <a:gd name="T77" fmla="*/ 953 h 1283"/>
                <a:gd name="T78" fmla="*/ 691 w 971"/>
                <a:gd name="T79" fmla="*/ 1065 h 1283"/>
                <a:gd name="T80" fmla="*/ 691 w 971"/>
                <a:gd name="T81" fmla="*/ 953 h 1283"/>
                <a:gd name="T82" fmla="*/ 802 w 971"/>
                <a:gd name="T83" fmla="*/ 953 h 1283"/>
                <a:gd name="T84" fmla="*/ 903 w 971"/>
                <a:gd name="T85" fmla="*/ 1196 h 1283"/>
                <a:gd name="T86" fmla="*/ 884 w 971"/>
                <a:gd name="T87" fmla="*/ 1215 h 1283"/>
                <a:gd name="T88" fmla="*/ 87 w 971"/>
                <a:gd name="T89" fmla="*/ 1215 h 1283"/>
                <a:gd name="T90" fmla="*/ 68 w 971"/>
                <a:gd name="T91" fmla="*/ 1196 h 1283"/>
                <a:gd name="T92" fmla="*/ 68 w 971"/>
                <a:gd name="T93" fmla="*/ 294 h 1283"/>
                <a:gd name="T94" fmla="*/ 87 w 971"/>
                <a:gd name="T95" fmla="*/ 275 h 1283"/>
                <a:gd name="T96" fmla="*/ 114 w 971"/>
                <a:gd name="T97" fmla="*/ 275 h 1283"/>
                <a:gd name="T98" fmla="*/ 114 w 971"/>
                <a:gd name="T99" fmla="*/ 1120 h 1283"/>
                <a:gd name="T100" fmla="*/ 681 w 971"/>
                <a:gd name="T101" fmla="*/ 1120 h 1283"/>
                <a:gd name="T102" fmla="*/ 686 w 971"/>
                <a:gd name="T103" fmla="*/ 1115 h 1283"/>
                <a:gd name="T104" fmla="*/ 852 w 971"/>
                <a:gd name="T105" fmla="*/ 948 h 1283"/>
                <a:gd name="T106" fmla="*/ 857 w 971"/>
                <a:gd name="T107" fmla="*/ 943 h 1283"/>
                <a:gd name="T108" fmla="*/ 857 w 971"/>
                <a:gd name="T109" fmla="*/ 275 h 1283"/>
                <a:gd name="T110" fmla="*/ 884 w 971"/>
                <a:gd name="T111" fmla="*/ 275 h 1283"/>
                <a:gd name="T112" fmla="*/ 903 w 971"/>
                <a:gd name="T113" fmla="*/ 294 h 1283"/>
                <a:gd name="T114" fmla="*/ 903 w 971"/>
                <a:gd name="T115" fmla="*/ 1196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1" h="1283">
                  <a:moveTo>
                    <a:pt x="884" y="207"/>
                  </a:moveTo>
                  <a:cubicBezTo>
                    <a:pt x="715" y="207"/>
                    <a:pt x="715" y="207"/>
                    <a:pt x="715" y="207"/>
                  </a:cubicBezTo>
                  <a:cubicBezTo>
                    <a:pt x="715" y="192"/>
                    <a:pt x="715" y="192"/>
                    <a:pt x="715" y="192"/>
                  </a:cubicBezTo>
                  <a:cubicBezTo>
                    <a:pt x="715" y="169"/>
                    <a:pt x="696" y="150"/>
                    <a:pt x="673" y="150"/>
                  </a:cubicBezTo>
                  <a:cubicBezTo>
                    <a:pt x="578" y="150"/>
                    <a:pt x="578" y="150"/>
                    <a:pt x="578" y="150"/>
                  </a:cubicBezTo>
                  <a:cubicBezTo>
                    <a:pt x="585" y="136"/>
                    <a:pt x="589" y="120"/>
                    <a:pt x="589" y="103"/>
                  </a:cubicBezTo>
                  <a:cubicBezTo>
                    <a:pt x="589" y="46"/>
                    <a:pt x="542" y="0"/>
                    <a:pt x="485" y="0"/>
                  </a:cubicBezTo>
                  <a:cubicBezTo>
                    <a:pt x="428" y="0"/>
                    <a:pt x="382" y="46"/>
                    <a:pt x="382" y="103"/>
                  </a:cubicBezTo>
                  <a:cubicBezTo>
                    <a:pt x="382" y="120"/>
                    <a:pt x="386" y="136"/>
                    <a:pt x="393" y="150"/>
                  </a:cubicBezTo>
                  <a:cubicBezTo>
                    <a:pt x="297" y="150"/>
                    <a:pt x="297" y="150"/>
                    <a:pt x="297" y="150"/>
                  </a:cubicBezTo>
                  <a:cubicBezTo>
                    <a:pt x="274" y="150"/>
                    <a:pt x="255" y="169"/>
                    <a:pt x="255" y="192"/>
                  </a:cubicBezTo>
                  <a:cubicBezTo>
                    <a:pt x="255" y="207"/>
                    <a:pt x="255" y="207"/>
                    <a:pt x="255" y="207"/>
                  </a:cubicBezTo>
                  <a:cubicBezTo>
                    <a:pt x="87" y="207"/>
                    <a:pt x="87" y="207"/>
                    <a:pt x="87" y="207"/>
                  </a:cubicBezTo>
                  <a:cubicBezTo>
                    <a:pt x="39" y="207"/>
                    <a:pt x="0" y="246"/>
                    <a:pt x="0" y="294"/>
                  </a:cubicBezTo>
                  <a:cubicBezTo>
                    <a:pt x="0" y="1196"/>
                    <a:pt x="0" y="1196"/>
                    <a:pt x="0" y="1196"/>
                  </a:cubicBezTo>
                  <a:cubicBezTo>
                    <a:pt x="0" y="1244"/>
                    <a:pt x="39" y="1283"/>
                    <a:pt x="87" y="1283"/>
                  </a:cubicBezTo>
                  <a:cubicBezTo>
                    <a:pt x="884" y="1283"/>
                    <a:pt x="884" y="1283"/>
                    <a:pt x="884" y="1283"/>
                  </a:cubicBezTo>
                  <a:cubicBezTo>
                    <a:pt x="932" y="1283"/>
                    <a:pt x="971" y="1244"/>
                    <a:pt x="971" y="1196"/>
                  </a:cubicBezTo>
                  <a:cubicBezTo>
                    <a:pt x="971" y="294"/>
                    <a:pt x="971" y="294"/>
                    <a:pt x="971" y="294"/>
                  </a:cubicBezTo>
                  <a:cubicBezTo>
                    <a:pt x="971" y="246"/>
                    <a:pt x="932" y="207"/>
                    <a:pt x="884" y="207"/>
                  </a:cubicBezTo>
                  <a:close/>
                  <a:moveTo>
                    <a:pt x="485" y="59"/>
                  </a:moveTo>
                  <a:cubicBezTo>
                    <a:pt x="510" y="59"/>
                    <a:pt x="530" y="79"/>
                    <a:pt x="530" y="103"/>
                  </a:cubicBezTo>
                  <a:cubicBezTo>
                    <a:pt x="530" y="128"/>
                    <a:pt x="510" y="148"/>
                    <a:pt x="485" y="148"/>
                  </a:cubicBezTo>
                  <a:cubicBezTo>
                    <a:pt x="461" y="148"/>
                    <a:pt x="441" y="128"/>
                    <a:pt x="441" y="103"/>
                  </a:cubicBezTo>
                  <a:cubicBezTo>
                    <a:pt x="441" y="79"/>
                    <a:pt x="461" y="59"/>
                    <a:pt x="485" y="59"/>
                  </a:cubicBezTo>
                  <a:close/>
                  <a:moveTo>
                    <a:pt x="825" y="921"/>
                  </a:moveTo>
                  <a:cubicBezTo>
                    <a:pt x="659" y="921"/>
                    <a:pt x="659" y="921"/>
                    <a:pt x="659" y="921"/>
                  </a:cubicBezTo>
                  <a:cubicBezTo>
                    <a:pt x="659" y="1087"/>
                    <a:pt x="659" y="1087"/>
                    <a:pt x="659" y="1087"/>
                  </a:cubicBezTo>
                  <a:cubicBezTo>
                    <a:pt x="146" y="1087"/>
                    <a:pt x="146" y="1087"/>
                    <a:pt x="146" y="1087"/>
                  </a:cubicBezTo>
                  <a:cubicBezTo>
                    <a:pt x="146" y="275"/>
                    <a:pt x="146" y="275"/>
                    <a:pt x="146" y="275"/>
                  </a:cubicBezTo>
                  <a:cubicBezTo>
                    <a:pt x="255" y="275"/>
                    <a:pt x="255" y="275"/>
                    <a:pt x="255" y="275"/>
                  </a:cubicBezTo>
                  <a:cubicBezTo>
                    <a:pt x="255" y="290"/>
                    <a:pt x="255" y="290"/>
                    <a:pt x="255" y="290"/>
                  </a:cubicBezTo>
                  <a:cubicBezTo>
                    <a:pt x="255" y="313"/>
                    <a:pt x="274" y="332"/>
                    <a:pt x="297" y="332"/>
                  </a:cubicBezTo>
                  <a:cubicBezTo>
                    <a:pt x="673" y="332"/>
                    <a:pt x="673" y="332"/>
                    <a:pt x="673" y="332"/>
                  </a:cubicBezTo>
                  <a:cubicBezTo>
                    <a:pt x="696" y="332"/>
                    <a:pt x="715" y="313"/>
                    <a:pt x="715" y="290"/>
                  </a:cubicBezTo>
                  <a:cubicBezTo>
                    <a:pt x="715" y="275"/>
                    <a:pt x="715" y="275"/>
                    <a:pt x="715" y="275"/>
                  </a:cubicBezTo>
                  <a:cubicBezTo>
                    <a:pt x="825" y="275"/>
                    <a:pt x="825" y="275"/>
                    <a:pt x="825" y="275"/>
                  </a:cubicBezTo>
                  <a:lnTo>
                    <a:pt x="825" y="921"/>
                  </a:lnTo>
                  <a:close/>
                  <a:moveTo>
                    <a:pt x="802" y="953"/>
                  </a:moveTo>
                  <a:cubicBezTo>
                    <a:pt x="770" y="985"/>
                    <a:pt x="726" y="1029"/>
                    <a:pt x="691" y="1065"/>
                  </a:cubicBezTo>
                  <a:cubicBezTo>
                    <a:pt x="691" y="953"/>
                    <a:pt x="691" y="953"/>
                    <a:pt x="691" y="953"/>
                  </a:cubicBezTo>
                  <a:lnTo>
                    <a:pt x="802" y="953"/>
                  </a:lnTo>
                  <a:close/>
                  <a:moveTo>
                    <a:pt x="903" y="1196"/>
                  </a:moveTo>
                  <a:cubicBezTo>
                    <a:pt x="903" y="1207"/>
                    <a:pt x="894" y="1215"/>
                    <a:pt x="884" y="1215"/>
                  </a:cubicBezTo>
                  <a:cubicBezTo>
                    <a:pt x="87" y="1215"/>
                    <a:pt x="87" y="1215"/>
                    <a:pt x="87" y="1215"/>
                  </a:cubicBezTo>
                  <a:cubicBezTo>
                    <a:pt x="76" y="1215"/>
                    <a:pt x="68" y="1207"/>
                    <a:pt x="68" y="1196"/>
                  </a:cubicBezTo>
                  <a:cubicBezTo>
                    <a:pt x="68" y="294"/>
                    <a:pt x="68" y="294"/>
                    <a:pt x="68" y="294"/>
                  </a:cubicBezTo>
                  <a:cubicBezTo>
                    <a:pt x="68" y="284"/>
                    <a:pt x="76" y="275"/>
                    <a:pt x="87" y="275"/>
                  </a:cubicBezTo>
                  <a:cubicBezTo>
                    <a:pt x="114" y="275"/>
                    <a:pt x="114" y="275"/>
                    <a:pt x="114" y="275"/>
                  </a:cubicBezTo>
                  <a:cubicBezTo>
                    <a:pt x="114" y="1120"/>
                    <a:pt x="114" y="1120"/>
                    <a:pt x="114" y="1120"/>
                  </a:cubicBezTo>
                  <a:cubicBezTo>
                    <a:pt x="681" y="1120"/>
                    <a:pt x="681" y="1120"/>
                    <a:pt x="681" y="1120"/>
                  </a:cubicBezTo>
                  <a:cubicBezTo>
                    <a:pt x="686" y="1115"/>
                    <a:pt x="686" y="1115"/>
                    <a:pt x="686" y="1115"/>
                  </a:cubicBezTo>
                  <a:cubicBezTo>
                    <a:pt x="732" y="1069"/>
                    <a:pt x="818" y="983"/>
                    <a:pt x="852" y="948"/>
                  </a:cubicBezTo>
                  <a:cubicBezTo>
                    <a:pt x="857" y="943"/>
                    <a:pt x="857" y="943"/>
                    <a:pt x="857" y="943"/>
                  </a:cubicBezTo>
                  <a:cubicBezTo>
                    <a:pt x="857" y="275"/>
                    <a:pt x="857" y="275"/>
                    <a:pt x="857" y="275"/>
                  </a:cubicBezTo>
                  <a:cubicBezTo>
                    <a:pt x="884" y="275"/>
                    <a:pt x="884" y="275"/>
                    <a:pt x="884" y="275"/>
                  </a:cubicBezTo>
                  <a:cubicBezTo>
                    <a:pt x="894" y="275"/>
                    <a:pt x="903" y="284"/>
                    <a:pt x="903" y="294"/>
                  </a:cubicBezTo>
                  <a:lnTo>
                    <a:pt x="903" y="1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Rectangle 66">
              <a:extLst>
                <a:ext uri="{FF2B5EF4-FFF2-40B4-BE49-F238E27FC236}">
                  <a16:creationId xmlns:a16="http://schemas.microsoft.com/office/drawing/2014/main" id="{C22A08B2-CA07-404E-8CA7-07C881846936}"/>
                </a:ext>
              </a:extLst>
            </p:cNvPr>
            <p:cNvSpPr>
              <a:spLocks noChangeArrowheads="1"/>
            </p:cNvSpPr>
            <p:nvPr/>
          </p:nvSpPr>
          <p:spPr bwMode="auto">
            <a:xfrm>
              <a:off x="5208588" y="2003426"/>
              <a:ext cx="298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Rectangle 67">
              <a:extLst>
                <a:ext uri="{FF2B5EF4-FFF2-40B4-BE49-F238E27FC236}">
                  <a16:creationId xmlns:a16="http://schemas.microsoft.com/office/drawing/2014/main" id="{7C1DFCD1-807D-48E6-B171-94862A244096}"/>
                </a:ext>
              </a:extLst>
            </p:cNvPr>
            <p:cNvSpPr>
              <a:spLocks noChangeArrowheads="1"/>
            </p:cNvSpPr>
            <p:nvPr/>
          </p:nvSpPr>
          <p:spPr bwMode="auto">
            <a:xfrm>
              <a:off x="5208588" y="2081213"/>
              <a:ext cx="298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Rectangle 68">
              <a:extLst>
                <a:ext uri="{FF2B5EF4-FFF2-40B4-BE49-F238E27FC236}">
                  <a16:creationId xmlns:a16="http://schemas.microsoft.com/office/drawing/2014/main" id="{27716FC7-4169-41F6-9B33-24DA4D59717A}"/>
                </a:ext>
              </a:extLst>
            </p:cNvPr>
            <p:cNvSpPr>
              <a:spLocks noChangeArrowheads="1"/>
            </p:cNvSpPr>
            <p:nvPr/>
          </p:nvSpPr>
          <p:spPr bwMode="auto">
            <a:xfrm>
              <a:off x="5208588" y="2154238"/>
              <a:ext cx="2984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42" name="Group 156">
            <a:extLst>
              <a:ext uri="{FF2B5EF4-FFF2-40B4-BE49-F238E27FC236}">
                <a16:creationId xmlns:a16="http://schemas.microsoft.com/office/drawing/2014/main" id="{57362BD0-CDD1-412F-9063-93C97AC1CA81}"/>
              </a:ext>
            </a:extLst>
          </p:cNvPr>
          <p:cNvGrpSpPr/>
          <p:nvPr/>
        </p:nvGrpSpPr>
        <p:grpSpPr>
          <a:xfrm>
            <a:off x="3185499" y="4360664"/>
            <a:ext cx="433762" cy="415213"/>
            <a:chOff x="9886950" y="1016001"/>
            <a:chExt cx="482600" cy="461963"/>
          </a:xfrm>
          <a:solidFill>
            <a:srgbClr val="98002E"/>
          </a:solidFill>
        </p:grpSpPr>
        <p:sp>
          <p:nvSpPr>
            <p:cNvPr id="43" name="Freeform 36">
              <a:extLst>
                <a:ext uri="{FF2B5EF4-FFF2-40B4-BE49-F238E27FC236}">
                  <a16:creationId xmlns:a16="http://schemas.microsoft.com/office/drawing/2014/main" id="{14D785E4-02AB-4B7A-9FB0-FE633D6E0F2C}"/>
                </a:ext>
              </a:extLst>
            </p:cNvPr>
            <p:cNvSpPr>
              <a:spLocks noEditPoints="1"/>
            </p:cNvSpPr>
            <p:nvPr/>
          </p:nvSpPr>
          <p:spPr bwMode="auto">
            <a:xfrm>
              <a:off x="9886950" y="1016001"/>
              <a:ext cx="482600" cy="461963"/>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7">
              <a:extLst>
                <a:ext uri="{FF2B5EF4-FFF2-40B4-BE49-F238E27FC236}">
                  <a16:creationId xmlns:a16="http://schemas.microsoft.com/office/drawing/2014/main" id="{EBBB4E5C-59EA-4379-B17A-EA63958E5A08}"/>
                </a:ext>
              </a:extLst>
            </p:cNvPr>
            <p:cNvSpPr>
              <a:spLocks noEditPoints="1"/>
            </p:cNvSpPr>
            <p:nvPr/>
          </p:nvSpPr>
          <p:spPr bwMode="auto">
            <a:xfrm>
              <a:off x="9947275" y="1076326"/>
              <a:ext cx="361951" cy="242888"/>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38">
              <a:extLst>
                <a:ext uri="{FF2B5EF4-FFF2-40B4-BE49-F238E27FC236}">
                  <a16:creationId xmlns:a16="http://schemas.microsoft.com/office/drawing/2014/main" id="{DF7C626A-80C0-4F48-8BE6-F9A464EA48E7}"/>
                </a:ext>
              </a:extLst>
            </p:cNvPr>
            <p:cNvSpPr>
              <a:spLocks noEditPoints="1"/>
            </p:cNvSpPr>
            <p:nvPr/>
          </p:nvSpPr>
          <p:spPr bwMode="auto">
            <a:xfrm>
              <a:off x="10104438" y="1327151"/>
              <a:ext cx="46037"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39">
              <a:extLst>
                <a:ext uri="{FF2B5EF4-FFF2-40B4-BE49-F238E27FC236}">
                  <a16:creationId xmlns:a16="http://schemas.microsoft.com/office/drawing/2014/main" id="{E4AAC9F3-693F-4CCA-9ADC-F761E04328B3}"/>
                </a:ext>
              </a:extLst>
            </p:cNvPr>
            <p:cNvSpPr>
              <a:spLocks/>
            </p:cNvSpPr>
            <p:nvPr/>
          </p:nvSpPr>
          <p:spPr bwMode="auto">
            <a:xfrm>
              <a:off x="10067925" y="1198563"/>
              <a:ext cx="44450" cy="90488"/>
            </a:xfrm>
            <a:custGeom>
              <a:avLst/>
              <a:gdLst>
                <a:gd name="T0" fmla="*/ 9 w 12"/>
                <a:gd name="T1" fmla="*/ 0 h 24"/>
                <a:gd name="T2" fmla="*/ 3 w 12"/>
                <a:gd name="T3" fmla="*/ 0 h 24"/>
                <a:gd name="T4" fmla="*/ 0 w 12"/>
                <a:gd name="T5" fmla="*/ 3 h 24"/>
                <a:gd name="T6" fmla="*/ 0 w 12"/>
                <a:gd name="T7" fmla="*/ 21 h 24"/>
                <a:gd name="T8" fmla="*/ 3 w 12"/>
                <a:gd name="T9" fmla="*/ 24 h 24"/>
                <a:gd name="T10" fmla="*/ 9 w 12"/>
                <a:gd name="T11" fmla="*/ 24 h 24"/>
                <a:gd name="T12" fmla="*/ 12 w 12"/>
                <a:gd name="T13" fmla="*/ 21 h 24"/>
                <a:gd name="T14" fmla="*/ 12 w 12"/>
                <a:gd name="T15" fmla="*/ 3 h 24"/>
                <a:gd name="T16" fmla="*/ 9 w 12"/>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9" y="0"/>
                  </a:moveTo>
                  <a:cubicBezTo>
                    <a:pt x="3" y="0"/>
                    <a:pt x="3" y="0"/>
                    <a:pt x="3" y="0"/>
                  </a:cubicBezTo>
                  <a:cubicBezTo>
                    <a:pt x="1" y="0"/>
                    <a:pt x="0" y="1"/>
                    <a:pt x="0" y="3"/>
                  </a:cubicBezTo>
                  <a:cubicBezTo>
                    <a:pt x="0" y="21"/>
                    <a:pt x="0" y="21"/>
                    <a:pt x="0" y="21"/>
                  </a:cubicBezTo>
                  <a:cubicBezTo>
                    <a:pt x="0" y="22"/>
                    <a:pt x="1" y="24"/>
                    <a:pt x="3" y="24"/>
                  </a:cubicBezTo>
                  <a:cubicBezTo>
                    <a:pt x="9" y="24"/>
                    <a:pt x="9" y="24"/>
                    <a:pt x="9" y="24"/>
                  </a:cubicBezTo>
                  <a:cubicBezTo>
                    <a:pt x="11" y="24"/>
                    <a:pt x="12" y="22"/>
                    <a:pt x="12" y="21"/>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40">
              <a:extLst>
                <a:ext uri="{FF2B5EF4-FFF2-40B4-BE49-F238E27FC236}">
                  <a16:creationId xmlns:a16="http://schemas.microsoft.com/office/drawing/2014/main" id="{F2A45722-4F3D-4EC1-808A-C1051D37C62B}"/>
                </a:ext>
              </a:extLst>
            </p:cNvPr>
            <p:cNvSpPr>
              <a:spLocks/>
            </p:cNvSpPr>
            <p:nvPr/>
          </p:nvSpPr>
          <p:spPr bwMode="auto">
            <a:xfrm>
              <a:off x="10218738" y="1106488"/>
              <a:ext cx="44450" cy="182563"/>
            </a:xfrm>
            <a:custGeom>
              <a:avLst/>
              <a:gdLst>
                <a:gd name="T0" fmla="*/ 9 w 12"/>
                <a:gd name="T1" fmla="*/ 0 h 48"/>
                <a:gd name="T2" fmla="*/ 3 w 12"/>
                <a:gd name="T3" fmla="*/ 0 h 48"/>
                <a:gd name="T4" fmla="*/ 0 w 12"/>
                <a:gd name="T5" fmla="*/ 3 h 48"/>
                <a:gd name="T6" fmla="*/ 0 w 12"/>
                <a:gd name="T7" fmla="*/ 45 h 48"/>
                <a:gd name="T8" fmla="*/ 3 w 12"/>
                <a:gd name="T9" fmla="*/ 48 h 48"/>
                <a:gd name="T10" fmla="*/ 9 w 12"/>
                <a:gd name="T11" fmla="*/ 48 h 48"/>
                <a:gd name="T12" fmla="*/ 12 w 12"/>
                <a:gd name="T13" fmla="*/ 45 h 48"/>
                <a:gd name="T14" fmla="*/ 12 w 12"/>
                <a:gd name="T15" fmla="*/ 3 h 48"/>
                <a:gd name="T16" fmla="*/ 9 w 1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8">
                  <a:moveTo>
                    <a:pt x="9" y="0"/>
                  </a:moveTo>
                  <a:cubicBezTo>
                    <a:pt x="3" y="0"/>
                    <a:pt x="3" y="0"/>
                    <a:pt x="3" y="0"/>
                  </a:cubicBezTo>
                  <a:cubicBezTo>
                    <a:pt x="1" y="0"/>
                    <a:pt x="0" y="1"/>
                    <a:pt x="0" y="3"/>
                  </a:cubicBezTo>
                  <a:cubicBezTo>
                    <a:pt x="0" y="45"/>
                    <a:pt x="0" y="45"/>
                    <a:pt x="0" y="45"/>
                  </a:cubicBezTo>
                  <a:cubicBezTo>
                    <a:pt x="0" y="47"/>
                    <a:pt x="1" y="48"/>
                    <a:pt x="3" y="48"/>
                  </a:cubicBezTo>
                  <a:cubicBezTo>
                    <a:pt x="9" y="48"/>
                    <a:pt x="9" y="48"/>
                    <a:pt x="9" y="48"/>
                  </a:cubicBezTo>
                  <a:cubicBezTo>
                    <a:pt x="11" y="48"/>
                    <a:pt x="12" y="47"/>
                    <a:pt x="12" y="45"/>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41">
              <a:extLst>
                <a:ext uri="{FF2B5EF4-FFF2-40B4-BE49-F238E27FC236}">
                  <a16:creationId xmlns:a16="http://schemas.microsoft.com/office/drawing/2014/main" id="{FAA21A21-67F1-4E83-9A80-751A2E0B2349}"/>
                </a:ext>
              </a:extLst>
            </p:cNvPr>
            <p:cNvSpPr>
              <a:spLocks/>
            </p:cNvSpPr>
            <p:nvPr/>
          </p:nvSpPr>
          <p:spPr bwMode="auto">
            <a:xfrm>
              <a:off x="10142538" y="1166813"/>
              <a:ext cx="46037" cy="122238"/>
            </a:xfrm>
            <a:custGeom>
              <a:avLst/>
              <a:gdLst>
                <a:gd name="T0" fmla="*/ 9 w 12"/>
                <a:gd name="T1" fmla="*/ 0 h 32"/>
                <a:gd name="T2" fmla="*/ 3 w 12"/>
                <a:gd name="T3" fmla="*/ 0 h 32"/>
                <a:gd name="T4" fmla="*/ 0 w 12"/>
                <a:gd name="T5" fmla="*/ 3 h 32"/>
                <a:gd name="T6" fmla="*/ 0 w 12"/>
                <a:gd name="T7" fmla="*/ 29 h 32"/>
                <a:gd name="T8" fmla="*/ 3 w 12"/>
                <a:gd name="T9" fmla="*/ 32 h 32"/>
                <a:gd name="T10" fmla="*/ 9 w 12"/>
                <a:gd name="T11" fmla="*/ 32 h 32"/>
                <a:gd name="T12" fmla="*/ 12 w 12"/>
                <a:gd name="T13" fmla="*/ 29 h 32"/>
                <a:gd name="T14" fmla="*/ 12 w 12"/>
                <a:gd name="T15" fmla="*/ 3 h 32"/>
                <a:gd name="T16" fmla="*/ 9 w 1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2">
                  <a:moveTo>
                    <a:pt x="9" y="0"/>
                  </a:moveTo>
                  <a:cubicBezTo>
                    <a:pt x="3" y="0"/>
                    <a:pt x="3" y="0"/>
                    <a:pt x="3" y="0"/>
                  </a:cubicBezTo>
                  <a:cubicBezTo>
                    <a:pt x="1" y="0"/>
                    <a:pt x="0" y="1"/>
                    <a:pt x="0" y="3"/>
                  </a:cubicBezTo>
                  <a:cubicBezTo>
                    <a:pt x="0" y="29"/>
                    <a:pt x="0" y="29"/>
                    <a:pt x="0" y="29"/>
                  </a:cubicBezTo>
                  <a:cubicBezTo>
                    <a:pt x="0" y="31"/>
                    <a:pt x="1" y="32"/>
                    <a:pt x="3" y="32"/>
                  </a:cubicBezTo>
                  <a:cubicBezTo>
                    <a:pt x="9" y="32"/>
                    <a:pt x="9" y="32"/>
                    <a:pt x="9" y="32"/>
                  </a:cubicBezTo>
                  <a:cubicBezTo>
                    <a:pt x="11" y="32"/>
                    <a:pt x="12" y="31"/>
                    <a:pt x="12" y="29"/>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42">
              <a:extLst>
                <a:ext uri="{FF2B5EF4-FFF2-40B4-BE49-F238E27FC236}">
                  <a16:creationId xmlns:a16="http://schemas.microsoft.com/office/drawing/2014/main" id="{B13A40D5-61B7-440E-A90C-88B21A74FE03}"/>
                </a:ext>
              </a:extLst>
            </p:cNvPr>
            <p:cNvSpPr>
              <a:spLocks/>
            </p:cNvSpPr>
            <p:nvPr/>
          </p:nvSpPr>
          <p:spPr bwMode="auto">
            <a:xfrm>
              <a:off x="9991725" y="1136651"/>
              <a:ext cx="46037" cy="152400"/>
            </a:xfrm>
            <a:custGeom>
              <a:avLst/>
              <a:gdLst>
                <a:gd name="T0" fmla="*/ 9 w 12"/>
                <a:gd name="T1" fmla="*/ 0 h 40"/>
                <a:gd name="T2" fmla="*/ 3 w 12"/>
                <a:gd name="T3" fmla="*/ 0 h 40"/>
                <a:gd name="T4" fmla="*/ 0 w 12"/>
                <a:gd name="T5" fmla="*/ 3 h 40"/>
                <a:gd name="T6" fmla="*/ 0 w 12"/>
                <a:gd name="T7" fmla="*/ 37 h 40"/>
                <a:gd name="T8" fmla="*/ 3 w 12"/>
                <a:gd name="T9" fmla="*/ 40 h 40"/>
                <a:gd name="T10" fmla="*/ 9 w 12"/>
                <a:gd name="T11" fmla="*/ 40 h 40"/>
                <a:gd name="T12" fmla="*/ 12 w 12"/>
                <a:gd name="T13" fmla="*/ 37 h 40"/>
                <a:gd name="T14" fmla="*/ 12 w 12"/>
                <a:gd name="T15" fmla="*/ 3 h 40"/>
                <a:gd name="T16" fmla="*/ 9 w 12"/>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0">
                  <a:moveTo>
                    <a:pt x="9" y="0"/>
                  </a:moveTo>
                  <a:cubicBezTo>
                    <a:pt x="3" y="0"/>
                    <a:pt x="3" y="0"/>
                    <a:pt x="3" y="0"/>
                  </a:cubicBezTo>
                  <a:cubicBezTo>
                    <a:pt x="1" y="0"/>
                    <a:pt x="0" y="1"/>
                    <a:pt x="0" y="3"/>
                  </a:cubicBezTo>
                  <a:cubicBezTo>
                    <a:pt x="0" y="37"/>
                    <a:pt x="0" y="37"/>
                    <a:pt x="0" y="37"/>
                  </a:cubicBezTo>
                  <a:cubicBezTo>
                    <a:pt x="0" y="39"/>
                    <a:pt x="1" y="40"/>
                    <a:pt x="3" y="40"/>
                  </a:cubicBezTo>
                  <a:cubicBezTo>
                    <a:pt x="9" y="40"/>
                    <a:pt x="9" y="40"/>
                    <a:pt x="9" y="40"/>
                  </a:cubicBezTo>
                  <a:cubicBezTo>
                    <a:pt x="11" y="40"/>
                    <a:pt x="12" y="39"/>
                    <a:pt x="12" y="37"/>
                  </a:cubicBezTo>
                  <a:cubicBezTo>
                    <a:pt x="12" y="3"/>
                    <a:pt x="12" y="3"/>
                    <a:pt x="12" y="3"/>
                  </a:cubicBezTo>
                  <a:cubicBezTo>
                    <a:pt x="12" y="1"/>
                    <a:pt x="11"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50" name="Group 133">
            <a:extLst>
              <a:ext uri="{FF2B5EF4-FFF2-40B4-BE49-F238E27FC236}">
                <a16:creationId xmlns:a16="http://schemas.microsoft.com/office/drawing/2014/main" id="{0C7C09AE-AB84-412C-8A23-09795A4EDB5A}"/>
              </a:ext>
            </a:extLst>
          </p:cNvPr>
          <p:cNvGrpSpPr>
            <a:grpSpLocks noChangeAspect="1"/>
          </p:cNvGrpSpPr>
          <p:nvPr/>
        </p:nvGrpSpPr>
        <p:grpSpPr>
          <a:xfrm>
            <a:off x="4642886" y="5220858"/>
            <a:ext cx="466528" cy="468000"/>
            <a:chOff x="1727201" y="319088"/>
            <a:chExt cx="503237" cy="504825"/>
          </a:xfrm>
          <a:solidFill>
            <a:srgbClr val="657C91"/>
          </a:solidFill>
        </p:grpSpPr>
        <p:sp>
          <p:nvSpPr>
            <p:cNvPr id="51" name="Freeform 15">
              <a:extLst>
                <a:ext uri="{FF2B5EF4-FFF2-40B4-BE49-F238E27FC236}">
                  <a16:creationId xmlns:a16="http://schemas.microsoft.com/office/drawing/2014/main" id="{8F97BB81-D02C-4CCB-BF7D-6F4DD5D6DB52}"/>
                </a:ext>
              </a:extLst>
            </p:cNvPr>
            <p:cNvSpPr>
              <a:spLocks/>
            </p:cNvSpPr>
            <p:nvPr/>
          </p:nvSpPr>
          <p:spPr bwMode="auto">
            <a:xfrm>
              <a:off x="1812925" y="406400"/>
              <a:ext cx="120650" cy="119062"/>
            </a:xfrm>
            <a:custGeom>
              <a:avLst/>
              <a:gdLst>
                <a:gd name="T0" fmla="*/ 30 w 32"/>
                <a:gd name="T1" fmla="*/ 0 h 32"/>
                <a:gd name="T2" fmla="*/ 0 w 32"/>
                <a:gd name="T3" fmla="*/ 30 h 32"/>
                <a:gd name="T4" fmla="*/ 2 w 32"/>
                <a:gd name="T5" fmla="*/ 32 h 32"/>
                <a:gd name="T6" fmla="*/ 4 w 32"/>
                <a:gd name="T7" fmla="*/ 30 h 32"/>
                <a:gd name="T8" fmla="*/ 30 w 32"/>
                <a:gd name="T9" fmla="*/ 4 h 32"/>
                <a:gd name="T10" fmla="*/ 32 w 32"/>
                <a:gd name="T11" fmla="*/ 2 h 32"/>
                <a:gd name="T12" fmla="*/ 30 w 3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30" y="0"/>
                  </a:moveTo>
                  <a:cubicBezTo>
                    <a:pt x="13" y="0"/>
                    <a:pt x="0" y="13"/>
                    <a:pt x="0" y="30"/>
                  </a:cubicBezTo>
                  <a:cubicBezTo>
                    <a:pt x="0" y="31"/>
                    <a:pt x="1" y="32"/>
                    <a:pt x="2" y="32"/>
                  </a:cubicBezTo>
                  <a:cubicBezTo>
                    <a:pt x="3" y="32"/>
                    <a:pt x="4" y="31"/>
                    <a:pt x="4" y="30"/>
                  </a:cubicBezTo>
                  <a:cubicBezTo>
                    <a:pt x="4" y="15"/>
                    <a:pt x="15" y="4"/>
                    <a:pt x="30" y="4"/>
                  </a:cubicBezTo>
                  <a:cubicBezTo>
                    <a:pt x="31" y="4"/>
                    <a:pt x="32" y="3"/>
                    <a:pt x="32" y="2"/>
                  </a:cubicBezTo>
                  <a:cubicBezTo>
                    <a:pt x="32" y="1"/>
                    <a:pt x="31"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16">
              <a:extLst>
                <a:ext uri="{FF2B5EF4-FFF2-40B4-BE49-F238E27FC236}">
                  <a16:creationId xmlns:a16="http://schemas.microsoft.com/office/drawing/2014/main" id="{E4D7111F-1865-4A44-B14D-6C66CD9AA46F}"/>
                </a:ext>
              </a:extLst>
            </p:cNvPr>
            <p:cNvSpPr>
              <a:spLocks noEditPoints="1"/>
            </p:cNvSpPr>
            <p:nvPr/>
          </p:nvSpPr>
          <p:spPr bwMode="auto">
            <a:xfrm>
              <a:off x="1727201" y="319088"/>
              <a:ext cx="503237" cy="504825"/>
            </a:xfrm>
            <a:custGeom>
              <a:avLst/>
              <a:gdLst>
                <a:gd name="T0" fmla="*/ 131 w 134"/>
                <a:gd name="T1" fmla="*/ 120 h 134"/>
                <a:gd name="T2" fmla="*/ 102 w 134"/>
                <a:gd name="T3" fmla="*/ 91 h 134"/>
                <a:gd name="T4" fmla="*/ 95 w 134"/>
                <a:gd name="T5" fmla="*/ 90 h 134"/>
                <a:gd name="T6" fmla="*/ 89 w 134"/>
                <a:gd name="T7" fmla="*/ 84 h 134"/>
                <a:gd name="T8" fmla="*/ 89 w 134"/>
                <a:gd name="T9" fmla="*/ 84 h 134"/>
                <a:gd name="T10" fmla="*/ 87 w 134"/>
                <a:gd name="T11" fmla="*/ 19 h 134"/>
                <a:gd name="T12" fmla="*/ 19 w 134"/>
                <a:gd name="T13" fmla="*/ 19 h 134"/>
                <a:gd name="T14" fmla="*/ 19 w 134"/>
                <a:gd name="T15" fmla="*/ 87 h 134"/>
                <a:gd name="T16" fmla="*/ 84 w 134"/>
                <a:gd name="T17" fmla="*/ 89 h 134"/>
                <a:gd name="T18" fmla="*/ 84 w 134"/>
                <a:gd name="T19" fmla="*/ 89 h 134"/>
                <a:gd name="T20" fmla="*/ 90 w 134"/>
                <a:gd name="T21" fmla="*/ 95 h 134"/>
                <a:gd name="T22" fmla="*/ 91 w 134"/>
                <a:gd name="T23" fmla="*/ 102 h 134"/>
                <a:gd name="T24" fmla="*/ 120 w 134"/>
                <a:gd name="T25" fmla="*/ 131 h 134"/>
                <a:gd name="T26" fmla="*/ 130 w 134"/>
                <a:gd name="T27" fmla="*/ 130 h 134"/>
                <a:gd name="T28" fmla="*/ 131 w 134"/>
                <a:gd name="T29" fmla="*/ 120 h 134"/>
                <a:gd name="T30" fmla="*/ 81 w 134"/>
                <a:gd name="T31" fmla="*/ 81 h 134"/>
                <a:gd name="T32" fmla="*/ 24 w 134"/>
                <a:gd name="T33" fmla="*/ 81 h 134"/>
                <a:gd name="T34" fmla="*/ 24 w 134"/>
                <a:gd name="T35" fmla="*/ 24 h 134"/>
                <a:gd name="T36" fmla="*/ 81 w 134"/>
                <a:gd name="T37" fmla="*/ 24 h 134"/>
                <a:gd name="T38" fmla="*/ 81 w 134"/>
                <a:gd name="T39" fmla="*/ 8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34">
                  <a:moveTo>
                    <a:pt x="131" y="120"/>
                  </a:moveTo>
                  <a:cubicBezTo>
                    <a:pt x="102" y="91"/>
                    <a:pt x="102" y="91"/>
                    <a:pt x="102" y="91"/>
                  </a:cubicBezTo>
                  <a:cubicBezTo>
                    <a:pt x="100" y="89"/>
                    <a:pt x="98" y="89"/>
                    <a:pt x="95" y="90"/>
                  </a:cubicBezTo>
                  <a:cubicBezTo>
                    <a:pt x="89" y="84"/>
                    <a:pt x="89" y="84"/>
                    <a:pt x="89" y="84"/>
                  </a:cubicBezTo>
                  <a:cubicBezTo>
                    <a:pt x="89" y="84"/>
                    <a:pt x="89" y="84"/>
                    <a:pt x="89" y="84"/>
                  </a:cubicBezTo>
                  <a:cubicBezTo>
                    <a:pt x="105" y="65"/>
                    <a:pt x="104" y="36"/>
                    <a:pt x="87" y="19"/>
                  </a:cubicBezTo>
                  <a:cubicBezTo>
                    <a:pt x="68" y="0"/>
                    <a:pt x="38" y="0"/>
                    <a:pt x="19" y="19"/>
                  </a:cubicBezTo>
                  <a:cubicBezTo>
                    <a:pt x="0" y="37"/>
                    <a:pt x="0" y="68"/>
                    <a:pt x="19" y="87"/>
                  </a:cubicBezTo>
                  <a:cubicBezTo>
                    <a:pt x="37" y="104"/>
                    <a:pt x="65" y="105"/>
                    <a:pt x="84" y="89"/>
                  </a:cubicBezTo>
                  <a:cubicBezTo>
                    <a:pt x="84" y="89"/>
                    <a:pt x="84" y="89"/>
                    <a:pt x="84" y="89"/>
                  </a:cubicBezTo>
                  <a:cubicBezTo>
                    <a:pt x="90" y="95"/>
                    <a:pt x="90" y="95"/>
                    <a:pt x="90" y="95"/>
                  </a:cubicBezTo>
                  <a:cubicBezTo>
                    <a:pt x="89" y="98"/>
                    <a:pt x="89" y="100"/>
                    <a:pt x="91" y="102"/>
                  </a:cubicBezTo>
                  <a:cubicBezTo>
                    <a:pt x="120" y="131"/>
                    <a:pt x="120" y="131"/>
                    <a:pt x="120" y="131"/>
                  </a:cubicBezTo>
                  <a:cubicBezTo>
                    <a:pt x="122" y="134"/>
                    <a:pt x="127" y="133"/>
                    <a:pt x="130" y="130"/>
                  </a:cubicBezTo>
                  <a:cubicBezTo>
                    <a:pt x="133" y="127"/>
                    <a:pt x="134" y="122"/>
                    <a:pt x="131" y="120"/>
                  </a:cubicBezTo>
                  <a:close/>
                  <a:moveTo>
                    <a:pt x="81" y="81"/>
                  </a:moveTo>
                  <a:cubicBezTo>
                    <a:pt x="65" y="97"/>
                    <a:pt x="40" y="97"/>
                    <a:pt x="24" y="81"/>
                  </a:cubicBezTo>
                  <a:cubicBezTo>
                    <a:pt x="9" y="65"/>
                    <a:pt x="9" y="40"/>
                    <a:pt x="24" y="24"/>
                  </a:cubicBezTo>
                  <a:cubicBezTo>
                    <a:pt x="40" y="9"/>
                    <a:pt x="65" y="9"/>
                    <a:pt x="81" y="24"/>
                  </a:cubicBezTo>
                  <a:cubicBezTo>
                    <a:pt x="97" y="40"/>
                    <a:pt x="97" y="65"/>
                    <a:pt x="8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 name="Gruppo 5">
            <a:extLst>
              <a:ext uri="{FF2B5EF4-FFF2-40B4-BE49-F238E27FC236}">
                <a16:creationId xmlns:a16="http://schemas.microsoft.com/office/drawing/2014/main" id="{A2744832-103A-4651-99EE-3A436083BD2F}"/>
              </a:ext>
            </a:extLst>
          </p:cNvPr>
          <p:cNvGrpSpPr/>
          <p:nvPr/>
        </p:nvGrpSpPr>
        <p:grpSpPr>
          <a:xfrm rot="20237248">
            <a:off x="2331878" y="1040236"/>
            <a:ext cx="3606665" cy="5516335"/>
            <a:chOff x="2610090" y="1265429"/>
            <a:chExt cx="3384982" cy="5178996"/>
          </a:xfrm>
        </p:grpSpPr>
        <p:sp>
          <p:nvSpPr>
            <p:cNvPr id="7" name="Freeform 3">
              <a:extLst>
                <a:ext uri="{FF2B5EF4-FFF2-40B4-BE49-F238E27FC236}">
                  <a16:creationId xmlns:a16="http://schemas.microsoft.com/office/drawing/2014/main" id="{F173A049-6279-4FDE-9A86-ED8280B2EB6D}"/>
                </a:ext>
              </a:extLst>
            </p:cNvPr>
            <p:cNvSpPr>
              <a:spLocks noEditPoints="1"/>
            </p:cNvSpPr>
            <p:nvPr/>
          </p:nvSpPr>
          <p:spPr bwMode="auto">
            <a:xfrm>
              <a:off x="4034072" y="2919756"/>
              <a:ext cx="1772713" cy="1768561"/>
            </a:xfrm>
            <a:custGeom>
              <a:avLst/>
              <a:gdLst>
                <a:gd name="T0" fmla="*/ 28 w 360"/>
                <a:gd name="T1" fmla="*/ 173 h 360"/>
                <a:gd name="T2" fmla="*/ 14 w 360"/>
                <a:gd name="T3" fmla="*/ 159 h 360"/>
                <a:gd name="T4" fmla="*/ 31 w 360"/>
                <a:gd name="T5" fmla="*/ 144 h 360"/>
                <a:gd name="T6" fmla="*/ 30 w 360"/>
                <a:gd name="T7" fmla="*/ 126 h 360"/>
                <a:gd name="T8" fmla="*/ 44 w 360"/>
                <a:gd name="T9" fmla="*/ 111 h 360"/>
                <a:gd name="T10" fmla="*/ 46 w 360"/>
                <a:gd name="T11" fmla="*/ 93 h 360"/>
                <a:gd name="T12" fmla="*/ 64 w 360"/>
                <a:gd name="T13" fmla="*/ 81 h 360"/>
                <a:gd name="T14" fmla="*/ 67 w 360"/>
                <a:gd name="T15" fmla="*/ 57 h 360"/>
                <a:gd name="T16" fmla="*/ 95 w 360"/>
                <a:gd name="T17" fmla="*/ 54 h 360"/>
                <a:gd name="T18" fmla="*/ 100 w 360"/>
                <a:gd name="T19" fmla="*/ 42 h 360"/>
                <a:gd name="T20" fmla="*/ 115 w 360"/>
                <a:gd name="T21" fmla="*/ 34 h 360"/>
                <a:gd name="T22" fmla="*/ 134 w 360"/>
                <a:gd name="T23" fmla="*/ 29 h 360"/>
                <a:gd name="T24" fmla="*/ 151 w 360"/>
                <a:gd name="T25" fmla="*/ 23 h 360"/>
                <a:gd name="T26" fmla="*/ 170 w 360"/>
                <a:gd name="T27" fmla="*/ 21 h 360"/>
                <a:gd name="T28" fmla="*/ 190 w 360"/>
                <a:gd name="T29" fmla="*/ 28 h 360"/>
                <a:gd name="T30" fmla="*/ 211 w 360"/>
                <a:gd name="T31" fmla="*/ 16 h 360"/>
                <a:gd name="T32" fmla="*/ 225 w 360"/>
                <a:gd name="T33" fmla="*/ 31 h 360"/>
                <a:gd name="T34" fmla="*/ 243 w 360"/>
                <a:gd name="T35" fmla="*/ 34 h 360"/>
                <a:gd name="T36" fmla="*/ 257 w 360"/>
                <a:gd name="T37" fmla="*/ 48 h 360"/>
                <a:gd name="T38" fmla="*/ 269 w 360"/>
                <a:gd name="T39" fmla="*/ 56 h 360"/>
                <a:gd name="T40" fmla="*/ 289 w 360"/>
                <a:gd name="T41" fmla="*/ 63 h 360"/>
                <a:gd name="T42" fmla="*/ 291 w 360"/>
                <a:gd name="T43" fmla="*/ 77 h 360"/>
                <a:gd name="T44" fmla="*/ 318 w 360"/>
                <a:gd name="T45" fmla="*/ 86 h 360"/>
                <a:gd name="T46" fmla="*/ 312 w 360"/>
                <a:gd name="T47" fmla="*/ 106 h 360"/>
                <a:gd name="T48" fmla="*/ 346 w 360"/>
                <a:gd name="T49" fmla="*/ 112 h 360"/>
                <a:gd name="T50" fmla="*/ 324 w 360"/>
                <a:gd name="T51" fmla="*/ 138 h 360"/>
                <a:gd name="T52" fmla="*/ 358 w 360"/>
                <a:gd name="T53" fmla="*/ 151 h 360"/>
                <a:gd name="T54" fmla="*/ 331 w 360"/>
                <a:gd name="T55" fmla="*/ 170 h 360"/>
                <a:gd name="T56" fmla="*/ 359 w 360"/>
                <a:gd name="T57" fmla="*/ 187 h 360"/>
                <a:gd name="T58" fmla="*/ 329 w 360"/>
                <a:gd name="T59" fmla="*/ 206 h 360"/>
                <a:gd name="T60" fmla="*/ 342 w 360"/>
                <a:gd name="T61" fmla="*/ 221 h 360"/>
                <a:gd name="T62" fmla="*/ 323 w 360"/>
                <a:gd name="T63" fmla="*/ 234 h 360"/>
                <a:gd name="T64" fmla="*/ 323 w 360"/>
                <a:gd name="T65" fmla="*/ 252 h 360"/>
                <a:gd name="T66" fmla="*/ 307 w 360"/>
                <a:gd name="T67" fmla="*/ 266 h 360"/>
                <a:gd name="T68" fmla="*/ 302 w 360"/>
                <a:gd name="T69" fmla="*/ 283 h 360"/>
                <a:gd name="T70" fmla="*/ 283 w 360"/>
                <a:gd name="T71" fmla="*/ 293 h 360"/>
                <a:gd name="T72" fmla="*/ 273 w 360"/>
                <a:gd name="T73" fmla="*/ 302 h 360"/>
                <a:gd name="T74" fmla="*/ 261 w 360"/>
                <a:gd name="T75" fmla="*/ 319 h 360"/>
                <a:gd name="T76" fmla="*/ 243 w 360"/>
                <a:gd name="T77" fmla="*/ 321 h 360"/>
                <a:gd name="T78" fmla="*/ 231 w 360"/>
                <a:gd name="T79" fmla="*/ 340 h 360"/>
                <a:gd name="T80" fmla="*/ 209 w 360"/>
                <a:gd name="T81" fmla="*/ 331 h 360"/>
                <a:gd name="T82" fmla="*/ 190 w 360"/>
                <a:gd name="T83" fmla="*/ 341 h 360"/>
                <a:gd name="T84" fmla="*/ 171 w 360"/>
                <a:gd name="T85" fmla="*/ 340 h 360"/>
                <a:gd name="T86" fmla="*/ 152 w 360"/>
                <a:gd name="T87" fmla="*/ 331 h 360"/>
                <a:gd name="T88" fmla="*/ 130 w 360"/>
                <a:gd name="T89" fmla="*/ 340 h 360"/>
                <a:gd name="T90" fmla="*/ 117 w 360"/>
                <a:gd name="T91" fmla="*/ 328 h 360"/>
                <a:gd name="T92" fmla="*/ 106 w 360"/>
                <a:gd name="T93" fmla="*/ 314 h 360"/>
                <a:gd name="T94" fmla="*/ 85 w 360"/>
                <a:gd name="T95" fmla="*/ 310 h 360"/>
                <a:gd name="T96" fmla="*/ 82 w 360"/>
                <a:gd name="T97" fmla="*/ 296 h 360"/>
                <a:gd name="T98" fmla="*/ 54 w 360"/>
                <a:gd name="T99" fmla="*/ 290 h 360"/>
                <a:gd name="T100" fmla="*/ 53 w 360"/>
                <a:gd name="T101" fmla="*/ 267 h 360"/>
                <a:gd name="T102" fmla="*/ 37 w 360"/>
                <a:gd name="T103" fmla="*/ 254 h 360"/>
                <a:gd name="T104" fmla="*/ 37 w 360"/>
                <a:gd name="T105" fmla="*/ 235 h 360"/>
                <a:gd name="T106" fmla="*/ 18 w 360"/>
                <a:gd name="T107" fmla="*/ 222 h 360"/>
                <a:gd name="T108" fmla="*/ 30 w 360"/>
                <a:gd name="T109" fmla="*/ 206 h 360"/>
                <a:gd name="T110" fmla="*/ 288 w 360"/>
                <a:gd name="T111" fmla="*/ 18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360">
                  <a:moveTo>
                    <a:pt x="0" y="190"/>
                  </a:moveTo>
                  <a:cubicBezTo>
                    <a:pt x="0" y="189"/>
                    <a:pt x="0" y="188"/>
                    <a:pt x="0" y="188"/>
                  </a:cubicBezTo>
                  <a:cubicBezTo>
                    <a:pt x="1" y="187"/>
                    <a:pt x="5" y="186"/>
                    <a:pt x="13" y="184"/>
                  </a:cubicBezTo>
                  <a:cubicBezTo>
                    <a:pt x="15" y="183"/>
                    <a:pt x="17" y="182"/>
                    <a:pt x="19" y="182"/>
                  </a:cubicBezTo>
                  <a:cubicBezTo>
                    <a:pt x="26" y="180"/>
                    <a:pt x="26" y="180"/>
                    <a:pt x="27" y="179"/>
                  </a:cubicBezTo>
                  <a:cubicBezTo>
                    <a:pt x="28" y="178"/>
                    <a:pt x="28" y="177"/>
                    <a:pt x="28" y="173"/>
                  </a:cubicBezTo>
                  <a:cubicBezTo>
                    <a:pt x="28" y="172"/>
                    <a:pt x="28" y="172"/>
                    <a:pt x="28" y="172"/>
                  </a:cubicBezTo>
                  <a:cubicBezTo>
                    <a:pt x="28" y="172"/>
                    <a:pt x="28" y="172"/>
                    <a:pt x="28" y="172"/>
                  </a:cubicBezTo>
                  <a:cubicBezTo>
                    <a:pt x="28" y="172"/>
                    <a:pt x="29" y="170"/>
                    <a:pt x="29" y="169"/>
                  </a:cubicBezTo>
                  <a:cubicBezTo>
                    <a:pt x="29" y="167"/>
                    <a:pt x="28" y="166"/>
                    <a:pt x="28" y="165"/>
                  </a:cubicBezTo>
                  <a:cubicBezTo>
                    <a:pt x="27" y="165"/>
                    <a:pt x="26" y="164"/>
                    <a:pt x="21" y="162"/>
                  </a:cubicBezTo>
                  <a:cubicBezTo>
                    <a:pt x="19" y="161"/>
                    <a:pt x="16" y="160"/>
                    <a:pt x="14" y="159"/>
                  </a:cubicBezTo>
                  <a:cubicBezTo>
                    <a:pt x="7" y="156"/>
                    <a:pt x="3" y="154"/>
                    <a:pt x="2" y="153"/>
                  </a:cubicBezTo>
                  <a:cubicBezTo>
                    <a:pt x="2" y="153"/>
                    <a:pt x="2" y="152"/>
                    <a:pt x="2" y="152"/>
                  </a:cubicBezTo>
                  <a:cubicBezTo>
                    <a:pt x="2" y="149"/>
                    <a:pt x="3" y="147"/>
                    <a:pt x="3" y="146"/>
                  </a:cubicBezTo>
                  <a:cubicBezTo>
                    <a:pt x="4" y="146"/>
                    <a:pt x="9" y="145"/>
                    <a:pt x="16" y="145"/>
                  </a:cubicBezTo>
                  <a:cubicBezTo>
                    <a:pt x="19" y="145"/>
                    <a:pt x="21" y="145"/>
                    <a:pt x="23" y="145"/>
                  </a:cubicBezTo>
                  <a:cubicBezTo>
                    <a:pt x="30" y="144"/>
                    <a:pt x="31" y="144"/>
                    <a:pt x="31" y="144"/>
                  </a:cubicBezTo>
                  <a:cubicBezTo>
                    <a:pt x="32" y="143"/>
                    <a:pt x="33" y="142"/>
                    <a:pt x="34" y="138"/>
                  </a:cubicBezTo>
                  <a:cubicBezTo>
                    <a:pt x="34" y="138"/>
                    <a:pt x="34" y="138"/>
                    <a:pt x="34" y="138"/>
                  </a:cubicBezTo>
                  <a:cubicBezTo>
                    <a:pt x="34" y="137"/>
                    <a:pt x="34" y="137"/>
                    <a:pt x="34" y="137"/>
                  </a:cubicBezTo>
                  <a:cubicBezTo>
                    <a:pt x="35" y="135"/>
                    <a:pt x="36" y="134"/>
                    <a:pt x="36" y="132"/>
                  </a:cubicBezTo>
                  <a:cubicBezTo>
                    <a:pt x="36" y="132"/>
                    <a:pt x="35" y="131"/>
                    <a:pt x="35" y="131"/>
                  </a:cubicBezTo>
                  <a:cubicBezTo>
                    <a:pt x="35" y="130"/>
                    <a:pt x="34" y="129"/>
                    <a:pt x="30" y="126"/>
                  </a:cubicBezTo>
                  <a:cubicBezTo>
                    <a:pt x="28" y="125"/>
                    <a:pt x="25" y="123"/>
                    <a:pt x="23" y="121"/>
                  </a:cubicBezTo>
                  <a:cubicBezTo>
                    <a:pt x="18" y="117"/>
                    <a:pt x="14" y="114"/>
                    <a:pt x="13" y="113"/>
                  </a:cubicBezTo>
                  <a:cubicBezTo>
                    <a:pt x="13" y="111"/>
                    <a:pt x="15" y="107"/>
                    <a:pt x="16" y="106"/>
                  </a:cubicBezTo>
                  <a:cubicBezTo>
                    <a:pt x="17" y="106"/>
                    <a:pt x="22" y="107"/>
                    <a:pt x="29" y="108"/>
                  </a:cubicBezTo>
                  <a:cubicBezTo>
                    <a:pt x="31" y="109"/>
                    <a:pt x="34" y="109"/>
                    <a:pt x="36" y="110"/>
                  </a:cubicBezTo>
                  <a:cubicBezTo>
                    <a:pt x="42" y="111"/>
                    <a:pt x="43" y="111"/>
                    <a:pt x="44" y="111"/>
                  </a:cubicBezTo>
                  <a:cubicBezTo>
                    <a:pt x="45" y="110"/>
                    <a:pt x="46" y="110"/>
                    <a:pt x="48" y="106"/>
                  </a:cubicBezTo>
                  <a:cubicBezTo>
                    <a:pt x="48" y="105"/>
                    <a:pt x="48" y="105"/>
                    <a:pt x="48" y="105"/>
                  </a:cubicBezTo>
                  <a:cubicBezTo>
                    <a:pt x="48" y="105"/>
                    <a:pt x="48" y="105"/>
                    <a:pt x="48" y="105"/>
                  </a:cubicBezTo>
                  <a:cubicBezTo>
                    <a:pt x="51" y="101"/>
                    <a:pt x="51" y="100"/>
                    <a:pt x="51" y="99"/>
                  </a:cubicBezTo>
                  <a:cubicBezTo>
                    <a:pt x="51" y="99"/>
                    <a:pt x="51" y="99"/>
                    <a:pt x="51" y="99"/>
                  </a:cubicBezTo>
                  <a:cubicBezTo>
                    <a:pt x="50" y="98"/>
                    <a:pt x="50" y="97"/>
                    <a:pt x="46" y="93"/>
                  </a:cubicBezTo>
                  <a:cubicBezTo>
                    <a:pt x="45" y="91"/>
                    <a:pt x="43" y="89"/>
                    <a:pt x="41" y="87"/>
                  </a:cubicBezTo>
                  <a:cubicBezTo>
                    <a:pt x="37" y="81"/>
                    <a:pt x="34" y="77"/>
                    <a:pt x="33" y="76"/>
                  </a:cubicBezTo>
                  <a:cubicBezTo>
                    <a:pt x="34" y="75"/>
                    <a:pt x="36" y="71"/>
                    <a:pt x="37" y="71"/>
                  </a:cubicBezTo>
                  <a:cubicBezTo>
                    <a:pt x="39" y="71"/>
                    <a:pt x="43" y="72"/>
                    <a:pt x="50" y="75"/>
                  </a:cubicBezTo>
                  <a:cubicBezTo>
                    <a:pt x="52" y="76"/>
                    <a:pt x="54" y="77"/>
                    <a:pt x="56" y="78"/>
                  </a:cubicBezTo>
                  <a:cubicBezTo>
                    <a:pt x="62" y="81"/>
                    <a:pt x="63" y="81"/>
                    <a:pt x="64" y="81"/>
                  </a:cubicBezTo>
                  <a:cubicBezTo>
                    <a:pt x="65" y="81"/>
                    <a:pt x="66" y="80"/>
                    <a:pt x="69" y="77"/>
                  </a:cubicBezTo>
                  <a:cubicBezTo>
                    <a:pt x="70" y="77"/>
                    <a:pt x="70" y="77"/>
                    <a:pt x="70" y="77"/>
                  </a:cubicBezTo>
                  <a:cubicBezTo>
                    <a:pt x="70" y="76"/>
                    <a:pt x="70" y="76"/>
                    <a:pt x="70" y="76"/>
                  </a:cubicBezTo>
                  <a:cubicBezTo>
                    <a:pt x="72" y="74"/>
                    <a:pt x="73" y="73"/>
                    <a:pt x="73" y="71"/>
                  </a:cubicBezTo>
                  <a:cubicBezTo>
                    <a:pt x="73" y="70"/>
                    <a:pt x="73" y="69"/>
                    <a:pt x="70" y="64"/>
                  </a:cubicBezTo>
                  <a:cubicBezTo>
                    <a:pt x="69" y="62"/>
                    <a:pt x="68" y="60"/>
                    <a:pt x="67" y="57"/>
                  </a:cubicBezTo>
                  <a:cubicBezTo>
                    <a:pt x="63" y="51"/>
                    <a:pt x="62" y="46"/>
                    <a:pt x="61" y="45"/>
                  </a:cubicBezTo>
                  <a:cubicBezTo>
                    <a:pt x="62" y="44"/>
                    <a:pt x="65" y="41"/>
                    <a:pt x="67" y="41"/>
                  </a:cubicBezTo>
                  <a:cubicBezTo>
                    <a:pt x="68" y="41"/>
                    <a:pt x="71" y="43"/>
                    <a:pt x="77" y="48"/>
                  </a:cubicBezTo>
                  <a:cubicBezTo>
                    <a:pt x="79" y="50"/>
                    <a:pt x="81" y="51"/>
                    <a:pt x="83" y="52"/>
                  </a:cubicBezTo>
                  <a:cubicBezTo>
                    <a:pt x="88" y="56"/>
                    <a:pt x="89" y="57"/>
                    <a:pt x="90" y="57"/>
                  </a:cubicBezTo>
                  <a:cubicBezTo>
                    <a:pt x="91" y="57"/>
                    <a:pt x="92" y="57"/>
                    <a:pt x="95" y="54"/>
                  </a:cubicBezTo>
                  <a:cubicBezTo>
                    <a:pt x="97" y="54"/>
                    <a:pt x="97" y="54"/>
                    <a:pt x="97" y="54"/>
                  </a:cubicBezTo>
                  <a:cubicBezTo>
                    <a:pt x="97" y="53"/>
                    <a:pt x="97" y="53"/>
                    <a:pt x="97" y="53"/>
                  </a:cubicBezTo>
                  <a:cubicBezTo>
                    <a:pt x="100" y="52"/>
                    <a:pt x="101" y="50"/>
                    <a:pt x="101" y="49"/>
                  </a:cubicBezTo>
                  <a:cubicBezTo>
                    <a:pt x="101" y="49"/>
                    <a:pt x="101" y="49"/>
                    <a:pt x="101" y="49"/>
                  </a:cubicBezTo>
                  <a:cubicBezTo>
                    <a:pt x="101" y="49"/>
                    <a:pt x="101" y="49"/>
                    <a:pt x="101" y="49"/>
                  </a:cubicBezTo>
                  <a:cubicBezTo>
                    <a:pt x="101" y="48"/>
                    <a:pt x="101" y="46"/>
                    <a:pt x="100" y="42"/>
                  </a:cubicBezTo>
                  <a:cubicBezTo>
                    <a:pt x="99" y="40"/>
                    <a:pt x="99" y="37"/>
                    <a:pt x="98" y="35"/>
                  </a:cubicBezTo>
                  <a:cubicBezTo>
                    <a:pt x="97" y="29"/>
                    <a:pt x="96" y="24"/>
                    <a:pt x="96" y="22"/>
                  </a:cubicBezTo>
                  <a:cubicBezTo>
                    <a:pt x="96" y="22"/>
                    <a:pt x="96" y="22"/>
                    <a:pt x="96" y="22"/>
                  </a:cubicBezTo>
                  <a:cubicBezTo>
                    <a:pt x="97" y="20"/>
                    <a:pt x="100" y="18"/>
                    <a:pt x="102" y="18"/>
                  </a:cubicBezTo>
                  <a:cubicBezTo>
                    <a:pt x="103" y="19"/>
                    <a:pt x="106" y="22"/>
                    <a:pt x="111" y="28"/>
                  </a:cubicBezTo>
                  <a:cubicBezTo>
                    <a:pt x="112" y="30"/>
                    <a:pt x="114" y="32"/>
                    <a:pt x="115" y="34"/>
                  </a:cubicBezTo>
                  <a:cubicBezTo>
                    <a:pt x="119" y="39"/>
                    <a:pt x="120" y="39"/>
                    <a:pt x="121" y="40"/>
                  </a:cubicBezTo>
                  <a:cubicBezTo>
                    <a:pt x="122" y="40"/>
                    <a:pt x="123" y="40"/>
                    <a:pt x="127" y="38"/>
                  </a:cubicBezTo>
                  <a:cubicBezTo>
                    <a:pt x="129" y="39"/>
                    <a:pt x="129" y="39"/>
                    <a:pt x="129" y="39"/>
                  </a:cubicBezTo>
                  <a:cubicBezTo>
                    <a:pt x="129" y="38"/>
                    <a:pt x="129" y="38"/>
                    <a:pt x="129" y="38"/>
                  </a:cubicBezTo>
                  <a:cubicBezTo>
                    <a:pt x="131" y="37"/>
                    <a:pt x="133" y="36"/>
                    <a:pt x="133" y="35"/>
                  </a:cubicBezTo>
                  <a:cubicBezTo>
                    <a:pt x="134" y="34"/>
                    <a:pt x="134" y="33"/>
                    <a:pt x="134" y="29"/>
                  </a:cubicBezTo>
                  <a:cubicBezTo>
                    <a:pt x="134" y="25"/>
                    <a:pt x="134" y="25"/>
                    <a:pt x="134" y="25"/>
                  </a:cubicBezTo>
                  <a:cubicBezTo>
                    <a:pt x="134" y="24"/>
                    <a:pt x="134" y="22"/>
                    <a:pt x="134" y="20"/>
                  </a:cubicBezTo>
                  <a:cubicBezTo>
                    <a:pt x="134" y="12"/>
                    <a:pt x="134" y="8"/>
                    <a:pt x="135" y="6"/>
                  </a:cubicBezTo>
                  <a:cubicBezTo>
                    <a:pt x="136" y="5"/>
                    <a:pt x="140" y="4"/>
                    <a:pt x="141" y="5"/>
                  </a:cubicBezTo>
                  <a:cubicBezTo>
                    <a:pt x="142" y="6"/>
                    <a:pt x="144" y="10"/>
                    <a:pt x="148" y="16"/>
                  </a:cubicBezTo>
                  <a:cubicBezTo>
                    <a:pt x="149" y="19"/>
                    <a:pt x="150" y="21"/>
                    <a:pt x="151" y="23"/>
                  </a:cubicBezTo>
                  <a:cubicBezTo>
                    <a:pt x="153" y="29"/>
                    <a:pt x="154" y="29"/>
                    <a:pt x="155" y="30"/>
                  </a:cubicBezTo>
                  <a:cubicBezTo>
                    <a:pt x="156" y="30"/>
                    <a:pt x="157" y="31"/>
                    <a:pt x="161" y="30"/>
                  </a:cubicBezTo>
                  <a:cubicBezTo>
                    <a:pt x="162" y="30"/>
                    <a:pt x="162" y="30"/>
                    <a:pt x="162" y="30"/>
                  </a:cubicBezTo>
                  <a:cubicBezTo>
                    <a:pt x="162" y="30"/>
                    <a:pt x="162" y="30"/>
                    <a:pt x="162" y="30"/>
                  </a:cubicBezTo>
                  <a:cubicBezTo>
                    <a:pt x="167" y="30"/>
                    <a:pt x="168" y="28"/>
                    <a:pt x="168" y="28"/>
                  </a:cubicBezTo>
                  <a:cubicBezTo>
                    <a:pt x="169" y="27"/>
                    <a:pt x="169" y="26"/>
                    <a:pt x="170" y="21"/>
                  </a:cubicBezTo>
                  <a:cubicBezTo>
                    <a:pt x="171" y="19"/>
                    <a:pt x="171" y="16"/>
                    <a:pt x="172" y="13"/>
                  </a:cubicBezTo>
                  <a:cubicBezTo>
                    <a:pt x="174" y="6"/>
                    <a:pt x="176" y="2"/>
                    <a:pt x="176" y="1"/>
                  </a:cubicBezTo>
                  <a:cubicBezTo>
                    <a:pt x="177" y="0"/>
                    <a:pt x="182" y="0"/>
                    <a:pt x="183" y="1"/>
                  </a:cubicBezTo>
                  <a:cubicBezTo>
                    <a:pt x="183" y="2"/>
                    <a:pt x="185" y="6"/>
                    <a:pt x="186" y="13"/>
                  </a:cubicBezTo>
                  <a:cubicBezTo>
                    <a:pt x="187" y="16"/>
                    <a:pt x="187" y="18"/>
                    <a:pt x="188" y="20"/>
                  </a:cubicBezTo>
                  <a:cubicBezTo>
                    <a:pt x="189" y="27"/>
                    <a:pt x="189" y="27"/>
                    <a:pt x="190" y="28"/>
                  </a:cubicBezTo>
                  <a:cubicBezTo>
                    <a:pt x="191" y="29"/>
                    <a:pt x="192" y="29"/>
                    <a:pt x="196" y="30"/>
                  </a:cubicBezTo>
                  <a:cubicBezTo>
                    <a:pt x="197" y="30"/>
                    <a:pt x="197" y="30"/>
                    <a:pt x="197" y="30"/>
                  </a:cubicBezTo>
                  <a:cubicBezTo>
                    <a:pt x="198" y="30"/>
                    <a:pt x="198" y="30"/>
                    <a:pt x="198" y="30"/>
                  </a:cubicBezTo>
                  <a:cubicBezTo>
                    <a:pt x="202" y="31"/>
                    <a:pt x="203" y="30"/>
                    <a:pt x="204" y="29"/>
                  </a:cubicBezTo>
                  <a:cubicBezTo>
                    <a:pt x="205" y="29"/>
                    <a:pt x="205" y="28"/>
                    <a:pt x="207" y="23"/>
                  </a:cubicBezTo>
                  <a:cubicBezTo>
                    <a:pt x="208" y="21"/>
                    <a:pt x="210" y="19"/>
                    <a:pt x="211" y="16"/>
                  </a:cubicBezTo>
                  <a:cubicBezTo>
                    <a:pt x="214" y="10"/>
                    <a:pt x="217" y="6"/>
                    <a:pt x="218" y="5"/>
                  </a:cubicBezTo>
                  <a:cubicBezTo>
                    <a:pt x="219" y="4"/>
                    <a:pt x="223" y="5"/>
                    <a:pt x="224" y="6"/>
                  </a:cubicBezTo>
                  <a:cubicBezTo>
                    <a:pt x="224" y="7"/>
                    <a:pt x="225" y="11"/>
                    <a:pt x="225" y="17"/>
                  </a:cubicBezTo>
                  <a:cubicBezTo>
                    <a:pt x="225" y="18"/>
                    <a:pt x="225" y="19"/>
                    <a:pt x="225" y="19"/>
                  </a:cubicBezTo>
                  <a:cubicBezTo>
                    <a:pt x="225" y="22"/>
                    <a:pt x="225" y="24"/>
                    <a:pt x="225" y="26"/>
                  </a:cubicBezTo>
                  <a:cubicBezTo>
                    <a:pt x="225" y="28"/>
                    <a:pt x="225" y="30"/>
                    <a:pt x="225" y="31"/>
                  </a:cubicBezTo>
                  <a:cubicBezTo>
                    <a:pt x="225" y="33"/>
                    <a:pt x="225" y="34"/>
                    <a:pt x="225" y="35"/>
                  </a:cubicBezTo>
                  <a:cubicBezTo>
                    <a:pt x="226" y="35"/>
                    <a:pt x="227" y="36"/>
                    <a:pt x="231" y="37"/>
                  </a:cubicBezTo>
                  <a:cubicBezTo>
                    <a:pt x="232" y="39"/>
                    <a:pt x="232" y="39"/>
                    <a:pt x="232" y="39"/>
                  </a:cubicBezTo>
                  <a:cubicBezTo>
                    <a:pt x="232" y="38"/>
                    <a:pt x="232" y="38"/>
                    <a:pt x="232" y="38"/>
                  </a:cubicBezTo>
                  <a:cubicBezTo>
                    <a:pt x="236" y="40"/>
                    <a:pt x="237" y="39"/>
                    <a:pt x="238" y="39"/>
                  </a:cubicBezTo>
                  <a:cubicBezTo>
                    <a:pt x="239" y="39"/>
                    <a:pt x="239" y="38"/>
                    <a:pt x="243" y="34"/>
                  </a:cubicBezTo>
                  <a:cubicBezTo>
                    <a:pt x="244" y="32"/>
                    <a:pt x="246" y="30"/>
                    <a:pt x="248" y="28"/>
                  </a:cubicBezTo>
                  <a:cubicBezTo>
                    <a:pt x="253" y="22"/>
                    <a:pt x="256" y="19"/>
                    <a:pt x="257" y="18"/>
                  </a:cubicBezTo>
                  <a:cubicBezTo>
                    <a:pt x="259" y="18"/>
                    <a:pt x="262" y="20"/>
                    <a:pt x="263" y="21"/>
                  </a:cubicBezTo>
                  <a:cubicBezTo>
                    <a:pt x="263" y="23"/>
                    <a:pt x="262" y="28"/>
                    <a:pt x="261" y="34"/>
                  </a:cubicBezTo>
                  <a:cubicBezTo>
                    <a:pt x="260" y="37"/>
                    <a:pt x="260" y="39"/>
                    <a:pt x="259" y="41"/>
                  </a:cubicBezTo>
                  <a:cubicBezTo>
                    <a:pt x="258" y="45"/>
                    <a:pt x="257" y="47"/>
                    <a:pt x="257" y="48"/>
                  </a:cubicBezTo>
                  <a:cubicBezTo>
                    <a:pt x="257" y="48"/>
                    <a:pt x="257" y="48"/>
                    <a:pt x="257" y="48"/>
                  </a:cubicBezTo>
                  <a:cubicBezTo>
                    <a:pt x="258" y="49"/>
                    <a:pt x="258" y="49"/>
                    <a:pt x="258" y="49"/>
                  </a:cubicBezTo>
                  <a:cubicBezTo>
                    <a:pt x="258" y="50"/>
                    <a:pt x="259" y="51"/>
                    <a:pt x="262" y="53"/>
                  </a:cubicBezTo>
                  <a:cubicBezTo>
                    <a:pt x="263" y="55"/>
                    <a:pt x="263" y="55"/>
                    <a:pt x="263" y="55"/>
                  </a:cubicBezTo>
                  <a:cubicBezTo>
                    <a:pt x="264" y="54"/>
                    <a:pt x="264" y="54"/>
                    <a:pt x="264" y="54"/>
                  </a:cubicBezTo>
                  <a:cubicBezTo>
                    <a:pt x="267" y="56"/>
                    <a:pt x="268" y="56"/>
                    <a:pt x="269" y="56"/>
                  </a:cubicBezTo>
                  <a:cubicBezTo>
                    <a:pt x="270" y="56"/>
                    <a:pt x="271" y="56"/>
                    <a:pt x="275" y="52"/>
                  </a:cubicBezTo>
                  <a:cubicBezTo>
                    <a:pt x="277" y="51"/>
                    <a:pt x="279" y="49"/>
                    <a:pt x="281" y="48"/>
                  </a:cubicBezTo>
                  <a:cubicBezTo>
                    <a:pt x="287" y="43"/>
                    <a:pt x="291" y="41"/>
                    <a:pt x="293" y="40"/>
                  </a:cubicBezTo>
                  <a:cubicBezTo>
                    <a:pt x="294" y="41"/>
                    <a:pt x="297" y="43"/>
                    <a:pt x="298" y="45"/>
                  </a:cubicBezTo>
                  <a:cubicBezTo>
                    <a:pt x="297" y="46"/>
                    <a:pt x="296" y="50"/>
                    <a:pt x="292" y="57"/>
                  </a:cubicBezTo>
                  <a:cubicBezTo>
                    <a:pt x="291" y="59"/>
                    <a:pt x="290" y="61"/>
                    <a:pt x="289" y="63"/>
                  </a:cubicBezTo>
                  <a:cubicBezTo>
                    <a:pt x="286" y="68"/>
                    <a:pt x="286" y="69"/>
                    <a:pt x="286" y="70"/>
                  </a:cubicBezTo>
                  <a:cubicBezTo>
                    <a:pt x="286" y="70"/>
                    <a:pt x="286" y="70"/>
                    <a:pt x="286" y="70"/>
                  </a:cubicBezTo>
                  <a:cubicBezTo>
                    <a:pt x="286" y="70"/>
                    <a:pt x="286" y="70"/>
                    <a:pt x="286" y="70"/>
                  </a:cubicBezTo>
                  <a:cubicBezTo>
                    <a:pt x="286" y="72"/>
                    <a:pt x="287" y="73"/>
                    <a:pt x="289" y="75"/>
                  </a:cubicBezTo>
                  <a:cubicBezTo>
                    <a:pt x="290" y="78"/>
                    <a:pt x="290" y="78"/>
                    <a:pt x="290" y="78"/>
                  </a:cubicBezTo>
                  <a:cubicBezTo>
                    <a:pt x="291" y="77"/>
                    <a:pt x="291" y="77"/>
                    <a:pt x="291" y="77"/>
                  </a:cubicBezTo>
                  <a:cubicBezTo>
                    <a:pt x="293" y="79"/>
                    <a:pt x="294" y="80"/>
                    <a:pt x="295" y="80"/>
                  </a:cubicBezTo>
                  <a:cubicBezTo>
                    <a:pt x="296" y="80"/>
                    <a:pt x="297" y="80"/>
                    <a:pt x="302" y="78"/>
                  </a:cubicBezTo>
                  <a:cubicBezTo>
                    <a:pt x="304" y="77"/>
                    <a:pt x="307" y="76"/>
                    <a:pt x="309" y="75"/>
                  </a:cubicBezTo>
                  <a:cubicBezTo>
                    <a:pt x="316" y="72"/>
                    <a:pt x="321" y="70"/>
                    <a:pt x="322" y="70"/>
                  </a:cubicBezTo>
                  <a:cubicBezTo>
                    <a:pt x="323" y="71"/>
                    <a:pt x="326" y="74"/>
                    <a:pt x="326" y="76"/>
                  </a:cubicBezTo>
                  <a:cubicBezTo>
                    <a:pt x="325" y="77"/>
                    <a:pt x="323" y="80"/>
                    <a:pt x="318" y="86"/>
                  </a:cubicBezTo>
                  <a:cubicBezTo>
                    <a:pt x="316" y="88"/>
                    <a:pt x="315" y="90"/>
                    <a:pt x="313" y="91"/>
                  </a:cubicBezTo>
                  <a:cubicBezTo>
                    <a:pt x="309" y="96"/>
                    <a:pt x="308" y="97"/>
                    <a:pt x="308" y="98"/>
                  </a:cubicBezTo>
                  <a:cubicBezTo>
                    <a:pt x="308" y="98"/>
                    <a:pt x="308" y="98"/>
                    <a:pt x="308" y="98"/>
                  </a:cubicBezTo>
                  <a:cubicBezTo>
                    <a:pt x="308" y="99"/>
                    <a:pt x="309" y="101"/>
                    <a:pt x="311" y="104"/>
                  </a:cubicBezTo>
                  <a:cubicBezTo>
                    <a:pt x="311" y="106"/>
                    <a:pt x="311" y="106"/>
                    <a:pt x="311" y="106"/>
                  </a:cubicBezTo>
                  <a:cubicBezTo>
                    <a:pt x="312" y="106"/>
                    <a:pt x="312" y="106"/>
                    <a:pt x="312" y="106"/>
                  </a:cubicBezTo>
                  <a:cubicBezTo>
                    <a:pt x="313" y="109"/>
                    <a:pt x="314" y="109"/>
                    <a:pt x="315" y="110"/>
                  </a:cubicBezTo>
                  <a:cubicBezTo>
                    <a:pt x="316" y="110"/>
                    <a:pt x="317" y="110"/>
                    <a:pt x="323" y="109"/>
                  </a:cubicBezTo>
                  <a:cubicBezTo>
                    <a:pt x="325" y="108"/>
                    <a:pt x="328" y="108"/>
                    <a:pt x="330" y="107"/>
                  </a:cubicBezTo>
                  <a:cubicBezTo>
                    <a:pt x="337" y="106"/>
                    <a:pt x="342" y="106"/>
                    <a:pt x="343" y="106"/>
                  </a:cubicBezTo>
                  <a:cubicBezTo>
                    <a:pt x="344" y="107"/>
                    <a:pt x="346" y="110"/>
                    <a:pt x="346" y="112"/>
                  </a:cubicBezTo>
                  <a:cubicBezTo>
                    <a:pt x="346" y="112"/>
                    <a:pt x="346" y="112"/>
                    <a:pt x="346" y="112"/>
                  </a:cubicBezTo>
                  <a:cubicBezTo>
                    <a:pt x="345" y="113"/>
                    <a:pt x="342" y="116"/>
                    <a:pt x="336" y="120"/>
                  </a:cubicBezTo>
                  <a:cubicBezTo>
                    <a:pt x="334" y="122"/>
                    <a:pt x="332" y="123"/>
                    <a:pt x="330" y="124"/>
                  </a:cubicBezTo>
                  <a:cubicBezTo>
                    <a:pt x="325" y="128"/>
                    <a:pt x="324" y="129"/>
                    <a:pt x="324" y="130"/>
                  </a:cubicBezTo>
                  <a:cubicBezTo>
                    <a:pt x="324" y="130"/>
                    <a:pt x="324" y="131"/>
                    <a:pt x="324" y="131"/>
                  </a:cubicBezTo>
                  <a:cubicBezTo>
                    <a:pt x="324" y="132"/>
                    <a:pt x="324" y="134"/>
                    <a:pt x="325" y="136"/>
                  </a:cubicBezTo>
                  <a:cubicBezTo>
                    <a:pt x="324" y="138"/>
                    <a:pt x="324" y="138"/>
                    <a:pt x="324" y="138"/>
                  </a:cubicBezTo>
                  <a:cubicBezTo>
                    <a:pt x="325" y="138"/>
                    <a:pt x="325" y="138"/>
                    <a:pt x="325" y="138"/>
                  </a:cubicBezTo>
                  <a:cubicBezTo>
                    <a:pt x="326" y="141"/>
                    <a:pt x="327" y="142"/>
                    <a:pt x="328" y="143"/>
                  </a:cubicBezTo>
                  <a:cubicBezTo>
                    <a:pt x="329" y="143"/>
                    <a:pt x="330" y="143"/>
                    <a:pt x="335" y="144"/>
                  </a:cubicBezTo>
                  <a:cubicBezTo>
                    <a:pt x="338" y="144"/>
                    <a:pt x="340" y="144"/>
                    <a:pt x="343" y="144"/>
                  </a:cubicBezTo>
                  <a:cubicBezTo>
                    <a:pt x="350" y="145"/>
                    <a:pt x="355" y="145"/>
                    <a:pt x="356" y="146"/>
                  </a:cubicBezTo>
                  <a:cubicBezTo>
                    <a:pt x="357" y="146"/>
                    <a:pt x="357" y="149"/>
                    <a:pt x="358" y="151"/>
                  </a:cubicBezTo>
                  <a:cubicBezTo>
                    <a:pt x="358" y="152"/>
                    <a:pt x="357" y="152"/>
                    <a:pt x="357" y="152"/>
                  </a:cubicBezTo>
                  <a:cubicBezTo>
                    <a:pt x="356" y="153"/>
                    <a:pt x="352" y="155"/>
                    <a:pt x="345" y="158"/>
                  </a:cubicBezTo>
                  <a:cubicBezTo>
                    <a:pt x="343" y="159"/>
                    <a:pt x="341" y="160"/>
                    <a:pt x="339" y="161"/>
                  </a:cubicBezTo>
                  <a:cubicBezTo>
                    <a:pt x="333" y="163"/>
                    <a:pt x="332" y="163"/>
                    <a:pt x="332" y="164"/>
                  </a:cubicBezTo>
                  <a:cubicBezTo>
                    <a:pt x="331" y="165"/>
                    <a:pt x="331" y="166"/>
                    <a:pt x="331" y="168"/>
                  </a:cubicBezTo>
                  <a:cubicBezTo>
                    <a:pt x="331" y="169"/>
                    <a:pt x="331" y="170"/>
                    <a:pt x="331" y="170"/>
                  </a:cubicBezTo>
                  <a:cubicBezTo>
                    <a:pt x="330" y="173"/>
                    <a:pt x="330" y="173"/>
                    <a:pt x="330" y="173"/>
                  </a:cubicBezTo>
                  <a:cubicBezTo>
                    <a:pt x="331" y="173"/>
                    <a:pt x="331" y="173"/>
                    <a:pt x="331" y="173"/>
                  </a:cubicBezTo>
                  <a:cubicBezTo>
                    <a:pt x="331" y="175"/>
                    <a:pt x="332" y="177"/>
                    <a:pt x="333" y="178"/>
                  </a:cubicBezTo>
                  <a:cubicBezTo>
                    <a:pt x="333" y="179"/>
                    <a:pt x="334" y="179"/>
                    <a:pt x="340" y="180"/>
                  </a:cubicBezTo>
                  <a:cubicBezTo>
                    <a:pt x="342" y="181"/>
                    <a:pt x="344" y="182"/>
                    <a:pt x="347" y="183"/>
                  </a:cubicBezTo>
                  <a:cubicBezTo>
                    <a:pt x="354" y="185"/>
                    <a:pt x="358" y="187"/>
                    <a:pt x="359" y="187"/>
                  </a:cubicBezTo>
                  <a:cubicBezTo>
                    <a:pt x="360" y="188"/>
                    <a:pt x="360" y="189"/>
                    <a:pt x="360" y="190"/>
                  </a:cubicBezTo>
                  <a:cubicBezTo>
                    <a:pt x="360" y="192"/>
                    <a:pt x="359" y="193"/>
                    <a:pt x="359" y="194"/>
                  </a:cubicBezTo>
                  <a:cubicBezTo>
                    <a:pt x="358" y="194"/>
                    <a:pt x="354" y="196"/>
                    <a:pt x="346" y="197"/>
                  </a:cubicBezTo>
                  <a:cubicBezTo>
                    <a:pt x="344" y="197"/>
                    <a:pt x="341" y="198"/>
                    <a:pt x="339" y="198"/>
                  </a:cubicBezTo>
                  <a:cubicBezTo>
                    <a:pt x="333" y="199"/>
                    <a:pt x="332" y="199"/>
                    <a:pt x="331" y="200"/>
                  </a:cubicBezTo>
                  <a:cubicBezTo>
                    <a:pt x="331" y="201"/>
                    <a:pt x="330" y="202"/>
                    <a:pt x="329" y="206"/>
                  </a:cubicBezTo>
                  <a:cubicBezTo>
                    <a:pt x="329" y="206"/>
                    <a:pt x="329" y="206"/>
                    <a:pt x="329" y="206"/>
                  </a:cubicBezTo>
                  <a:cubicBezTo>
                    <a:pt x="329" y="206"/>
                    <a:pt x="329" y="206"/>
                    <a:pt x="329" y="206"/>
                  </a:cubicBezTo>
                  <a:cubicBezTo>
                    <a:pt x="329" y="208"/>
                    <a:pt x="329" y="210"/>
                    <a:pt x="329" y="211"/>
                  </a:cubicBezTo>
                  <a:cubicBezTo>
                    <a:pt x="329" y="212"/>
                    <a:pt x="329" y="213"/>
                    <a:pt x="329" y="213"/>
                  </a:cubicBezTo>
                  <a:cubicBezTo>
                    <a:pt x="330" y="214"/>
                    <a:pt x="331" y="215"/>
                    <a:pt x="335" y="217"/>
                  </a:cubicBezTo>
                  <a:cubicBezTo>
                    <a:pt x="337" y="218"/>
                    <a:pt x="340" y="220"/>
                    <a:pt x="342" y="221"/>
                  </a:cubicBezTo>
                  <a:cubicBezTo>
                    <a:pt x="348" y="225"/>
                    <a:pt x="352" y="228"/>
                    <a:pt x="353" y="229"/>
                  </a:cubicBezTo>
                  <a:cubicBezTo>
                    <a:pt x="353" y="229"/>
                    <a:pt x="353" y="229"/>
                    <a:pt x="353" y="229"/>
                  </a:cubicBezTo>
                  <a:cubicBezTo>
                    <a:pt x="353" y="231"/>
                    <a:pt x="352" y="234"/>
                    <a:pt x="351" y="235"/>
                  </a:cubicBezTo>
                  <a:cubicBezTo>
                    <a:pt x="350" y="235"/>
                    <a:pt x="345" y="235"/>
                    <a:pt x="338" y="235"/>
                  </a:cubicBezTo>
                  <a:cubicBezTo>
                    <a:pt x="335" y="235"/>
                    <a:pt x="333" y="234"/>
                    <a:pt x="331" y="234"/>
                  </a:cubicBezTo>
                  <a:cubicBezTo>
                    <a:pt x="325" y="234"/>
                    <a:pt x="324" y="234"/>
                    <a:pt x="323" y="234"/>
                  </a:cubicBezTo>
                  <a:cubicBezTo>
                    <a:pt x="322" y="235"/>
                    <a:pt x="321" y="236"/>
                    <a:pt x="320" y="239"/>
                  </a:cubicBezTo>
                  <a:cubicBezTo>
                    <a:pt x="319" y="240"/>
                    <a:pt x="319" y="240"/>
                    <a:pt x="319" y="240"/>
                  </a:cubicBezTo>
                  <a:cubicBezTo>
                    <a:pt x="319" y="240"/>
                    <a:pt x="319" y="240"/>
                    <a:pt x="319" y="240"/>
                  </a:cubicBezTo>
                  <a:cubicBezTo>
                    <a:pt x="318" y="243"/>
                    <a:pt x="317" y="244"/>
                    <a:pt x="317" y="246"/>
                  </a:cubicBezTo>
                  <a:cubicBezTo>
                    <a:pt x="317" y="246"/>
                    <a:pt x="317" y="246"/>
                    <a:pt x="318" y="247"/>
                  </a:cubicBezTo>
                  <a:cubicBezTo>
                    <a:pt x="318" y="248"/>
                    <a:pt x="319" y="248"/>
                    <a:pt x="323" y="252"/>
                  </a:cubicBezTo>
                  <a:cubicBezTo>
                    <a:pt x="324" y="254"/>
                    <a:pt x="326" y="256"/>
                    <a:pt x="328" y="258"/>
                  </a:cubicBezTo>
                  <a:cubicBezTo>
                    <a:pt x="334" y="263"/>
                    <a:pt x="337" y="266"/>
                    <a:pt x="337" y="267"/>
                  </a:cubicBezTo>
                  <a:cubicBezTo>
                    <a:pt x="337" y="269"/>
                    <a:pt x="335" y="272"/>
                    <a:pt x="334" y="273"/>
                  </a:cubicBezTo>
                  <a:cubicBezTo>
                    <a:pt x="333" y="273"/>
                    <a:pt x="328" y="272"/>
                    <a:pt x="321" y="270"/>
                  </a:cubicBezTo>
                  <a:cubicBezTo>
                    <a:pt x="319" y="269"/>
                    <a:pt x="317" y="268"/>
                    <a:pt x="315" y="268"/>
                  </a:cubicBezTo>
                  <a:cubicBezTo>
                    <a:pt x="308" y="266"/>
                    <a:pt x="308" y="265"/>
                    <a:pt x="307" y="266"/>
                  </a:cubicBezTo>
                  <a:cubicBezTo>
                    <a:pt x="306" y="266"/>
                    <a:pt x="304" y="267"/>
                    <a:pt x="302" y="270"/>
                  </a:cubicBezTo>
                  <a:cubicBezTo>
                    <a:pt x="301" y="270"/>
                    <a:pt x="301" y="270"/>
                    <a:pt x="301" y="270"/>
                  </a:cubicBezTo>
                  <a:cubicBezTo>
                    <a:pt x="301" y="271"/>
                    <a:pt x="301" y="271"/>
                    <a:pt x="301" y="271"/>
                  </a:cubicBezTo>
                  <a:cubicBezTo>
                    <a:pt x="299" y="274"/>
                    <a:pt x="299" y="276"/>
                    <a:pt x="299" y="276"/>
                  </a:cubicBezTo>
                  <a:cubicBezTo>
                    <a:pt x="299" y="277"/>
                    <a:pt x="299" y="277"/>
                    <a:pt x="299" y="277"/>
                  </a:cubicBezTo>
                  <a:cubicBezTo>
                    <a:pt x="299" y="278"/>
                    <a:pt x="299" y="279"/>
                    <a:pt x="302" y="283"/>
                  </a:cubicBezTo>
                  <a:cubicBezTo>
                    <a:pt x="304" y="285"/>
                    <a:pt x="305" y="287"/>
                    <a:pt x="307" y="290"/>
                  </a:cubicBezTo>
                  <a:cubicBezTo>
                    <a:pt x="310" y="296"/>
                    <a:pt x="313" y="300"/>
                    <a:pt x="313" y="301"/>
                  </a:cubicBezTo>
                  <a:cubicBezTo>
                    <a:pt x="313" y="303"/>
                    <a:pt x="310" y="306"/>
                    <a:pt x="308" y="306"/>
                  </a:cubicBezTo>
                  <a:cubicBezTo>
                    <a:pt x="307" y="306"/>
                    <a:pt x="303" y="304"/>
                    <a:pt x="297" y="300"/>
                  </a:cubicBezTo>
                  <a:cubicBezTo>
                    <a:pt x="295" y="299"/>
                    <a:pt x="293" y="298"/>
                    <a:pt x="291" y="296"/>
                  </a:cubicBezTo>
                  <a:cubicBezTo>
                    <a:pt x="285" y="293"/>
                    <a:pt x="284" y="293"/>
                    <a:pt x="283" y="293"/>
                  </a:cubicBezTo>
                  <a:cubicBezTo>
                    <a:pt x="282" y="293"/>
                    <a:pt x="281" y="293"/>
                    <a:pt x="278" y="296"/>
                  </a:cubicBezTo>
                  <a:cubicBezTo>
                    <a:pt x="277" y="296"/>
                    <a:pt x="277" y="296"/>
                    <a:pt x="277" y="296"/>
                  </a:cubicBezTo>
                  <a:cubicBezTo>
                    <a:pt x="277" y="297"/>
                    <a:pt x="277" y="297"/>
                    <a:pt x="277" y="297"/>
                  </a:cubicBezTo>
                  <a:cubicBezTo>
                    <a:pt x="274" y="299"/>
                    <a:pt x="273" y="301"/>
                    <a:pt x="273" y="302"/>
                  </a:cubicBezTo>
                  <a:cubicBezTo>
                    <a:pt x="273" y="302"/>
                    <a:pt x="273" y="302"/>
                    <a:pt x="273" y="302"/>
                  </a:cubicBezTo>
                  <a:cubicBezTo>
                    <a:pt x="273" y="302"/>
                    <a:pt x="273" y="302"/>
                    <a:pt x="273" y="302"/>
                  </a:cubicBezTo>
                  <a:cubicBezTo>
                    <a:pt x="273" y="303"/>
                    <a:pt x="274" y="304"/>
                    <a:pt x="275" y="309"/>
                  </a:cubicBezTo>
                  <a:cubicBezTo>
                    <a:pt x="276" y="311"/>
                    <a:pt x="277" y="313"/>
                    <a:pt x="278" y="316"/>
                  </a:cubicBezTo>
                  <a:cubicBezTo>
                    <a:pt x="280" y="322"/>
                    <a:pt x="282" y="327"/>
                    <a:pt x="282" y="329"/>
                  </a:cubicBezTo>
                  <a:cubicBezTo>
                    <a:pt x="281" y="330"/>
                    <a:pt x="277" y="332"/>
                    <a:pt x="276" y="332"/>
                  </a:cubicBezTo>
                  <a:cubicBezTo>
                    <a:pt x="275" y="332"/>
                    <a:pt x="271" y="329"/>
                    <a:pt x="266" y="324"/>
                  </a:cubicBezTo>
                  <a:cubicBezTo>
                    <a:pt x="264" y="322"/>
                    <a:pt x="263" y="320"/>
                    <a:pt x="261" y="319"/>
                  </a:cubicBezTo>
                  <a:cubicBezTo>
                    <a:pt x="256" y="314"/>
                    <a:pt x="256" y="314"/>
                    <a:pt x="255" y="314"/>
                  </a:cubicBezTo>
                  <a:cubicBezTo>
                    <a:pt x="254" y="313"/>
                    <a:pt x="252" y="314"/>
                    <a:pt x="249" y="316"/>
                  </a:cubicBezTo>
                  <a:cubicBezTo>
                    <a:pt x="247" y="315"/>
                    <a:pt x="247" y="315"/>
                    <a:pt x="247" y="315"/>
                  </a:cubicBezTo>
                  <a:cubicBezTo>
                    <a:pt x="247" y="316"/>
                    <a:pt x="247" y="316"/>
                    <a:pt x="247" y="316"/>
                  </a:cubicBezTo>
                  <a:cubicBezTo>
                    <a:pt x="245" y="317"/>
                    <a:pt x="243" y="319"/>
                    <a:pt x="243" y="320"/>
                  </a:cubicBezTo>
                  <a:cubicBezTo>
                    <a:pt x="243" y="320"/>
                    <a:pt x="243" y="321"/>
                    <a:pt x="243" y="321"/>
                  </a:cubicBezTo>
                  <a:cubicBezTo>
                    <a:pt x="243" y="322"/>
                    <a:pt x="243" y="324"/>
                    <a:pt x="243" y="327"/>
                  </a:cubicBezTo>
                  <a:cubicBezTo>
                    <a:pt x="243" y="329"/>
                    <a:pt x="244" y="332"/>
                    <a:pt x="244" y="335"/>
                  </a:cubicBezTo>
                  <a:cubicBezTo>
                    <a:pt x="245" y="339"/>
                    <a:pt x="245" y="343"/>
                    <a:pt x="245" y="346"/>
                  </a:cubicBezTo>
                  <a:cubicBezTo>
                    <a:pt x="245" y="347"/>
                    <a:pt x="245" y="348"/>
                    <a:pt x="245" y="348"/>
                  </a:cubicBezTo>
                  <a:cubicBezTo>
                    <a:pt x="244" y="349"/>
                    <a:pt x="240" y="351"/>
                    <a:pt x="238" y="351"/>
                  </a:cubicBezTo>
                  <a:cubicBezTo>
                    <a:pt x="238" y="350"/>
                    <a:pt x="235" y="346"/>
                    <a:pt x="231" y="340"/>
                  </a:cubicBezTo>
                  <a:cubicBezTo>
                    <a:pt x="229" y="338"/>
                    <a:pt x="228" y="336"/>
                    <a:pt x="227" y="334"/>
                  </a:cubicBezTo>
                  <a:cubicBezTo>
                    <a:pt x="224" y="328"/>
                    <a:pt x="223" y="328"/>
                    <a:pt x="222" y="327"/>
                  </a:cubicBezTo>
                  <a:cubicBezTo>
                    <a:pt x="221" y="327"/>
                    <a:pt x="220" y="327"/>
                    <a:pt x="216" y="328"/>
                  </a:cubicBezTo>
                  <a:cubicBezTo>
                    <a:pt x="214" y="327"/>
                    <a:pt x="214" y="327"/>
                    <a:pt x="214" y="327"/>
                  </a:cubicBezTo>
                  <a:cubicBezTo>
                    <a:pt x="214" y="328"/>
                    <a:pt x="214" y="328"/>
                    <a:pt x="214" y="328"/>
                  </a:cubicBezTo>
                  <a:cubicBezTo>
                    <a:pt x="211" y="329"/>
                    <a:pt x="210" y="330"/>
                    <a:pt x="209" y="331"/>
                  </a:cubicBezTo>
                  <a:cubicBezTo>
                    <a:pt x="208" y="331"/>
                    <a:pt x="208" y="332"/>
                    <a:pt x="208" y="338"/>
                  </a:cubicBezTo>
                  <a:cubicBezTo>
                    <a:pt x="207" y="340"/>
                    <a:pt x="207" y="343"/>
                    <a:pt x="207" y="346"/>
                  </a:cubicBezTo>
                  <a:cubicBezTo>
                    <a:pt x="206" y="353"/>
                    <a:pt x="205" y="357"/>
                    <a:pt x="204" y="359"/>
                  </a:cubicBezTo>
                  <a:cubicBezTo>
                    <a:pt x="203" y="359"/>
                    <a:pt x="199" y="360"/>
                    <a:pt x="198" y="359"/>
                  </a:cubicBezTo>
                  <a:cubicBezTo>
                    <a:pt x="197" y="358"/>
                    <a:pt x="195" y="354"/>
                    <a:pt x="193" y="347"/>
                  </a:cubicBezTo>
                  <a:cubicBezTo>
                    <a:pt x="192" y="345"/>
                    <a:pt x="191" y="343"/>
                    <a:pt x="190" y="341"/>
                  </a:cubicBezTo>
                  <a:cubicBezTo>
                    <a:pt x="188" y="335"/>
                    <a:pt x="188" y="334"/>
                    <a:pt x="187" y="333"/>
                  </a:cubicBezTo>
                  <a:cubicBezTo>
                    <a:pt x="187" y="333"/>
                    <a:pt x="185" y="332"/>
                    <a:pt x="181" y="332"/>
                  </a:cubicBezTo>
                  <a:cubicBezTo>
                    <a:pt x="180" y="331"/>
                    <a:pt x="180" y="331"/>
                    <a:pt x="180" y="331"/>
                  </a:cubicBezTo>
                  <a:cubicBezTo>
                    <a:pt x="179" y="332"/>
                    <a:pt x="179" y="332"/>
                    <a:pt x="179" y="332"/>
                  </a:cubicBezTo>
                  <a:cubicBezTo>
                    <a:pt x="175" y="332"/>
                    <a:pt x="174" y="333"/>
                    <a:pt x="173" y="333"/>
                  </a:cubicBezTo>
                  <a:cubicBezTo>
                    <a:pt x="173" y="334"/>
                    <a:pt x="172" y="335"/>
                    <a:pt x="171" y="340"/>
                  </a:cubicBezTo>
                  <a:cubicBezTo>
                    <a:pt x="170" y="342"/>
                    <a:pt x="169" y="345"/>
                    <a:pt x="168" y="347"/>
                  </a:cubicBezTo>
                  <a:cubicBezTo>
                    <a:pt x="165" y="354"/>
                    <a:pt x="163" y="358"/>
                    <a:pt x="163" y="359"/>
                  </a:cubicBezTo>
                  <a:cubicBezTo>
                    <a:pt x="161" y="360"/>
                    <a:pt x="157" y="360"/>
                    <a:pt x="156" y="359"/>
                  </a:cubicBezTo>
                  <a:cubicBezTo>
                    <a:pt x="155" y="358"/>
                    <a:pt x="155" y="353"/>
                    <a:pt x="154" y="346"/>
                  </a:cubicBezTo>
                  <a:cubicBezTo>
                    <a:pt x="153" y="343"/>
                    <a:pt x="153" y="341"/>
                    <a:pt x="153" y="339"/>
                  </a:cubicBezTo>
                  <a:cubicBezTo>
                    <a:pt x="152" y="332"/>
                    <a:pt x="152" y="331"/>
                    <a:pt x="152" y="331"/>
                  </a:cubicBezTo>
                  <a:cubicBezTo>
                    <a:pt x="151" y="330"/>
                    <a:pt x="149" y="329"/>
                    <a:pt x="146" y="329"/>
                  </a:cubicBezTo>
                  <a:cubicBezTo>
                    <a:pt x="145" y="327"/>
                    <a:pt x="145" y="327"/>
                    <a:pt x="145" y="327"/>
                  </a:cubicBezTo>
                  <a:cubicBezTo>
                    <a:pt x="144" y="328"/>
                    <a:pt x="144" y="328"/>
                    <a:pt x="144" y="328"/>
                  </a:cubicBezTo>
                  <a:cubicBezTo>
                    <a:pt x="141" y="327"/>
                    <a:pt x="139" y="327"/>
                    <a:pt x="138" y="328"/>
                  </a:cubicBezTo>
                  <a:cubicBezTo>
                    <a:pt x="138" y="328"/>
                    <a:pt x="137" y="329"/>
                    <a:pt x="134" y="334"/>
                  </a:cubicBezTo>
                  <a:cubicBezTo>
                    <a:pt x="133" y="336"/>
                    <a:pt x="131" y="338"/>
                    <a:pt x="130" y="340"/>
                  </a:cubicBezTo>
                  <a:cubicBezTo>
                    <a:pt x="126" y="346"/>
                    <a:pt x="123" y="350"/>
                    <a:pt x="122" y="351"/>
                  </a:cubicBezTo>
                  <a:cubicBezTo>
                    <a:pt x="120" y="351"/>
                    <a:pt x="116" y="349"/>
                    <a:pt x="115" y="348"/>
                  </a:cubicBezTo>
                  <a:cubicBezTo>
                    <a:pt x="115" y="348"/>
                    <a:pt x="115" y="348"/>
                    <a:pt x="115" y="347"/>
                  </a:cubicBezTo>
                  <a:cubicBezTo>
                    <a:pt x="115" y="347"/>
                    <a:pt x="115" y="347"/>
                    <a:pt x="115" y="347"/>
                  </a:cubicBezTo>
                  <a:cubicBezTo>
                    <a:pt x="115" y="345"/>
                    <a:pt x="116" y="340"/>
                    <a:pt x="116" y="335"/>
                  </a:cubicBezTo>
                  <a:cubicBezTo>
                    <a:pt x="117" y="333"/>
                    <a:pt x="117" y="330"/>
                    <a:pt x="117" y="328"/>
                  </a:cubicBezTo>
                  <a:cubicBezTo>
                    <a:pt x="118" y="325"/>
                    <a:pt x="118" y="323"/>
                    <a:pt x="118" y="322"/>
                  </a:cubicBezTo>
                  <a:cubicBezTo>
                    <a:pt x="118" y="321"/>
                    <a:pt x="118" y="321"/>
                    <a:pt x="118" y="320"/>
                  </a:cubicBezTo>
                  <a:cubicBezTo>
                    <a:pt x="117" y="319"/>
                    <a:pt x="116" y="318"/>
                    <a:pt x="113" y="317"/>
                  </a:cubicBezTo>
                  <a:cubicBezTo>
                    <a:pt x="112" y="314"/>
                    <a:pt x="112" y="314"/>
                    <a:pt x="112" y="314"/>
                  </a:cubicBezTo>
                  <a:cubicBezTo>
                    <a:pt x="111" y="316"/>
                    <a:pt x="111" y="316"/>
                    <a:pt x="111" y="316"/>
                  </a:cubicBezTo>
                  <a:cubicBezTo>
                    <a:pt x="108" y="314"/>
                    <a:pt x="107" y="314"/>
                    <a:pt x="106" y="314"/>
                  </a:cubicBezTo>
                  <a:cubicBezTo>
                    <a:pt x="105" y="315"/>
                    <a:pt x="104" y="315"/>
                    <a:pt x="100" y="319"/>
                  </a:cubicBezTo>
                  <a:cubicBezTo>
                    <a:pt x="98" y="321"/>
                    <a:pt x="96" y="322"/>
                    <a:pt x="94" y="324"/>
                  </a:cubicBezTo>
                  <a:cubicBezTo>
                    <a:pt x="89" y="329"/>
                    <a:pt x="85" y="332"/>
                    <a:pt x="84" y="333"/>
                  </a:cubicBezTo>
                  <a:cubicBezTo>
                    <a:pt x="83" y="333"/>
                    <a:pt x="79" y="330"/>
                    <a:pt x="78" y="329"/>
                  </a:cubicBezTo>
                  <a:cubicBezTo>
                    <a:pt x="79" y="328"/>
                    <a:pt x="80" y="323"/>
                    <a:pt x="82" y="316"/>
                  </a:cubicBezTo>
                  <a:cubicBezTo>
                    <a:pt x="83" y="314"/>
                    <a:pt x="84" y="312"/>
                    <a:pt x="85" y="310"/>
                  </a:cubicBezTo>
                  <a:cubicBezTo>
                    <a:pt x="87" y="305"/>
                    <a:pt x="87" y="304"/>
                    <a:pt x="87" y="303"/>
                  </a:cubicBezTo>
                  <a:cubicBezTo>
                    <a:pt x="87" y="302"/>
                    <a:pt x="87" y="302"/>
                    <a:pt x="87" y="302"/>
                  </a:cubicBezTo>
                  <a:cubicBezTo>
                    <a:pt x="87" y="302"/>
                    <a:pt x="87" y="302"/>
                    <a:pt x="87" y="302"/>
                  </a:cubicBezTo>
                  <a:cubicBezTo>
                    <a:pt x="87" y="301"/>
                    <a:pt x="86" y="300"/>
                    <a:pt x="83" y="298"/>
                  </a:cubicBezTo>
                  <a:cubicBezTo>
                    <a:pt x="83" y="296"/>
                    <a:pt x="83" y="296"/>
                    <a:pt x="83" y="296"/>
                  </a:cubicBezTo>
                  <a:cubicBezTo>
                    <a:pt x="82" y="296"/>
                    <a:pt x="82" y="296"/>
                    <a:pt x="82" y="296"/>
                  </a:cubicBezTo>
                  <a:cubicBezTo>
                    <a:pt x="79" y="294"/>
                    <a:pt x="78" y="293"/>
                    <a:pt x="77" y="294"/>
                  </a:cubicBezTo>
                  <a:cubicBezTo>
                    <a:pt x="76" y="294"/>
                    <a:pt x="75" y="294"/>
                    <a:pt x="70" y="297"/>
                  </a:cubicBezTo>
                  <a:cubicBezTo>
                    <a:pt x="68" y="298"/>
                    <a:pt x="66" y="299"/>
                    <a:pt x="63" y="301"/>
                  </a:cubicBezTo>
                  <a:cubicBezTo>
                    <a:pt x="57" y="304"/>
                    <a:pt x="53" y="306"/>
                    <a:pt x="52" y="307"/>
                  </a:cubicBezTo>
                  <a:cubicBezTo>
                    <a:pt x="50" y="306"/>
                    <a:pt x="47" y="303"/>
                    <a:pt x="47" y="302"/>
                  </a:cubicBezTo>
                  <a:cubicBezTo>
                    <a:pt x="47" y="301"/>
                    <a:pt x="50" y="296"/>
                    <a:pt x="54" y="290"/>
                  </a:cubicBezTo>
                  <a:cubicBezTo>
                    <a:pt x="55" y="288"/>
                    <a:pt x="56" y="286"/>
                    <a:pt x="58" y="285"/>
                  </a:cubicBezTo>
                  <a:cubicBezTo>
                    <a:pt x="61" y="279"/>
                    <a:pt x="62" y="279"/>
                    <a:pt x="62" y="277"/>
                  </a:cubicBezTo>
                  <a:cubicBezTo>
                    <a:pt x="62" y="276"/>
                    <a:pt x="61" y="275"/>
                    <a:pt x="59" y="272"/>
                  </a:cubicBezTo>
                  <a:cubicBezTo>
                    <a:pt x="59" y="270"/>
                    <a:pt x="59" y="270"/>
                    <a:pt x="59" y="270"/>
                  </a:cubicBezTo>
                  <a:cubicBezTo>
                    <a:pt x="58" y="270"/>
                    <a:pt x="58" y="270"/>
                    <a:pt x="58" y="270"/>
                  </a:cubicBezTo>
                  <a:cubicBezTo>
                    <a:pt x="56" y="267"/>
                    <a:pt x="54" y="267"/>
                    <a:pt x="53" y="267"/>
                  </a:cubicBezTo>
                  <a:cubicBezTo>
                    <a:pt x="53" y="267"/>
                    <a:pt x="52" y="267"/>
                    <a:pt x="46" y="268"/>
                  </a:cubicBezTo>
                  <a:cubicBezTo>
                    <a:pt x="44" y="269"/>
                    <a:pt x="41" y="270"/>
                    <a:pt x="39" y="271"/>
                  </a:cubicBezTo>
                  <a:cubicBezTo>
                    <a:pt x="32" y="273"/>
                    <a:pt x="27" y="274"/>
                    <a:pt x="26" y="274"/>
                  </a:cubicBezTo>
                  <a:cubicBezTo>
                    <a:pt x="25" y="273"/>
                    <a:pt x="23" y="269"/>
                    <a:pt x="23" y="268"/>
                  </a:cubicBezTo>
                  <a:cubicBezTo>
                    <a:pt x="23" y="267"/>
                    <a:pt x="26" y="263"/>
                    <a:pt x="32" y="258"/>
                  </a:cubicBezTo>
                  <a:cubicBezTo>
                    <a:pt x="34" y="257"/>
                    <a:pt x="35" y="255"/>
                    <a:pt x="37" y="254"/>
                  </a:cubicBezTo>
                  <a:cubicBezTo>
                    <a:pt x="42" y="249"/>
                    <a:pt x="42" y="249"/>
                    <a:pt x="43" y="248"/>
                  </a:cubicBezTo>
                  <a:cubicBezTo>
                    <a:pt x="43" y="247"/>
                    <a:pt x="43" y="247"/>
                    <a:pt x="43" y="247"/>
                  </a:cubicBezTo>
                  <a:cubicBezTo>
                    <a:pt x="43" y="246"/>
                    <a:pt x="42" y="244"/>
                    <a:pt x="41" y="242"/>
                  </a:cubicBezTo>
                  <a:cubicBezTo>
                    <a:pt x="41" y="240"/>
                    <a:pt x="41" y="240"/>
                    <a:pt x="41" y="240"/>
                  </a:cubicBezTo>
                  <a:cubicBezTo>
                    <a:pt x="40" y="240"/>
                    <a:pt x="40" y="240"/>
                    <a:pt x="40" y="240"/>
                  </a:cubicBezTo>
                  <a:cubicBezTo>
                    <a:pt x="39" y="237"/>
                    <a:pt x="38" y="236"/>
                    <a:pt x="37" y="235"/>
                  </a:cubicBezTo>
                  <a:cubicBezTo>
                    <a:pt x="36" y="235"/>
                    <a:pt x="35" y="235"/>
                    <a:pt x="30" y="235"/>
                  </a:cubicBezTo>
                  <a:cubicBezTo>
                    <a:pt x="27" y="235"/>
                    <a:pt x="25" y="236"/>
                    <a:pt x="22" y="236"/>
                  </a:cubicBezTo>
                  <a:cubicBezTo>
                    <a:pt x="15" y="236"/>
                    <a:pt x="10" y="236"/>
                    <a:pt x="9" y="236"/>
                  </a:cubicBezTo>
                  <a:cubicBezTo>
                    <a:pt x="8" y="235"/>
                    <a:pt x="7" y="232"/>
                    <a:pt x="7" y="230"/>
                  </a:cubicBezTo>
                  <a:cubicBezTo>
                    <a:pt x="7" y="229"/>
                    <a:pt x="7" y="229"/>
                    <a:pt x="7" y="229"/>
                  </a:cubicBezTo>
                  <a:cubicBezTo>
                    <a:pt x="8" y="228"/>
                    <a:pt x="11" y="226"/>
                    <a:pt x="18" y="222"/>
                  </a:cubicBezTo>
                  <a:cubicBezTo>
                    <a:pt x="20" y="221"/>
                    <a:pt x="22" y="220"/>
                    <a:pt x="24" y="219"/>
                  </a:cubicBezTo>
                  <a:cubicBezTo>
                    <a:pt x="30" y="216"/>
                    <a:pt x="30" y="215"/>
                    <a:pt x="31" y="214"/>
                  </a:cubicBezTo>
                  <a:cubicBezTo>
                    <a:pt x="31" y="214"/>
                    <a:pt x="31" y="213"/>
                    <a:pt x="31" y="212"/>
                  </a:cubicBezTo>
                  <a:cubicBezTo>
                    <a:pt x="31" y="211"/>
                    <a:pt x="31" y="209"/>
                    <a:pt x="30" y="208"/>
                  </a:cubicBezTo>
                  <a:cubicBezTo>
                    <a:pt x="31" y="206"/>
                    <a:pt x="31" y="206"/>
                    <a:pt x="31" y="206"/>
                  </a:cubicBezTo>
                  <a:cubicBezTo>
                    <a:pt x="30" y="206"/>
                    <a:pt x="30" y="206"/>
                    <a:pt x="30" y="206"/>
                  </a:cubicBezTo>
                  <a:cubicBezTo>
                    <a:pt x="30" y="203"/>
                    <a:pt x="29" y="201"/>
                    <a:pt x="28" y="201"/>
                  </a:cubicBezTo>
                  <a:cubicBezTo>
                    <a:pt x="27" y="200"/>
                    <a:pt x="27" y="200"/>
                    <a:pt x="21" y="199"/>
                  </a:cubicBezTo>
                  <a:cubicBezTo>
                    <a:pt x="19" y="199"/>
                    <a:pt x="16" y="198"/>
                    <a:pt x="13" y="198"/>
                  </a:cubicBezTo>
                  <a:cubicBezTo>
                    <a:pt x="6" y="196"/>
                    <a:pt x="2" y="195"/>
                    <a:pt x="1" y="195"/>
                  </a:cubicBezTo>
                  <a:cubicBezTo>
                    <a:pt x="0" y="194"/>
                    <a:pt x="0" y="192"/>
                    <a:pt x="0" y="190"/>
                  </a:cubicBezTo>
                  <a:close/>
                  <a:moveTo>
                    <a:pt x="288" y="180"/>
                  </a:moveTo>
                  <a:cubicBezTo>
                    <a:pt x="288" y="120"/>
                    <a:pt x="239" y="71"/>
                    <a:pt x="179" y="71"/>
                  </a:cubicBezTo>
                  <a:cubicBezTo>
                    <a:pt x="120" y="72"/>
                    <a:pt x="71" y="121"/>
                    <a:pt x="71" y="180"/>
                  </a:cubicBezTo>
                  <a:cubicBezTo>
                    <a:pt x="71" y="240"/>
                    <a:pt x="120" y="289"/>
                    <a:pt x="180" y="289"/>
                  </a:cubicBezTo>
                  <a:cubicBezTo>
                    <a:pt x="240" y="288"/>
                    <a:pt x="289" y="239"/>
                    <a:pt x="288" y="1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4">
              <a:extLst>
                <a:ext uri="{FF2B5EF4-FFF2-40B4-BE49-F238E27FC236}">
                  <a16:creationId xmlns:a16="http://schemas.microsoft.com/office/drawing/2014/main" id="{E4ADEB44-806F-433D-8F0B-19F027C027A1}"/>
                </a:ext>
              </a:extLst>
            </p:cNvPr>
            <p:cNvSpPr>
              <a:spLocks noEditPoints="1"/>
            </p:cNvSpPr>
            <p:nvPr/>
          </p:nvSpPr>
          <p:spPr bwMode="auto">
            <a:xfrm>
              <a:off x="2610090" y="3484367"/>
              <a:ext cx="1546454" cy="1544377"/>
            </a:xfrm>
            <a:custGeom>
              <a:avLst/>
              <a:gdLst>
                <a:gd name="T0" fmla="*/ 25 w 314"/>
                <a:gd name="T1" fmla="*/ 150 h 314"/>
                <a:gd name="T2" fmla="*/ 12 w 314"/>
                <a:gd name="T3" fmla="*/ 138 h 314"/>
                <a:gd name="T4" fmla="*/ 28 w 314"/>
                <a:gd name="T5" fmla="*/ 124 h 314"/>
                <a:gd name="T6" fmla="*/ 26 w 314"/>
                <a:gd name="T7" fmla="*/ 109 h 314"/>
                <a:gd name="T8" fmla="*/ 39 w 314"/>
                <a:gd name="T9" fmla="*/ 95 h 314"/>
                <a:gd name="T10" fmla="*/ 41 w 314"/>
                <a:gd name="T11" fmla="*/ 80 h 314"/>
                <a:gd name="T12" fmla="*/ 56 w 314"/>
                <a:gd name="T13" fmla="*/ 70 h 314"/>
                <a:gd name="T14" fmla="*/ 59 w 314"/>
                <a:gd name="T15" fmla="*/ 49 h 314"/>
                <a:gd name="T16" fmla="*/ 84 w 314"/>
                <a:gd name="T17" fmla="*/ 47 h 314"/>
                <a:gd name="T18" fmla="*/ 88 w 314"/>
                <a:gd name="T19" fmla="*/ 36 h 314"/>
                <a:gd name="T20" fmla="*/ 101 w 314"/>
                <a:gd name="T21" fmla="*/ 29 h 314"/>
                <a:gd name="T22" fmla="*/ 117 w 314"/>
                <a:gd name="T23" fmla="*/ 25 h 314"/>
                <a:gd name="T24" fmla="*/ 132 w 314"/>
                <a:gd name="T25" fmla="*/ 19 h 314"/>
                <a:gd name="T26" fmla="*/ 149 w 314"/>
                <a:gd name="T27" fmla="*/ 18 h 314"/>
                <a:gd name="T28" fmla="*/ 167 w 314"/>
                <a:gd name="T29" fmla="*/ 24 h 314"/>
                <a:gd name="T30" fmla="*/ 185 w 314"/>
                <a:gd name="T31" fmla="*/ 14 h 314"/>
                <a:gd name="T32" fmla="*/ 196 w 314"/>
                <a:gd name="T33" fmla="*/ 27 h 314"/>
                <a:gd name="T34" fmla="*/ 212 w 314"/>
                <a:gd name="T35" fmla="*/ 29 h 314"/>
                <a:gd name="T36" fmla="*/ 225 w 314"/>
                <a:gd name="T37" fmla="*/ 42 h 314"/>
                <a:gd name="T38" fmla="*/ 235 w 314"/>
                <a:gd name="T39" fmla="*/ 49 h 314"/>
                <a:gd name="T40" fmla="*/ 253 w 314"/>
                <a:gd name="T41" fmla="*/ 55 h 314"/>
                <a:gd name="T42" fmla="*/ 254 w 314"/>
                <a:gd name="T43" fmla="*/ 67 h 314"/>
                <a:gd name="T44" fmla="*/ 278 w 314"/>
                <a:gd name="T45" fmla="*/ 75 h 314"/>
                <a:gd name="T46" fmla="*/ 272 w 314"/>
                <a:gd name="T47" fmla="*/ 92 h 314"/>
                <a:gd name="T48" fmla="*/ 302 w 314"/>
                <a:gd name="T49" fmla="*/ 98 h 314"/>
                <a:gd name="T50" fmla="*/ 283 w 314"/>
                <a:gd name="T51" fmla="*/ 120 h 314"/>
                <a:gd name="T52" fmla="*/ 312 w 314"/>
                <a:gd name="T53" fmla="*/ 132 h 314"/>
                <a:gd name="T54" fmla="*/ 289 w 314"/>
                <a:gd name="T55" fmla="*/ 149 h 314"/>
                <a:gd name="T56" fmla="*/ 314 w 314"/>
                <a:gd name="T57" fmla="*/ 163 h 314"/>
                <a:gd name="T58" fmla="*/ 287 w 314"/>
                <a:gd name="T59" fmla="*/ 179 h 314"/>
                <a:gd name="T60" fmla="*/ 298 w 314"/>
                <a:gd name="T61" fmla="*/ 193 h 314"/>
                <a:gd name="T62" fmla="*/ 281 w 314"/>
                <a:gd name="T63" fmla="*/ 204 h 314"/>
                <a:gd name="T64" fmla="*/ 281 w 314"/>
                <a:gd name="T65" fmla="*/ 220 h 314"/>
                <a:gd name="T66" fmla="*/ 267 w 314"/>
                <a:gd name="T67" fmla="*/ 232 h 314"/>
                <a:gd name="T68" fmla="*/ 263 w 314"/>
                <a:gd name="T69" fmla="*/ 247 h 314"/>
                <a:gd name="T70" fmla="*/ 247 w 314"/>
                <a:gd name="T71" fmla="*/ 255 h 314"/>
                <a:gd name="T72" fmla="*/ 238 w 314"/>
                <a:gd name="T73" fmla="*/ 263 h 314"/>
                <a:gd name="T74" fmla="*/ 227 w 314"/>
                <a:gd name="T75" fmla="*/ 278 h 314"/>
                <a:gd name="T76" fmla="*/ 211 w 314"/>
                <a:gd name="T77" fmla="*/ 280 h 314"/>
                <a:gd name="T78" fmla="*/ 201 w 314"/>
                <a:gd name="T79" fmla="*/ 296 h 314"/>
                <a:gd name="T80" fmla="*/ 182 w 314"/>
                <a:gd name="T81" fmla="*/ 288 h 314"/>
                <a:gd name="T82" fmla="*/ 166 w 314"/>
                <a:gd name="T83" fmla="*/ 297 h 314"/>
                <a:gd name="T84" fmla="*/ 148 w 314"/>
                <a:gd name="T85" fmla="*/ 296 h 314"/>
                <a:gd name="T86" fmla="*/ 132 w 314"/>
                <a:gd name="T87" fmla="*/ 288 h 314"/>
                <a:gd name="T88" fmla="*/ 113 w 314"/>
                <a:gd name="T89" fmla="*/ 296 h 314"/>
                <a:gd name="T90" fmla="*/ 102 w 314"/>
                <a:gd name="T91" fmla="*/ 286 h 314"/>
                <a:gd name="T92" fmla="*/ 92 w 314"/>
                <a:gd name="T93" fmla="*/ 273 h 314"/>
                <a:gd name="T94" fmla="*/ 74 w 314"/>
                <a:gd name="T95" fmla="*/ 270 h 314"/>
                <a:gd name="T96" fmla="*/ 71 w 314"/>
                <a:gd name="T97" fmla="*/ 258 h 314"/>
                <a:gd name="T98" fmla="*/ 47 w 314"/>
                <a:gd name="T99" fmla="*/ 252 h 314"/>
                <a:gd name="T100" fmla="*/ 46 w 314"/>
                <a:gd name="T101" fmla="*/ 232 h 314"/>
                <a:gd name="T102" fmla="*/ 32 w 314"/>
                <a:gd name="T103" fmla="*/ 220 h 314"/>
                <a:gd name="T104" fmla="*/ 32 w 314"/>
                <a:gd name="T105" fmla="*/ 204 h 314"/>
                <a:gd name="T106" fmla="*/ 15 w 314"/>
                <a:gd name="T107" fmla="*/ 193 h 314"/>
                <a:gd name="T108" fmla="*/ 26 w 314"/>
                <a:gd name="T109" fmla="*/ 179 h 314"/>
                <a:gd name="T110" fmla="*/ 252 w 314"/>
                <a:gd name="T111" fmla="*/ 15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4" h="314">
                  <a:moveTo>
                    <a:pt x="0" y="165"/>
                  </a:moveTo>
                  <a:cubicBezTo>
                    <a:pt x="0" y="164"/>
                    <a:pt x="0" y="163"/>
                    <a:pt x="0" y="163"/>
                  </a:cubicBezTo>
                  <a:cubicBezTo>
                    <a:pt x="1" y="162"/>
                    <a:pt x="5" y="161"/>
                    <a:pt x="11" y="159"/>
                  </a:cubicBezTo>
                  <a:cubicBezTo>
                    <a:pt x="13" y="159"/>
                    <a:pt x="15" y="158"/>
                    <a:pt x="17" y="157"/>
                  </a:cubicBezTo>
                  <a:cubicBezTo>
                    <a:pt x="22" y="156"/>
                    <a:pt x="23" y="156"/>
                    <a:pt x="24" y="155"/>
                  </a:cubicBezTo>
                  <a:cubicBezTo>
                    <a:pt x="24" y="154"/>
                    <a:pt x="25" y="153"/>
                    <a:pt x="25" y="150"/>
                  </a:cubicBezTo>
                  <a:cubicBezTo>
                    <a:pt x="25" y="149"/>
                    <a:pt x="25" y="149"/>
                    <a:pt x="25" y="149"/>
                  </a:cubicBezTo>
                  <a:cubicBezTo>
                    <a:pt x="25" y="149"/>
                    <a:pt x="25" y="149"/>
                    <a:pt x="25" y="149"/>
                  </a:cubicBezTo>
                  <a:cubicBezTo>
                    <a:pt x="25" y="149"/>
                    <a:pt x="25" y="148"/>
                    <a:pt x="25" y="146"/>
                  </a:cubicBezTo>
                  <a:cubicBezTo>
                    <a:pt x="25" y="145"/>
                    <a:pt x="25" y="144"/>
                    <a:pt x="24" y="143"/>
                  </a:cubicBezTo>
                  <a:cubicBezTo>
                    <a:pt x="24" y="143"/>
                    <a:pt x="23" y="142"/>
                    <a:pt x="18" y="140"/>
                  </a:cubicBezTo>
                  <a:cubicBezTo>
                    <a:pt x="17" y="140"/>
                    <a:pt x="14" y="139"/>
                    <a:pt x="12" y="138"/>
                  </a:cubicBezTo>
                  <a:cubicBezTo>
                    <a:pt x="7" y="135"/>
                    <a:pt x="3" y="133"/>
                    <a:pt x="2" y="132"/>
                  </a:cubicBezTo>
                  <a:cubicBezTo>
                    <a:pt x="2" y="132"/>
                    <a:pt x="2" y="132"/>
                    <a:pt x="2" y="131"/>
                  </a:cubicBezTo>
                  <a:cubicBezTo>
                    <a:pt x="2" y="129"/>
                    <a:pt x="3" y="127"/>
                    <a:pt x="3" y="127"/>
                  </a:cubicBezTo>
                  <a:cubicBezTo>
                    <a:pt x="4" y="126"/>
                    <a:pt x="8" y="126"/>
                    <a:pt x="15" y="125"/>
                  </a:cubicBezTo>
                  <a:cubicBezTo>
                    <a:pt x="17" y="125"/>
                    <a:pt x="19" y="125"/>
                    <a:pt x="21" y="125"/>
                  </a:cubicBezTo>
                  <a:cubicBezTo>
                    <a:pt x="26" y="125"/>
                    <a:pt x="27" y="125"/>
                    <a:pt x="28" y="124"/>
                  </a:cubicBezTo>
                  <a:cubicBezTo>
                    <a:pt x="28" y="124"/>
                    <a:pt x="29" y="123"/>
                    <a:pt x="30" y="120"/>
                  </a:cubicBezTo>
                  <a:cubicBezTo>
                    <a:pt x="30" y="119"/>
                    <a:pt x="30" y="119"/>
                    <a:pt x="30" y="119"/>
                  </a:cubicBezTo>
                  <a:cubicBezTo>
                    <a:pt x="30" y="119"/>
                    <a:pt x="30" y="119"/>
                    <a:pt x="30" y="119"/>
                  </a:cubicBezTo>
                  <a:cubicBezTo>
                    <a:pt x="31" y="117"/>
                    <a:pt x="31" y="116"/>
                    <a:pt x="31" y="115"/>
                  </a:cubicBezTo>
                  <a:cubicBezTo>
                    <a:pt x="31" y="114"/>
                    <a:pt x="31" y="113"/>
                    <a:pt x="31" y="113"/>
                  </a:cubicBezTo>
                  <a:cubicBezTo>
                    <a:pt x="31" y="112"/>
                    <a:pt x="30" y="112"/>
                    <a:pt x="26" y="109"/>
                  </a:cubicBezTo>
                  <a:cubicBezTo>
                    <a:pt x="24" y="108"/>
                    <a:pt x="22" y="106"/>
                    <a:pt x="21" y="105"/>
                  </a:cubicBezTo>
                  <a:cubicBezTo>
                    <a:pt x="16" y="101"/>
                    <a:pt x="13" y="98"/>
                    <a:pt x="12" y="97"/>
                  </a:cubicBezTo>
                  <a:cubicBezTo>
                    <a:pt x="12" y="96"/>
                    <a:pt x="13" y="93"/>
                    <a:pt x="14" y="92"/>
                  </a:cubicBezTo>
                  <a:cubicBezTo>
                    <a:pt x="15" y="92"/>
                    <a:pt x="19" y="92"/>
                    <a:pt x="26" y="93"/>
                  </a:cubicBezTo>
                  <a:cubicBezTo>
                    <a:pt x="28" y="94"/>
                    <a:pt x="30" y="94"/>
                    <a:pt x="32" y="95"/>
                  </a:cubicBezTo>
                  <a:cubicBezTo>
                    <a:pt x="37" y="96"/>
                    <a:pt x="38" y="96"/>
                    <a:pt x="39" y="95"/>
                  </a:cubicBezTo>
                  <a:cubicBezTo>
                    <a:pt x="39" y="95"/>
                    <a:pt x="40" y="95"/>
                    <a:pt x="42" y="91"/>
                  </a:cubicBezTo>
                  <a:cubicBezTo>
                    <a:pt x="42" y="91"/>
                    <a:pt x="42" y="91"/>
                    <a:pt x="42" y="91"/>
                  </a:cubicBezTo>
                  <a:cubicBezTo>
                    <a:pt x="42" y="90"/>
                    <a:pt x="42" y="90"/>
                    <a:pt x="42" y="90"/>
                  </a:cubicBezTo>
                  <a:cubicBezTo>
                    <a:pt x="45" y="88"/>
                    <a:pt x="45" y="86"/>
                    <a:pt x="45" y="86"/>
                  </a:cubicBezTo>
                  <a:cubicBezTo>
                    <a:pt x="45" y="86"/>
                    <a:pt x="45" y="85"/>
                    <a:pt x="44" y="85"/>
                  </a:cubicBezTo>
                  <a:cubicBezTo>
                    <a:pt x="44" y="84"/>
                    <a:pt x="44" y="84"/>
                    <a:pt x="41" y="80"/>
                  </a:cubicBezTo>
                  <a:cubicBezTo>
                    <a:pt x="39" y="78"/>
                    <a:pt x="38" y="77"/>
                    <a:pt x="36" y="75"/>
                  </a:cubicBezTo>
                  <a:cubicBezTo>
                    <a:pt x="32" y="70"/>
                    <a:pt x="30" y="66"/>
                    <a:pt x="30" y="65"/>
                  </a:cubicBezTo>
                  <a:cubicBezTo>
                    <a:pt x="30" y="64"/>
                    <a:pt x="32" y="61"/>
                    <a:pt x="33" y="61"/>
                  </a:cubicBezTo>
                  <a:cubicBezTo>
                    <a:pt x="34" y="61"/>
                    <a:pt x="38" y="62"/>
                    <a:pt x="44" y="65"/>
                  </a:cubicBezTo>
                  <a:cubicBezTo>
                    <a:pt x="46" y="66"/>
                    <a:pt x="48" y="67"/>
                    <a:pt x="49" y="67"/>
                  </a:cubicBezTo>
                  <a:cubicBezTo>
                    <a:pt x="54" y="70"/>
                    <a:pt x="55" y="70"/>
                    <a:pt x="56" y="70"/>
                  </a:cubicBezTo>
                  <a:cubicBezTo>
                    <a:pt x="57" y="70"/>
                    <a:pt x="58" y="69"/>
                    <a:pt x="60" y="67"/>
                  </a:cubicBezTo>
                  <a:cubicBezTo>
                    <a:pt x="61" y="66"/>
                    <a:pt x="61" y="66"/>
                    <a:pt x="61" y="66"/>
                  </a:cubicBezTo>
                  <a:cubicBezTo>
                    <a:pt x="61" y="66"/>
                    <a:pt x="61" y="66"/>
                    <a:pt x="61" y="66"/>
                  </a:cubicBezTo>
                  <a:cubicBezTo>
                    <a:pt x="63" y="64"/>
                    <a:pt x="64" y="62"/>
                    <a:pt x="64" y="61"/>
                  </a:cubicBezTo>
                  <a:cubicBezTo>
                    <a:pt x="64" y="60"/>
                    <a:pt x="64" y="60"/>
                    <a:pt x="62" y="55"/>
                  </a:cubicBezTo>
                  <a:cubicBezTo>
                    <a:pt x="61" y="54"/>
                    <a:pt x="60" y="51"/>
                    <a:pt x="59" y="49"/>
                  </a:cubicBezTo>
                  <a:cubicBezTo>
                    <a:pt x="56" y="43"/>
                    <a:pt x="54" y="40"/>
                    <a:pt x="54" y="39"/>
                  </a:cubicBezTo>
                  <a:cubicBezTo>
                    <a:pt x="55" y="37"/>
                    <a:pt x="57" y="35"/>
                    <a:pt x="59" y="35"/>
                  </a:cubicBezTo>
                  <a:cubicBezTo>
                    <a:pt x="59" y="35"/>
                    <a:pt x="63" y="37"/>
                    <a:pt x="68" y="41"/>
                  </a:cubicBezTo>
                  <a:cubicBezTo>
                    <a:pt x="70" y="43"/>
                    <a:pt x="71" y="44"/>
                    <a:pt x="73" y="45"/>
                  </a:cubicBezTo>
                  <a:cubicBezTo>
                    <a:pt x="77" y="48"/>
                    <a:pt x="78" y="49"/>
                    <a:pt x="79" y="49"/>
                  </a:cubicBezTo>
                  <a:cubicBezTo>
                    <a:pt x="80" y="49"/>
                    <a:pt x="81" y="49"/>
                    <a:pt x="84" y="47"/>
                  </a:cubicBezTo>
                  <a:cubicBezTo>
                    <a:pt x="85" y="47"/>
                    <a:pt x="85" y="47"/>
                    <a:pt x="85" y="47"/>
                  </a:cubicBezTo>
                  <a:cubicBezTo>
                    <a:pt x="85" y="46"/>
                    <a:pt x="85" y="46"/>
                    <a:pt x="85" y="46"/>
                  </a:cubicBezTo>
                  <a:cubicBezTo>
                    <a:pt x="88" y="44"/>
                    <a:pt x="88" y="43"/>
                    <a:pt x="89" y="42"/>
                  </a:cubicBezTo>
                  <a:cubicBezTo>
                    <a:pt x="89" y="42"/>
                    <a:pt x="89" y="42"/>
                    <a:pt x="89" y="42"/>
                  </a:cubicBezTo>
                  <a:cubicBezTo>
                    <a:pt x="89" y="42"/>
                    <a:pt x="89" y="42"/>
                    <a:pt x="89" y="42"/>
                  </a:cubicBezTo>
                  <a:cubicBezTo>
                    <a:pt x="89" y="41"/>
                    <a:pt x="88" y="39"/>
                    <a:pt x="88" y="36"/>
                  </a:cubicBezTo>
                  <a:cubicBezTo>
                    <a:pt x="87" y="34"/>
                    <a:pt x="87" y="32"/>
                    <a:pt x="86" y="29"/>
                  </a:cubicBezTo>
                  <a:cubicBezTo>
                    <a:pt x="85" y="24"/>
                    <a:pt x="84" y="20"/>
                    <a:pt x="84" y="18"/>
                  </a:cubicBezTo>
                  <a:cubicBezTo>
                    <a:pt x="84" y="18"/>
                    <a:pt x="84" y="18"/>
                    <a:pt x="84" y="18"/>
                  </a:cubicBezTo>
                  <a:cubicBezTo>
                    <a:pt x="85" y="17"/>
                    <a:pt x="88" y="15"/>
                    <a:pt x="89" y="15"/>
                  </a:cubicBezTo>
                  <a:cubicBezTo>
                    <a:pt x="90" y="16"/>
                    <a:pt x="93" y="19"/>
                    <a:pt x="97" y="24"/>
                  </a:cubicBezTo>
                  <a:cubicBezTo>
                    <a:pt x="99" y="26"/>
                    <a:pt x="100" y="27"/>
                    <a:pt x="101" y="29"/>
                  </a:cubicBezTo>
                  <a:cubicBezTo>
                    <a:pt x="104" y="33"/>
                    <a:pt x="105" y="34"/>
                    <a:pt x="106" y="34"/>
                  </a:cubicBezTo>
                  <a:cubicBezTo>
                    <a:pt x="107" y="34"/>
                    <a:pt x="108" y="34"/>
                    <a:pt x="111" y="33"/>
                  </a:cubicBezTo>
                  <a:cubicBezTo>
                    <a:pt x="113" y="33"/>
                    <a:pt x="113" y="33"/>
                    <a:pt x="113" y="33"/>
                  </a:cubicBezTo>
                  <a:cubicBezTo>
                    <a:pt x="113" y="32"/>
                    <a:pt x="113" y="32"/>
                    <a:pt x="113" y="32"/>
                  </a:cubicBezTo>
                  <a:cubicBezTo>
                    <a:pt x="115" y="32"/>
                    <a:pt x="116" y="31"/>
                    <a:pt x="117" y="30"/>
                  </a:cubicBezTo>
                  <a:cubicBezTo>
                    <a:pt x="117" y="29"/>
                    <a:pt x="117" y="28"/>
                    <a:pt x="117" y="25"/>
                  </a:cubicBezTo>
                  <a:cubicBezTo>
                    <a:pt x="117" y="22"/>
                    <a:pt x="117" y="22"/>
                    <a:pt x="117" y="22"/>
                  </a:cubicBezTo>
                  <a:cubicBezTo>
                    <a:pt x="117" y="20"/>
                    <a:pt x="117" y="18"/>
                    <a:pt x="117" y="16"/>
                  </a:cubicBezTo>
                  <a:cubicBezTo>
                    <a:pt x="117" y="10"/>
                    <a:pt x="118" y="6"/>
                    <a:pt x="118" y="5"/>
                  </a:cubicBezTo>
                  <a:cubicBezTo>
                    <a:pt x="119" y="4"/>
                    <a:pt x="123" y="3"/>
                    <a:pt x="124" y="4"/>
                  </a:cubicBezTo>
                  <a:cubicBezTo>
                    <a:pt x="125" y="4"/>
                    <a:pt x="127" y="8"/>
                    <a:pt x="129" y="14"/>
                  </a:cubicBezTo>
                  <a:cubicBezTo>
                    <a:pt x="130" y="16"/>
                    <a:pt x="131" y="18"/>
                    <a:pt x="132" y="19"/>
                  </a:cubicBezTo>
                  <a:cubicBezTo>
                    <a:pt x="134" y="24"/>
                    <a:pt x="135" y="25"/>
                    <a:pt x="136" y="25"/>
                  </a:cubicBezTo>
                  <a:cubicBezTo>
                    <a:pt x="136" y="26"/>
                    <a:pt x="138" y="26"/>
                    <a:pt x="141" y="26"/>
                  </a:cubicBezTo>
                  <a:cubicBezTo>
                    <a:pt x="141" y="26"/>
                    <a:pt x="141" y="26"/>
                    <a:pt x="141" y="26"/>
                  </a:cubicBezTo>
                  <a:cubicBezTo>
                    <a:pt x="142" y="25"/>
                    <a:pt x="142" y="25"/>
                    <a:pt x="142" y="25"/>
                  </a:cubicBezTo>
                  <a:cubicBezTo>
                    <a:pt x="146" y="25"/>
                    <a:pt x="147" y="24"/>
                    <a:pt x="147" y="24"/>
                  </a:cubicBezTo>
                  <a:cubicBezTo>
                    <a:pt x="148" y="23"/>
                    <a:pt x="148" y="22"/>
                    <a:pt x="149" y="18"/>
                  </a:cubicBezTo>
                  <a:cubicBezTo>
                    <a:pt x="150" y="16"/>
                    <a:pt x="150" y="14"/>
                    <a:pt x="151" y="11"/>
                  </a:cubicBezTo>
                  <a:cubicBezTo>
                    <a:pt x="152" y="5"/>
                    <a:pt x="154" y="1"/>
                    <a:pt x="154" y="0"/>
                  </a:cubicBezTo>
                  <a:cubicBezTo>
                    <a:pt x="155" y="0"/>
                    <a:pt x="159" y="0"/>
                    <a:pt x="160" y="0"/>
                  </a:cubicBezTo>
                  <a:cubicBezTo>
                    <a:pt x="161" y="1"/>
                    <a:pt x="162" y="5"/>
                    <a:pt x="163" y="11"/>
                  </a:cubicBezTo>
                  <a:cubicBezTo>
                    <a:pt x="164" y="13"/>
                    <a:pt x="164" y="15"/>
                    <a:pt x="165" y="17"/>
                  </a:cubicBezTo>
                  <a:cubicBezTo>
                    <a:pt x="166" y="23"/>
                    <a:pt x="166" y="23"/>
                    <a:pt x="167" y="24"/>
                  </a:cubicBezTo>
                  <a:cubicBezTo>
                    <a:pt x="167" y="25"/>
                    <a:pt x="168" y="25"/>
                    <a:pt x="172" y="25"/>
                  </a:cubicBezTo>
                  <a:cubicBezTo>
                    <a:pt x="172" y="26"/>
                    <a:pt x="172" y="26"/>
                    <a:pt x="172" y="26"/>
                  </a:cubicBezTo>
                  <a:cubicBezTo>
                    <a:pt x="173" y="26"/>
                    <a:pt x="173" y="26"/>
                    <a:pt x="173" y="26"/>
                  </a:cubicBezTo>
                  <a:cubicBezTo>
                    <a:pt x="176" y="26"/>
                    <a:pt x="178" y="26"/>
                    <a:pt x="178" y="25"/>
                  </a:cubicBezTo>
                  <a:cubicBezTo>
                    <a:pt x="179" y="25"/>
                    <a:pt x="179" y="24"/>
                    <a:pt x="182" y="20"/>
                  </a:cubicBezTo>
                  <a:cubicBezTo>
                    <a:pt x="182" y="18"/>
                    <a:pt x="183" y="16"/>
                    <a:pt x="185" y="14"/>
                  </a:cubicBezTo>
                  <a:cubicBezTo>
                    <a:pt x="188" y="8"/>
                    <a:pt x="190" y="5"/>
                    <a:pt x="190" y="4"/>
                  </a:cubicBezTo>
                  <a:cubicBezTo>
                    <a:pt x="192" y="4"/>
                    <a:pt x="195" y="4"/>
                    <a:pt x="196" y="5"/>
                  </a:cubicBezTo>
                  <a:cubicBezTo>
                    <a:pt x="196" y="6"/>
                    <a:pt x="197" y="9"/>
                    <a:pt x="197" y="15"/>
                  </a:cubicBezTo>
                  <a:cubicBezTo>
                    <a:pt x="197" y="15"/>
                    <a:pt x="197" y="16"/>
                    <a:pt x="197" y="17"/>
                  </a:cubicBezTo>
                  <a:cubicBezTo>
                    <a:pt x="197" y="19"/>
                    <a:pt x="197" y="21"/>
                    <a:pt x="197" y="23"/>
                  </a:cubicBezTo>
                  <a:cubicBezTo>
                    <a:pt x="197" y="24"/>
                    <a:pt x="196" y="26"/>
                    <a:pt x="196" y="27"/>
                  </a:cubicBezTo>
                  <a:cubicBezTo>
                    <a:pt x="196" y="29"/>
                    <a:pt x="197" y="29"/>
                    <a:pt x="197" y="30"/>
                  </a:cubicBezTo>
                  <a:cubicBezTo>
                    <a:pt x="197" y="31"/>
                    <a:pt x="198" y="31"/>
                    <a:pt x="202" y="32"/>
                  </a:cubicBezTo>
                  <a:cubicBezTo>
                    <a:pt x="203" y="34"/>
                    <a:pt x="203" y="34"/>
                    <a:pt x="203" y="34"/>
                  </a:cubicBezTo>
                  <a:cubicBezTo>
                    <a:pt x="203" y="33"/>
                    <a:pt x="203" y="33"/>
                    <a:pt x="203" y="33"/>
                  </a:cubicBezTo>
                  <a:cubicBezTo>
                    <a:pt x="206" y="34"/>
                    <a:pt x="207" y="34"/>
                    <a:pt x="208" y="34"/>
                  </a:cubicBezTo>
                  <a:cubicBezTo>
                    <a:pt x="209" y="33"/>
                    <a:pt x="209" y="33"/>
                    <a:pt x="212" y="29"/>
                  </a:cubicBezTo>
                  <a:cubicBezTo>
                    <a:pt x="214" y="28"/>
                    <a:pt x="215" y="26"/>
                    <a:pt x="217" y="24"/>
                  </a:cubicBezTo>
                  <a:cubicBezTo>
                    <a:pt x="221" y="19"/>
                    <a:pt x="224" y="16"/>
                    <a:pt x="225" y="16"/>
                  </a:cubicBezTo>
                  <a:cubicBezTo>
                    <a:pt x="226" y="16"/>
                    <a:pt x="229" y="17"/>
                    <a:pt x="230" y="18"/>
                  </a:cubicBezTo>
                  <a:cubicBezTo>
                    <a:pt x="230" y="20"/>
                    <a:pt x="229" y="24"/>
                    <a:pt x="228" y="30"/>
                  </a:cubicBezTo>
                  <a:cubicBezTo>
                    <a:pt x="227" y="32"/>
                    <a:pt x="227" y="34"/>
                    <a:pt x="226" y="36"/>
                  </a:cubicBezTo>
                  <a:cubicBezTo>
                    <a:pt x="225" y="39"/>
                    <a:pt x="225" y="41"/>
                    <a:pt x="225" y="42"/>
                  </a:cubicBezTo>
                  <a:cubicBezTo>
                    <a:pt x="225" y="42"/>
                    <a:pt x="225" y="42"/>
                    <a:pt x="225" y="42"/>
                  </a:cubicBezTo>
                  <a:cubicBezTo>
                    <a:pt x="225" y="43"/>
                    <a:pt x="225" y="43"/>
                    <a:pt x="225" y="43"/>
                  </a:cubicBezTo>
                  <a:cubicBezTo>
                    <a:pt x="225" y="43"/>
                    <a:pt x="226" y="44"/>
                    <a:pt x="229" y="46"/>
                  </a:cubicBezTo>
                  <a:cubicBezTo>
                    <a:pt x="230" y="47"/>
                    <a:pt x="230" y="47"/>
                    <a:pt x="230" y="47"/>
                  </a:cubicBezTo>
                  <a:cubicBezTo>
                    <a:pt x="230" y="47"/>
                    <a:pt x="230" y="47"/>
                    <a:pt x="230" y="47"/>
                  </a:cubicBezTo>
                  <a:cubicBezTo>
                    <a:pt x="233" y="49"/>
                    <a:pt x="234" y="49"/>
                    <a:pt x="235" y="49"/>
                  </a:cubicBezTo>
                  <a:cubicBezTo>
                    <a:pt x="236" y="49"/>
                    <a:pt x="237" y="48"/>
                    <a:pt x="240" y="45"/>
                  </a:cubicBezTo>
                  <a:cubicBezTo>
                    <a:pt x="242" y="44"/>
                    <a:pt x="244" y="43"/>
                    <a:pt x="246" y="41"/>
                  </a:cubicBezTo>
                  <a:cubicBezTo>
                    <a:pt x="251" y="38"/>
                    <a:pt x="255" y="36"/>
                    <a:pt x="256" y="35"/>
                  </a:cubicBezTo>
                  <a:cubicBezTo>
                    <a:pt x="257" y="36"/>
                    <a:pt x="260" y="38"/>
                    <a:pt x="260" y="39"/>
                  </a:cubicBezTo>
                  <a:cubicBezTo>
                    <a:pt x="260" y="40"/>
                    <a:pt x="258" y="44"/>
                    <a:pt x="255" y="49"/>
                  </a:cubicBezTo>
                  <a:cubicBezTo>
                    <a:pt x="254" y="51"/>
                    <a:pt x="253" y="53"/>
                    <a:pt x="253" y="55"/>
                  </a:cubicBezTo>
                  <a:cubicBezTo>
                    <a:pt x="250" y="59"/>
                    <a:pt x="250" y="60"/>
                    <a:pt x="250" y="61"/>
                  </a:cubicBezTo>
                  <a:cubicBezTo>
                    <a:pt x="250" y="61"/>
                    <a:pt x="250" y="61"/>
                    <a:pt x="250" y="61"/>
                  </a:cubicBezTo>
                  <a:cubicBezTo>
                    <a:pt x="250" y="61"/>
                    <a:pt x="250" y="61"/>
                    <a:pt x="250" y="61"/>
                  </a:cubicBezTo>
                  <a:cubicBezTo>
                    <a:pt x="250" y="62"/>
                    <a:pt x="251" y="64"/>
                    <a:pt x="253" y="66"/>
                  </a:cubicBezTo>
                  <a:cubicBezTo>
                    <a:pt x="253" y="68"/>
                    <a:pt x="253" y="68"/>
                    <a:pt x="253" y="68"/>
                  </a:cubicBezTo>
                  <a:cubicBezTo>
                    <a:pt x="254" y="67"/>
                    <a:pt x="254" y="67"/>
                    <a:pt x="254" y="67"/>
                  </a:cubicBezTo>
                  <a:cubicBezTo>
                    <a:pt x="256" y="69"/>
                    <a:pt x="257" y="70"/>
                    <a:pt x="258" y="70"/>
                  </a:cubicBezTo>
                  <a:cubicBezTo>
                    <a:pt x="259" y="70"/>
                    <a:pt x="259" y="70"/>
                    <a:pt x="264" y="68"/>
                  </a:cubicBezTo>
                  <a:cubicBezTo>
                    <a:pt x="266" y="67"/>
                    <a:pt x="268" y="66"/>
                    <a:pt x="270" y="65"/>
                  </a:cubicBezTo>
                  <a:cubicBezTo>
                    <a:pt x="276" y="63"/>
                    <a:pt x="280" y="61"/>
                    <a:pt x="281" y="61"/>
                  </a:cubicBezTo>
                  <a:cubicBezTo>
                    <a:pt x="282" y="62"/>
                    <a:pt x="284" y="65"/>
                    <a:pt x="285" y="66"/>
                  </a:cubicBezTo>
                  <a:cubicBezTo>
                    <a:pt x="284" y="67"/>
                    <a:pt x="282" y="70"/>
                    <a:pt x="278" y="75"/>
                  </a:cubicBezTo>
                  <a:cubicBezTo>
                    <a:pt x="276" y="77"/>
                    <a:pt x="275" y="78"/>
                    <a:pt x="274" y="80"/>
                  </a:cubicBezTo>
                  <a:cubicBezTo>
                    <a:pt x="270" y="84"/>
                    <a:pt x="269" y="84"/>
                    <a:pt x="269" y="85"/>
                  </a:cubicBezTo>
                  <a:cubicBezTo>
                    <a:pt x="269" y="86"/>
                    <a:pt x="269" y="86"/>
                    <a:pt x="269" y="86"/>
                  </a:cubicBezTo>
                  <a:cubicBezTo>
                    <a:pt x="269" y="87"/>
                    <a:pt x="270" y="88"/>
                    <a:pt x="271" y="90"/>
                  </a:cubicBezTo>
                  <a:cubicBezTo>
                    <a:pt x="271" y="92"/>
                    <a:pt x="271" y="92"/>
                    <a:pt x="271" y="92"/>
                  </a:cubicBezTo>
                  <a:cubicBezTo>
                    <a:pt x="272" y="92"/>
                    <a:pt x="272" y="92"/>
                    <a:pt x="272" y="92"/>
                  </a:cubicBezTo>
                  <a:cubicBezTo>
                    <a:pt x="274" y="95"/>
                    <a:pt x="275" y="95"/>
                    <a:pt x="275" y="96"/>
                  </a:cubicBezTo>
                  <a:cubicBezTo>
                    <a:pt x="276" y="96"/>
                    <a:pt x="277" y="96"/>
                    <a:pt x="282" y="95"/>
                  </a:cubicBezTo>
                  <a:cubicBezTo>
                    <a:pt x="284" y="94"/>
                    <a:pt x="286" y="94"/>
                    <a:pt x="288" y="94"/>
                  </a:cubicBezTo>
                  <a:cubicBezTo>
                    <a:pt x="295" y="93"/>
                    <a:pt x="299" y="92"/>
                    <a:pt x="300" y="92"/>
                  </a:cubicBezTo>
                  <a:cubicBezTo>
                    <a:pt x="301" y="93"/>
                    <a:pt x="302" y="96"/>
                    <a:pt x="302" y="98"/>
                  </a:cubicBezTo>
                  <a:cubicBezTo>
                    <a:pt x="302" y="98"/>
                    <a:pt x="302" y="98"/>
                    <a:pt x="302" y="98"/>
                  </a:cubicBezTo>
                  <a:cubicBezTo>
                    <a:pt x="301" y="99"/>
                    <a:pt x="298" y="101"/>
                    <a:pt x="293" y="105"/>
                  </a:cubicBezTo>
                  <a:cubicBezTo>
                    <a:pt x="292" y="106"/>
                    <a:pt x="290" y="108"/>
                    <a:pt x="288" y="109"/>
                  </a:cubicBezTo>
                  <a:cubicBezTo>
                    <a:pt x="284" y="112"/>
                    <a:pt x="283" y="112"/>
                    <a:pt x="283" y="113"/>
                  </a:cubicBezTo>
                  <a:cubicBezTo>
                    <a:pt x="283" y="113"/>
                    <a:pt x="283" y="114"/>
                    <a:pt x="283" y="114"/>
                  </a:cubicBezTo>
                  <a:cubicBezTo>
                    <a:pt x="283" y="115"/>
                    <a:pt x="283" y="117"/>
                    <a:pt x="284" y="118"/>
                  </a:cubicBezTo>
                  <a:cubicBezTo>
                    <a:pt x="283" y="120"/>
                    <a:pt x="283" y="120"/>
                    <a:pt x="283" y="120"/>
                  </a:cubicBezTo>
                  <a:cubicBezTo>
                    <a:pt x="284" y="120"/>
                    <a:pt x="284" y="120"/>
                    <a:pt x="284" y="120"/>
                  </a:cubicBezTo>
                  <a:cubicBezTo>
                    <a:pt x="285" y="123"/>
                    <a:pt x="286" y="124"/>
                    <a:pt x="286" y="124"/>
                  </a:cubicBezTo>
                  <a:cubicBezTo>
                    <a:pt x="287" y="125"/>
                    <a:pt x="288" y="125"/>
                    <a:pt x="293" y="125"/>
                  </a:cubicBezTo>
                  <a:cubicBezTo>
                    <a:pt x="295" y="125"/>
                    <a:pt x="297" y="125"/>
                    <a:pt x="299" y="126"/>
                  </a:cubicBezTo>
                  <a:cubicBezTo>
                    <a:pt x="306" y="126"/>
                    <a:pt x="310" y="127"/>
                    <a:pt x="311" y="127"/>
                  </a:cubicBezTo>
                  <a:cubicBezTo>
                    <a:pt x="311" y="128"/>
                    <a:pt x="312" y="130"/>
                    <a:pt x="312" y="132"/>
                  </a:cubicBezTo>
                  <a:cubicBezTo>
                    <a:pt x="312" y="132"/>
                    <a:pt x="312" y="133"/>
                    <a:pt x="312" y="133"/>
                  </a:cubicBezTo>
                  <a:cubicBezTo>
                    <a:pt x="311" y="134"/>
                    <a:pt x="307" y="135"/>
                    <a:pt x="301" y="138"/>
                  </a:cubicBezTo>
                  <a:cubicBezTo>
                    <a:pt x="300" y="139"/>
                    <a:pt x="298" y="139"/>
                    <a:pt x="296" y="140"/>
                  </a:cubicBezTo>
                  <a:cubicBezTo>
                    <a:pt x="291" y="142"/>
                    <a:pt x="290" y="143"/>
                    <a:pt x="289" y="143"/>
                  </a:cubicBezTo>
                  <a:cubicBezTo>
                    <a:pt x="289" y="144"/>
                    <a:pt x="289" y="145"/>
                    <a:pt x="289" y="146"/>
                  </a:cubicBezTo>
                  <a:cubicBezTo>
                    <a:pt x="289" y="147"/>
                    <a:pt x="289" y="148"/>
                    <a:pt x="289" y="149"/>
                  </a:cubicBezTo>
                  <a:cubicBezTo>
                    <a:pt x="288" y="150"/>
                    <a:pt x="288" y="150"/>
                    <a:pt x="288" y="150"/>
                  </a:cubicBezTo>
                  <a:cubicBezTo>
                    <a:pt x="289" y="151"/>
                    <a:pt x="289" y="151"/>
                    <a:pt x="289" y="151"/>
                  </a:cubicBezTo>
                  <a:cubicBezTo>
                    <a:pt x="289" y="153"/>
                    <a:pt x="289" y="154"/>
                    <a:pt x="290" y="155"/>
                  </a:cubicBezTo>
                  <a:cubicBezTo>
                    <a:pt x="291" y="156"/>
                    <a:pt x="292" y="156"/>
                    <a:pt x="296" y="157"/>
                  </a:cubicBezTo>
                  <a:cubicBezTo>
                    <a:pt x="298" y="158"/>
                    <a:pt x="301" y="159"/>
                    <a:pt x="303" y="159"/>
                  </a:cubicBezTo>
                  <a:cubicBezTo>
                    <a:pt x="309" y="161"/>
                    <a:pt x="313" y="163"/>
                    <a:pt x="314" y="163"/>
                  </a:cubicBezTo>
                  <a:cubicBezTo>
                    <a:pt x="314" y="164"/>
                    <a:pt x="314" y="165"/>
                    <a:pt x="314" y="166"/>
                  </a:cubicBezTo>
                  <a:cubicBezTo>
                    <a:pt x="314" y="168"/>
                    <a:pt x="314" y="169"/>
                    <a:pt x="313" y="169"/>
                  </a:cubicBezTo>
                  <a:cubicBezTo>
                    <a:pt x="312" y="170"/>
                    <a:pt x="308" y="171"/>
                    <a:pt x="302" y="172"/>
                  </a:cubicBezTo>
                  <a:cubicBezTo>
                    <a:pt x="300" y="172"/>
                    <a:pt x="298" y="172"/>
                    <a:pt x="296" y="173"/>
                  </a:cubicBezTo>
                  <a:cubicBezTo>
                    <a:pt x="290" y="174"/>
                    <a:pt x="290" y="174"/>
                    <a:pt x="289" y="174"/>
                  </a:cubicBezTo>
                  <a:cubicBezTo>
                    <a:pt x="288" y="175"/>
                    <a:pt x="288" y="176"/>
                    <a:pt x="287" y="179"/>
                  </a:cubicBezTo>
                  <a:cubicBezTo>
                    <a:pt x="287" y="179"/>
                    <a:pt x="287" y="179"/>
                    <a:pt x="287" y="179"/>
                  </a:cubicBezTo>
                  <a:cubicBezTo>
                    <a:pt x="287" y="180"/>
                    <a:pt x="287" y="180"/>
                    <a:pt x="287" y="180"/>
                  </a:cubicBezTo>
                  <a:cubicBezTo>
                    <a:pt x="287" y="182"/>
                    <a:pt x="287" y="183"/>
                    <a:pt x="287" y="184"/>
                  </a:cubicBezTo>
                  <a:cubicBezTo>
                    <a:pt x="287" y="185"/>
                    <a:pt x="287" y="185"/>
                    <a:pt x="287" y="186"/>
                  </a:cubicBezTo>
                  <a:cubicBezTo>
                    <a:pt x="288" y="187"/>
                    <a:pt x="288" y="187"/>
                    <a:pt x="292" y="189"/>
                  </a:cubicBezTo>
                  <a:cubicBezTo>
                    <a:pt x="294" y="190"/>
                    <a:pt x="296" y="192"/>
                    <a:pt x="298" y="193"/>
                  </a:cubicBezTo>
                  <a:cubicBezTo>
                    <a:pt x="304" y="196"/>
                    <a:pt x="307" y="199"/>
                    <a:pt x="308" y="199"/>
                  </a:cubicBezTo>
                  <a:cubicBezTo>
                    <a:pt x="308" y="199"/>
                    <a:pt x="308" y="200"/>
                    <a:pt x="308" y="200"/>
                  </a:cubicBezTo>
                  <a:cubicBezTo>
                    <a:pt x="308" y="202"/>
                    <a:pt x="307" y="204"/>
                    <a:pt x="306" y="205"/>
                  </a:cubicBezTo>
                  <a:cubicBezTo>
                    <a:pt x="305" y="205"/>
                    <a:pt x="301" y="205"/>
                    <a:pt x="295" y="205"/>
                  </a:cubicBezTo>
                  <a:cubicBezTo>
                    <a:pt x="293" y="205"/>
                    <a:pt x="290" y="204"/>
                    <a:pt x="289" y="204"/>
                  </a:cubicBezTo>
                  <a:cubicBezTo>
                    <a:pt x="283" y="204"/>
                    <a:pt x="282" y="204"/>
                    <a:pt x="281" y="204"/>
                  </a:cubicBezTo>
                  <a:cubicBezTo>
                    <a:pt x="281" y="205"/>
                    <a:pt x="280" y="206"/>
                    <a:pt x="279" y="209"/>
                  </a:cubicBezTo>
                  <a:cubicBezTo>
                    <a:pt x="278" y="209"/>
                    <a:pt x="278" y="209"/>
                    <a:pt x="278" y="209"/>
                  </a:cubicBezTo>
                  <a:cubicBezTo>
                    <a:pt x="278" y="210"/>
                    <a:pt x="278" y="210"/>
                    <a:pt x="278" y="210"/>
                  </a:cubicBezTo>
                  <a:cubicBezTo>
                    <a:pt x="277" y="212"/>
                    <a:pt x="277" y="213"/>
                    <a:pt x="277" y="214"/>
                  </a:cubicBezTo>
                  <a:cubicBezTo>
                    <a:pt x="277" y="215"/>
                    <a:pt x="277" y="215"/>
                    <a:pt x="277" y="215"/>
                  </a:cubicBezTo>
                  <a:cubicBezTo>
                    <a:pt x="277" y="216"/>
                    <a:pt x="278" y="217"/>
                    <a:pt x="281" y="220"/>
                  </a:cubicBezTo>
                  <a:cubicBezTo>
                    <a:pt x="283" y="221"/>
                    <a:pt x="285" y="223"/>
                    <a:pt x="286" y="225"/>
                  </a:cubicBezTo>
                  <a:cubicBezTo>
                    <a:pt x="291" y="229"/>
                    <a:pt x="293" y="232"/>
                    <a:pt x="294" y="233"/>
                  </a:cubicBezTo>
                  <a:cubicBezTo>
                    <a:pt x="294" y="234"/>
                    <a:pt x="292" y="238"/>
                    <a:pt x="291" y="238"/>
                  </a:cubicBezTo>
                  <a:cubicBezTo>
                    <a:pt x="290" y="238"/>
                    <a:pt x="286" y="237"/>
                    <a:pt x="280" y="235"/>
                  </a:cubicBezTo>
                  <a:cubicBezTo>
                    <a:pt x="278" y="235"/>
                    <a:pt x="276" y="234"/>
                    <a:pt x="274" y="233"/>
                  </a:cubicBezTo>
                  <a:cubicBezTo>
                    <a:pt x="269" y="232"/>
                    <a:pt x="268" y="231"/>
                    <a:pt x="267" y="232"/>
                  </a:cubicBezTo>
                  <a:cubicBezTo>
                    <a:pt x="266" y="232"/>
                    <a:pt x="265" y="233"/>
                    <a:pt x="263" y="236"/>
                  </a:cubicBezTo>
                  <a:cubicBezTo>
                    <a:pt x="263" y="236"/>
                    <a:pt x="263" y="236"/>
                    <a:pt x="263" y="236"/>
                  </a:cubicBezTo>
                  <a:cubicBezTo>
                    <a:pt x="263" y="236"/>
                    <a:pt x="263" y="236"/>
                    <a:pt x="263" y="236"/>
                  </a:cubicBezTo>
                  <a:cubicBezTo>
                    <a:pt x="260" y="239"/>
                    <a:pt x="260" y="241"/>
                    <a:pt x="260" y="241"/>
                  </a:cubicBezTo>
                  <a:cubicBezTo>
                    <a:pt x="260" y="241"/>
                    <a:pt x="260" y="241"/>
                    <a:pt x="260" y="241"/>
                  </a:cubicBezTo>
                  <a:cubicBezTo>
                    <a:pt x="260" y="242"/>
                    <a:pt x="261" y="243"/>
                    <a:pt x="263" y="247"/>
                  </a:cubicBezTo>
                  <a:cubicBezTo>
                    <a:pt x="265" y="249"/>
                    <a:pt x="266" y="251"/>
                    <a:pt x="267" y="253"/>
                  </a:cubicBezTo>
                  <a:cubicBezTo>
                    <a:pt x="270" y="258"/>
                    <a:pt x="272" y="262"/>
                    <a:pt x="273" y="263"/>
                  </a:cubicBezTo>
                  <a:cubicBezTo>
                    <a:pt x="272" y="264"/>
                    <a:pt x="270" y="267"/>
                    <a:pt x="269" y="267"/>
                  </a:cubicBezTo>
                  <a:cubicBezTo>
                    <a:pt x="268" y="267"/>
                    <a:pt x="264" y="265"/>
                    <a:pt x="259" y="262"/>
                  </a:cubicBezTo>
                  <a:cubicBezTo>
                    <a:pt x="257" y="260"/>
                    <a:pt x="255" y="259"/>
                    <a:pt x="253" y="258"/>
                  </a:cubicBezTo>
                  <a:cubicBezTo>
                    <a:pt x="249" y="255"/>
                    <a:pt x="248" y="255"/>
                    <a:pt x="247" y="255"/>
                  </a:cubicBezTo>
                  <a:cubicBezTo>
                    <a:pt x="246" y="255"/>
                    <a:pt x="245" y="256"/>
                    <a:pt x="242" y="258"/>
                  </a:cubicBezTo>
                  <a:cubicBezTo>
                    <a:pt x="241" y="258"/>
                    <a:pt x="241" y="258"/>
                    <a:pt x="241" y="258"/>
                  </a:cubicBezTo>
                  <a:cubicBezTo>
                    <a:pt x="241" y="259"/>
                    <a:pt x="241" y="259"/>
                    <a:pt x="241" y="259"/>
                  </a:cubicBezTo>
                  <a:cubicBezTo>
                    <a:pt x="239" y="261"/>
                    <a:pt x="238" y="262"/>
                    <a:pt x="238" y="263"/>
                  </a:cubicBezTo>
                  <a:cubicBezTo>
                    <a:pt x="238" y="263"/>
                    <a:pt x="238" y="263"/>
                    <a:pt x="238" y="263"/>
                  </a:cubicBezTo>
                  <a:cubicBezTo>
                    <a:pt x="238" y="263"/>
                    <a:pt x="238" y="263"/>
                    <a:pt x="238" y="263"/>
                  </a:cubicBezTo>
                  <a:cubicBezTo>
                    <a:pt x="238" y="264"/>
                    <a:pt x="238" y="265"/>
                    <a:pt x="240" y="269"/>
                  </a:cubicBezTo>
                  <a:cubicBezTo>
                    <a:pt x="241" y="271"/>
                    <a:pt x="241" y="273"/>
                    <a:pt x="242" y="275"/>
                  </a:cubicBezTo>
                  <a:cubicBezTo>
                    <a:pt x="244" y="281"/>
                    <a:pt x="245" y="285"/>
                    <a:pt x="245" y="287"/>
                  </a:cubicBezTo>
                  <a:cubicBezTo>
                    <a:pt x="245" y="288"/>
                    <a:pt x="242" y="290"/>
                    <a:pt x="240" y="290"/>
                  </a:cubicBezTo>
                  <a:cubicBezTo>
                    <a:pt x="239" y="289"/>
                    <a:pt x="236" y="287"/>
                    <a:pt x="232" y="282"/>
                  </a:cubicBezTo>
                  <a:cubicBezTo>
                    <a:pt x="230" y="281"/>
                    <a:pt x="229" y="279"/>
                    <a:pt x="227" y="278"/>
                  </a:cubicBezTo>
                  <a:cubicBezTo>
                    <a:pt x="223" y="274"/>
                    <a:pt x="223" y="273"/>
                    <a:pt x="222" y="273"/>
                  </a:cubicBezTo>
                  <a:cubicBezTo>
                    <a:pt x="221" y="273"/>
                    <a:pt x="220" y="273"/>
                    <a:pt x="217" y="275"/>
                  </a:cubicBezTo>
                  <a:cubicBezTo>
                    <a:pt x="215" y="275"/>
                    <a:pt x="215" y="275"/>
                    <a:pt x="215" y="275"/>
                  </a:cubicBezTo>
                  <a:cubicBezTo>
                    <a:pt x="215" y="276"/>
                    <a:pt x="215" y="276"/>
                    <a:pt x="215" y="276"/>
                  </a:cubicBezTo>
                  <a:cubicBezTo>
                    <a:pt x="213" y="277"/>
                    <a:pt x="212" y="278"/>
                    <a:pt x="211" y="279"/>
                  </a:cubicBezTo>
                  <a:cubicBezTo>
                    <a:pt x="211" y="279"/>
                    <a:pt x="211" y="279"/>
                    <a:pt x="211" y="280"/>
                  </a:cubicBezTo>
                  <a:cubicBezTo>
                    <a:pt x="211" y="281"/>
                    <a:pt x="211" y="283"/>
                    <a:pt x="212" y="285"/>
                  </a:cubicBezTo>
                  <a:cubicBezTo>
                    <a:pt x="212" y="287"/>
                    <a:pt x="212" y="289"/>
                    <a:pt x="212" y="292"/>
                  </a:cubicBezTo>
                  <a:cubicBezTo>
                    <a:pt x="213" y="296"/>
                    <a:pt x="213" y="299"/>
                    <a:pt x="213" y="302"/>
                  </a:cubicBezTo>
                  <a:cubicBezTo>
                    <a:pt x="213" y="303"/>
                    <a:pt x="213" y="303"/>
                    <a:pt x="213" y="303"/>
                  </a:cubicBezTo>
                  <a:cubicBezTo>
                    <a:pt x="212" y="304"/>
                    <a:pt x="209" y="306"/>
                    <a:pt x="208" y="305"/>
                  </a:cubicBezTo>
                  <a:cubicBezTo>
                    <a:pt x="207" y="305"/>
                    <a:pt x="204" y="302"/>
                    <a:pt x="201" y="296"/>
                  </a:cubicBezTo>
                  <a:cubicBezTo>
                    <a:pt x="200" y="294"/>
                    <a:pt x="199" y="292"/>
                    <a:pt x="198" y="291"/>
                  </a:cubicBezTo>
                  <a:cubicBezTo>
                    <a:pt x="195" y="286"/>
                    <a:pt x="194" y="285"/>
                    <a:pt x="193" y="285"/>
                  </a:cubicBezTo>
                  <a:cubicBezTo>
                    <a:pt x="193" y="285"/>
                    <a:pt x="191" y="285"/>
                    <a:pt x="188" y="286"/>
                  </a:cubicBezTo>
                  <a:cubicBezTo>
                    <a:pt x="186" y="285"/>
                    <a:pt x="186" y="285"/>
                    <a:pt x="186" y="285"/>
                  </a:cubicBezTo>
                  <a:cubicBezTo>
                    <a:pt x="186" y="286"/>
                    <a:pt x="186" y="286"/>
                    <a:pt x="186" y="286"/>
                  </a:cubicBezTo>
                  <a:cubicBezTo>
                    <a:pt x="184" y="286"/>
                    <a:pt x="182" y="287"/>
                    <a:pt x="182" y="288"/>
                  </a:cubicBezTo>
                  <a:cubicBezTo>
                    <a:pt x="181" y="289"/>
                    <a:pt x="181" y="289"/>
                    <a:pt x="181" y="294"/>
                  </a:cubicBezTo>
                  <a:cubicBezTo>
                    <a:pt x="180" y="296"/>
                    <a:pt x="180" y="299"/>
                    <a:pt x="180" y="301"/>
                  </a:cubicBezTo>
                  <a:cubicBezTo>
                    <a:pt x="179" y="307"/>
                    <a:pt x="178" y="311"/>
                    <a:pt x="178" y="312"/>
                  </a:cubicBezTo>
                  <a:cubicBezTo>
                    <a:pt x="177" y="313"/>
                    <a:pt x="173" y="314"/>
                    <a:pt x="172" y="313"/>
                  </a:cubicBezTo>
                  <a:cubicBezTo>
                    <a:pt x="171" y="312"/>
                    <a:pt x="170" y="309"/>
                    <a:pt x="168" y="302"/>
                  </a:cubicBezTo>
                  <a:cubicBezTo>
                    <a:pt x="167" y="300"/>
                    <a:pt x="166" y="298"/>
                    <a:pt x="166" y="297"/>
                  </a:cubicBezTo>
                  <a:cubicBezTo>
                    <a:pt x="164" y="291"/>
                    <a:pt x="164" y="291"/>
                    <a:pt x="163" y="290"/>
                  </a:cubicBezTo>
                  <a:cubicBezTo>
                    <a:pt x="162" y="290"/>
                    <a:pt x="161" y="289"/>
                    <a:pt x="158" y="289"/>
                  </a:cubicBezTo>
                  <a:cubicBezTo>
                    <a:pt x="157" y="289"/>
                    <a:pt x="157" y="289"/>
                    <a:pt x="157" y="289"/>
                  </a:cubicBezTo>
                  <a:cubicBezTo>
                    <a:pt x="156" y="289"/>
                    <a:pt x="156" y="289"/>
                    <a:pt x="156" y="289"/>
                  </a:cubicBezTo>
                  <a:cubicBezTo>
                    <a:pt x="153" y="289"/>
                    <a:pt x="152" y="290"/>
                    <a:pt x="151" y="290"/>
                  </a:cubicBezTo>
                  <a:cubicBezTo>
                    <a:pt x="150" y="291"/>
                    <a:pt x="150" y="292"/>
                    <a:pt x="148" y="296"/>
                  </a:cubicBezTo>
                  <a:cubicBezTo>
                    <a:pt x="148" y="298"/>
                    <a:pt x="147" y="300"/>
                    <a:pt x="146" y="302"/>
                  </a:cubicBezTo>
                  <a:cubicBezTo>
                    <a:pt x="144" y="308"/>
                    <a:pt x="142" y="312"/>
                    <a:pt x="141" y="313"/>
                  </a:cubicBezTo>
                  <a:cubicBezTo>
                    <a:pt x="140" y="313"/>
                    <a:pt x="136" y="313"/>
                    <a:pt x="136" y="312"/>
                  </a:cubicBezTo>
                  <a:cubicBezTo>
                    <a:pt x="135" y="311"/>
                    <a:pt x="134" y="307"/>
                    <a:pt x="134" y="301"/>
                  </a:cubicBezTo>
                  <a:cubicBezTo>
                    <a:pt x="133" y="299"/>
                    <a:pt x="133" y="297"/>
                    <a:pt x="133" y="295"/>
                  </a:cubicBezTo>
                  <a:cubicBezTo>
                    <a:pt x="133" y="289"/>
                    <a:pt x="132" y="289"/>
                    <a:pt x="132" y="288"/>
                  </a:cubicBezTo>
                  <a:cubicBezTo>
                    <a:pt x="131" y="287"/>
                    <a:pt x="130" y="286"/>
                    <a:pt x="127" y="286"/>
                  </a:cubicBezTo>
                  <a:cubicBezTo>
                    <a:pt x="126" y="285"/>
                    <a:pt x="126" y="285"/>
                    <a:pt x="126" y="285"/>
                  </a:cubicBezTo>
                  <a:cubicBezTo>
                    <a:pt x="126" y="286"/>
                    <a:pt x="126" y="286"/>
                    <a:pt x="126" y="286"/>
                  </a:cubicBezTo>
                  <a:cubicBezTo>
                    <a:pt x="122" y="284"/>
                    <a:pt x="121" y="285"/>
                    <a:pt x="120" y="285"/>
                  </a:cubicBezTo>
                  <a:cubicBezTo>
                    <a:pt x="120" y="286"/>
                    <a:pt x="119" y="286"/>
                    <a:pt x="117" y="290"/>
                  </a:cubicBezTo>
                  <a:cubicBezTo>
                    <a:pt x="115" y="292"/>
                    <a:pt x="114" y="294"/>
                    <a:pt x="113" y="296"/>
                  </a:cubicBezTo>
                  <a:cubicBezTo>
                    <a:pt x="109" y="301"/>
                    <a:pt x="107" y="304"/>
                    <a:pt x="106" y="305"/>
                  </a:cubicBezTo>
                  <a:cubicBezTo>
                    <a:pt x="104" y="305"/>
                    <a:pt x="101" y="304"/>
                    <a:pt x="100" y="303"/>
                  </a:cubicBezTo>
                  <a:cubicBezTo>
                    <a:pt x="100" y="303"/>
                    <a:pt x="100" y="303"/>
                    <a:pt x="100" y="302"/>
                  </a:cubicBezTo>
                  <a:cubicBezTo>
                    <a:pt x="100" y="302"/>
                    <a:pt x="100" y="302"/>
                    <a:pt x="100" y="302"/>
                  </a:cubicBezTo>
                  <a:cubicBezTo>
                    <a:pt x="100" y="300"/>
                    <a:pt x="101" y="296"/>
                    <a:pt x="101" y="292"/>
                  </a:cubicBezTo>
                  <a:cubicBezTo>
                    <a:pt x="101" y="290"/>
                    <a:pt x="102" y="288"/>
                    <a:pt x="102" y="286"/>
                  </a:cubicBezTo>
                  <a:cubicBezTo>
                    <a:pt x="102" y="283"/>
                    <a:pt x="103" y="281"/>
                    <a:pt x="103" y="280"/>
                  </a:cubicBezTo>
                  <a:cubicBezTo>
                    <a:pt x="103" y="279"/>
                    <a:pt x="103" y="279"/>
                    <a:pt x="102" y="279"/>
                  </a:cubicBezTo>
                  <a:cubicBezTo>
                    <a:pt x="102" y="278"/>
                    <a:pt x="101" y="277"/>
                    <a:pt x="98" y="276"/>
                  </a:cubicBezTo>
                  <a:cubicBezTo>
                    <a:pt x="97" y="274"/>
                    <a:pt x="97" y="274"/>
                    <a:pt x="97" y="274"/>
                  </a:cubicBezTo>
                  <a:cubicBezTo>
                    <a:pt x="96" y="275"/>
                    <a:pt x="96" y="275"/>
                    <a:pt x="96" y="275"/>
                  </a:cubicBezTo>
                  <a:cubicBezTo>
                    <a:pt x="94" y="273"/>
                    <a:pt x="93" y="273"/>
                    <a:pt x="92" y="273"/>
                  </a:cubicBezTo>
                  <a:cubicBezTo>
                    <a:pt x="91" y="274"/>
                    <a:pt x="90" y="274"/>
                    <a:pt x="87" y="277"/>
                  </a:cubicBezTo>
                  <a:cubicBezTo>
                    <a:pt x="85" y="279"/>
                    <a:pt x="84" y="280"/>
                    <a:pt x="82" y="282"/>
                  </a:cubicBezTo>
                  <a:cubicBezTo>
                    <a:pt x="77" y="286"/>
                    <a:pt x="74" y="289"/>
                    <a:pt x="73" y="289"/>
                  </a:cubicBezTo>
                  <a:cubicBezTo>
                    <a:pt x="72" y="289"/>
                    <a:pt x="69" y="287"/>
                    <a:pt x="68" y="286"/>
                  </a:cubicBezTo>
                  <a:cubicBezTo>
                    <a:pt x="68" y="285"/>
                    <a:pt x="69" y="281"/>
                    <a:pt x="72" y="275"/>
                  </a:cubicBezTo>
                  <a:cubicBezTo>
                    <a:pt x="72" y="273"/>
                    <a:pt x="73" y="271"/>
                    <a:pt x="74" y="270"/>
                  </a:cubicBezTo>
                  <a:cubicBezTo>
                    <a:pt x="75" y="265"/>
                    <a:pt x="76" y="264"/>
                    <a:pt x="76" y="263"/>
                  </a:cubicBezTo>
                  <a:cubicBezTo>
                    <a:pt x="76" y="263"/>
                    <a:pt x="76" y="263"/>
                    <a:pt x="76" y="263"/>
                  </a:cubicBezTo>
                  <a:cubicBezTo>
                    <a:pt x="76" y="263"/>
                    <a:pt x="76" y="263"/>
                    <a:pt x="76" y="263"/>
                  </a:cubicBezTo>
                  <a:cubicBezTo>
                    <a:pt x="76" y="262"/>
                    <a:pt x="75" y="261"/>
                    <a:pt x="72" y="259"/>
                  </a:cubicBezTo>
                  <a:cubicBezTo>
                    <a:pt x="72" y="258"/>
                    <a:pt x="72" y="258"/>
                    <a:pt x="72" y="258"/>
                  </a:cubicBezTo>
                  <a:cubicBezTo>
                    <a:pt x="71" y="258"/>
                    <a:pt x="71" y="258"/>
                    <a:pt x="71" y="258"/>
                  </a:cubicBezTo>
                  <a:cubicBezTo>
                    <a:pt x="69" y="255"/>
                    <a:pt x="68" y="255"/>
                    <a:pt x="67" y="255"/>
                  </a:cubicBezTo>
                  <a:cubicBezTo>
                    <a:pt x="66" y="255"/>
                    <a:pt x="65" y="256"/>
                    <a:pt x="61" y="258"/>
                  </a:cubicBezTo>
                  <a:cubicBezTo>
                    <a:pt x="59" y="259"/>
                    <a:pt x="57" y="260"/>
                    <a:pt x="55" y="261"/>
                  </a:cubicBezTo>
                  <a:cubicBezTo>
                    <a:pt x="50" y="264"/>
                    <a:pt x="46" y="266"/>
                    <a:pt x="45" y="266"/>
                  </a:cubicBezTo>
                  <a:cubicBezTo>
                    <a:pt x="43" y="266"/>
                    <a:pt x="41" y="263"/>
                    <a:pt x="41" y="262"/>
                  </a:cubicBezTo>
                  <a:cubicBezTo>
                    <a:pt x="41" y="261"/>
                    <a:pt x="43" y="258"/>
                    <a:pt x="47" y="252"/>
                  </a:cubicBezTo>
                  <a:cubicBezTo>
                    <a:pt x="48" y="251"/>
                    <a:pt x="49" y="249"/>
                    <a:pt x="50" y="247"/>
                  </a:cubicBezTo>
                  <a:cubicBezTo>
                    <a:pt x="53" y="243"/>
                    <a:pt x="54" y="242"/>
                    <a:pt x="54" y="241"/>
                  </a:cubicBezTo>
                  <a:cubicBezTo>
                    <a:pt x="54" y="240"/>
                    <a:pt x="53" y="239"/>
                    <a:pt x="51" y="236"/>
                  </a:cubicBezTo>
                  <a:cubicBezTo>
                    <a:pt x="51" y="235"/>
                    <a:pt x="51" y="235"/>
                    <a:pt x="51" y="235"/>
                  </a:cubicBezTo>
                  <a:cubicBezTo>
                    <a:pt x="50" y="235"/>
                    <a:pt x="50" y="235"/>
                    <a:pt x="50" y="235"/>
                  </a:cubicBezTo>
                  <a:cubicBezTo>
                    <a:pt x="48" y="232"/>
                    <a:pt x="47" y="232"/>
                    <a:pt x="46" y="232"/>
                  </a:cubicBezTo>
                  <a:cubicBezTo>
                    <a:pt x="46" y="232"/>
                    <a:pt x="45" y="232"/>
                    <a:pt x="40" y="233"/>
                  </a:cubicBezTo>
                  <a:cubicBezTo>
                    <a:pt x="38" y="234"/>
                    <a:pt x="36" y="234"/>
                    <a:pt x="34" y="235"/>
                  </a:cubicBezTo>
                  <a:cubicBezTo>
                    <a:pt x="28" y="237"/>
                    <a:pt x="24" y="238"/>
                    <a:pt x="22" y="238"/>
                  </a:cubicBezTo>
                  <a:cubicBezTo>
                    <a:pt x="21" y="237"/>
                    <a:pt x="20" y="234"/>
                    <a:pt x="19" y="233"/>
                  </a:cubicBezTo>
                  <a:cubicBezTo>
                    <a:pt x="20" y="232"/>
                    <a:pt x="23" y="229"/>
                    <a:pt x="28" y="224"/>
                  </a:cubicBezTo>
                  <a:cubicBezTo>
                    <a:pt x="29" y="223"/>
                    <a:pt x="31" y="221"/>
                    <a:pt x="32" y="220"/>
                  </a:cubicBezTo>
                  <a:cubicBezTo>
                    <a:pt x="36" y="216"/>
                    <a:pt x="37" y="216"/>
                    <a:pt x="37" y="215"/>
                  </a:cubicBezTo>
                  <a:cubicBezTo>
                    <a:pt x="37" y="215"/>
                    <a:pt x="37" y="215"/>
                    <a:pt x="37" y="214"/>
                  </a:cubicBezTo>
                  <a:cubicBezTo>
                    <a:pt x="37" y="213"/>
                    <a:pt x="37" y="212"/>
                    <a:pt x="36" y="210"/>
                  </a:cubicBezTo>
                  <a:cubicBezTo>
                    <a:pt x="36" y="208"/>
                    <a:pt x="36" y="208"/>
                    <a:pt x="36" y="208"/>
                  </a:cubicBezTo>
                  <a:cubicBezTo>
                    <a:pt x="35" y="208"/>
                    <a:pt x="35" y="208"/>
                    <a:pt x="35" y="208"/>
                  </a:cubicBezTo>
                  <a:cubicBezTo>
                    <a:pt x="34" y="205"/>
                    <a:pt x="33" y="205"/>
                    <a:pt x="32" y="204"/>
                  </a:cubicBezTo>
                  <a:cubicBezTo>
                    <a:pt x="31" y="204"/>
                    <a:pt x="31" y="204"/>
                    <a:pt x="26" y="204"/>
                  </a:cubicBezTo>
                  <a:cubicBezTo>
                    <a:pt x="24" y="204"/>
                    <a:pt x="21" y="205"/>
                    <a:pt x="19" y="205"/>
                  </a:cubicBezTo>
                  <a:cubicBezTo>
                    <a:pt x="13" y="205"/>
                    <a:pt x="9" y="205"/>
                    <a:pt x="7" y="204"/>
                  </a:cubicBezTo>
                  <a:cubicBezTo>
                    <a:pt x="7" y="204"/>
                    <a:pt x="6" y="201"/>
                    <a:pt x="6" y="199"/>
                  </a:cubicBezTo>
                  <a:cubicBezTo>
                    <a:pt x="6" y="199"/>
                    <a:pt x="6" y="199"/>
                    <a:pt x="6" y="199"/>
                  </a:cubicBezTo>
                  <a:cubicBezTo>
                    <a:pt x="6" y="198"/>
                    <a:pt x="10" y="196"/>
                    <a:pt x="15" y="193"/>
                  </a:cubicBezTo>
                  <a:cubicBezTo>
                    <a:pt x="17" y="192"/>
                    <a:pt x="19" y="191"/>
                    <a:pt x="21" y="190"/>
                  </a:cubicBezTo>
                  <a:cubicBezTo>
                    <a:pt x="26" y="187"/>
                    <a:pt x="26" y="187"/>
                    <a:pt x="27" y="186"/>
                  </a:cubicBezTo>
                  <a:cubicBezTo>
                    <a:pt x="27" y="185"/>
                    <a:pt x="27" y="185"/>
                    <a:pt x="27" y="184"/>
                  </a:cubicBezTo>
                  <a:cubicBezTo>
                    <a:pt x="27" y="183"/>
                    <a:pt x="27" y="181"/>
                    <a:pt x="27" y="181"/>
                  </a:cubicBezTo>
                  <a:cubicBezTo>
                    <a:pt x="27" y="179"/>
                    <a:pt x="27" y="179"/>
                    <a:pt x="27" y="179"/>
                  </a:cubicBezTo>
                  <a:cubicBezTo>
                    <a:pt x="26" y="179"/>
                    <a:pt x="26" y="179"/>
                    <a:pt x="26" y="179"/>
                  </a:cubicBezTo>
                  <a:cubicBezTo>
                    <a:pt x="26" y="176"/>
                    <a:pt x="25" y="175"/>
                    <a:pt x="25" y="174"/>
                  </a:cubicBezTo>
                  <a:cubicBezTo>
                    <a:pt x="24" y="174"/>
                    <a:pt x="23" y="174"/>
                    <a:pt x="18" y="173"/>
                  </a:cubicBezTo>
                  <a:cubicBezTo>
                    <a:pt x="16" y="172"/>
                    <a:pt x="14" y="172"/>
                    <a:pt x="12" y="172"/>
                  </a:cubicBezTo>
                  <a:cubicBezTo>
                    <a:pt x="6" y="170"/>
                    <a:pt x="2" y="169"/>
                    <a:pt x="1" y="169"/>
                  </a:cubicBezTo>
                  <a:cubicBezTo>
                    <a:pt x="0" y="168"/>
                    <a:pt x="0" y="167"/>
                    <a:pt x="0" y="165"/>
                  </a:cubicBezTo>
                  <a:close/>
                  <a:moveTo>
                    <a:pt x="252" y="156"/>
                  </a:moveTo>
                  <a:cubicBezTo>
                    <a:pt x="252" y="104"/>
                    <a:pt x="209" y="62"/>
                    <a:pt x="157" y="62"/>
                  </a:cubicBezTo>
                  <a:cubicBezTo>
                    <a:pt x="105" y="62"/>
                    <a:pt x="62" y="104"/>
                    <a:pt x="62" y="156"/>
                  </a:cubicBezTo>
                  <a:cubicBezTo>
                    <a:pt x="62" y="209"/>
                    <a:pt x="105" y="251"/>
                    <a:pt x="157" y="251"/>
                  </a:cubicBezTo>
                  <a:cubicBezTo>
                    <a:pt x="209" y="251"/>
                    <a:pt x="252" y="209"/>
                    <a:pt x="252" y="15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5">
              <a:extLst>
                <a:ext uri="{FF2B5EF4-FFF2-40B4-BE49-F238E27FC236}">
                  <a16:creationId xmlns:a16="http://schemas.microsoft.com/office/drawing/2014/main" id="{7E996EA0-ABA8-494D-9FBD-4A0228BFF3B0}"/>
                </a:ext>
              </a:extLst>
            </p:cNvPr>
            <p:cNvSpPr>
              <a:spLocks noEditPoints="1"/>
            </p:cNvSpPr>
            <p:nvPr/>
          </p:nvSpPr>
          <p:spPr bwMode="auto">
            <a:xfrm>
              <a:off x="3457007" y="4673787"/>
              <a:ext cx="1772713" cy="1770638"/>
            </a:xfrm>
            <a:custGeom>
              <a:avLst/>
              <a:gdLst>
                <a:gd name="T0" fmla="*/ 30 w 360"/>
                <a:gd name="T1" fmla="*/ 152 h 360"/>
                <a:gd name="T2" fmla="*/ 18 w 360"/>
                <a:gd name="T3" fmla="*/ 137 h 360"/>
                <a:gd name="T4" fmla="*/ 37 w 360"/>
                <a:gd name="T5" fmla="*/ 124 h 360"/>
                <a:gd name="T6" fmla="*/ 38 w 360"/>
                <a:gd name="T7" fmla="*/ 106 h 360"/>
                <a:gd name="T8" fmla="*/ 54 w 360"/>
                <a:gd name="T9" fmla="*/ 93 h 360"/>
                <a:gd name="T10" fmla="*/ 59 w 360"/>
                <a:gd name="T11" fmla="*/ 75 h 360"/>
                <a:gd name="T12" fmla="*/ 78 w 360"/>
                <a:gd name="T13" fmla="*/ 66 h 360"/>
                <a:gd name="T14" fmla="*/ 84 w 360"/>
                <a:gd name="T15" fmla="*/ 43 h 360"/>
                <a:gd name="T16" fmla="*/ 112 w 360"/>
                <a:gd name="T17" fmla="*/ 44 h 360"/>
                <a:gd name="T18" fmla="*/ 118 w 360"/>
                <a:gd name="T19" fmla="*/ 32 h 360"/>
                <a:gd name="T20" fmla="*/ 135 w 360"/>
                <a:gd name="T21" fmla="*/ 26 h 360"/>
                <a:gd name="T22" fmla="*/ 154 w 360"/>
                <a:gd name="T23" fmla="*/ 24 h 360"/>
                <a:gd name="T24" fmla="*/ 172 w 360"/>
                <a:gd name="T25" fmla="*/ 20 h 360"/>
                <a:gd name="T26" fmla="*/ 191 w 360"/>
                <a:gd name="T27" fmla="*/ 21 h 360"/>
                <a:gd name="T28" fmla="*/ 210 w 360"/>
                <a:gd name="T29" fmla="*/ 30 h 360"/>
                <a:gd name="T30" fmla="*/ 232 w 360"/>
                <a:gd name="T31" fmla="*/ 21 h 360"/>
                <a:gd name="T32" fmla="*/ 244 w 360"/>
                <a:gd name="T33" fmla="*/ 38 h 360"/>
                <a:gd name="T34" fmla="*/ 261 w 360"/>
                <a:gd name="T35" fmla="*/ 43 h 360"/>
                <a:gd name="T36" fmla="*/ 274 w 360"/>
                <a:gd name="T37" fmla="*/ 59 h 360"/>
                <a:gd name="T38" fmla="*/ 284 w 360"/>
                <a:gd name="T39" fmla="*/ 69 h 360"/>
                <a:gd name="T40" fmla="*/ 303 w 360"/>
                <a:gd name="T41" fmla="*/ 78 h 360"/>
                <a:gd name="T42" fmla="*/ 303 w 360"/>
                <a:gd name="T43" fmla="*/ 92 h 360"/>
                <a:gd name="T44" fmla="*/ 329 w 360"/>
                <a:gd name="T45" fmla="*/ 105 h 360"/>
                <a:gd name="T46" fmla="*/ 320 w 360"/>
                <a:gd name="T47" fmla="*/ 123 h 360"/>
                <a:gd name="T48" fmla="*/ 353 w 360"/>
                <a:gd name="T49" fmla="*/ 134 h 360"/>
                <a:gd name="T50" fmla="*/ 328 w 360"/>
                <a:gd name="T51" fmla="*/ 157 h 360"/>
                <a:gd name="T52" fmla="*/ 360 w 360"/>
                <a:gd name="T53" fmla="*/ 174 h 360"/>
                <a:gd name="T54" fmla="*/ 331 w 360"/>
                <a:gd name="T55" fmla="*/ 190 h 360"/>
                <a:gd name="T56" fmla="*/ 357 w 360"/>
                <a:gd name="T57" fmla="*/ 210 h 360"/>
                <a:gd name="T58" fmla="*/ 325 w 360"/>
                <a:gd name="T59" fmla="*/ 225 h 360"/>
                <a:gd name="T60" fmla="*/ 335 w 360"/>
                <a:gd name="T61" fmla="*/ 242 h 360"/>
                <a:gd name="T62" fmla="*/ 314 w 360"/>
                <a:gd name="T63" fmla="*/ 252 h 360"/>
                <a:gd name="T64" fmla="*/ 312 w 360"/>
                <a:gd name="T65" fmla="*/ 270 h 360"/>
                <a:gd name="T66" fmla="*/ 294 w 360"/>
                <a:gd name="T67" fmla="*/ 281 h 360"/>
                <a:gd name="T68" fmla="*/ 287 w 360"/>
                <a:gd name="T69" fmla="*/ 298 h 360"/>
                <a:gd name="T70" fmla="*/ 267 w 360"/>
                <a:gd name="T71" fmla="*/ 305 h 360"/>
                <a:gd name="T72" fmla="*/ 256 w 360"/>
                <a:gd name="T73" fmla="*/ 313 h 360"/>
                <a:gd name="T74" fmla="*/ 242 w 360"/>
                <a:gd name="T75" fmla="*/ 328 h 360"/>
                <a:gd name="T76" fmla="*/ 223 w 360"/>
                <a:gd name="T77" fmla="*/ 328 h 360"/>
                <a:gd name="T78" fmla="*/ 209 w 360"/>
                <a:gd name="T79" fmla="*/ 345 h 360"/>
                <a:gd name="T80" fmla="*/ 188 w 360"/>
                <a:gd name="T81" fmla="*/ 333 h 360"/>
                <a:gd name="T82" fmla="*/ 169 w 360"/>
                <a:gd name="T83" fmla="*/ 340 h 360"/>
                <a:gd name="T84" fmla="*/ 149 w 360"/>
                <a:gd name="T85" fmla="*/ 337 h 360"/>
                <a:gd name="T86" fmla="*/ 132 w 360"/>
                <a:gd name="T87" fmla="*/ 325 h 360"/>
                <a:gd name="T88" fmla="*/ 109 w 360"/>
                <a:gd name="T89" fmla="*/ 332 h 360"/>
                <a:gd name="T90" fmla="*/ 98 w 360"/>
                <a:gd name="T91" fmla="*/ 318 h 360"/>
                <a:gd name="T92" fmla="*/ 88 w 360"/>
                <a:gd name="T93" fmla="*/ 303 h 360"/>
                <a:gd name="T94" fmla="*/ 68 w 360"/>
                <a:gd name="T95" fmla="*/ 296 h 360"/>
                <a:gd name="T96" fmla="*/ 67 w 360"/>
                <a:gd name="T97" fmla="*/ 282 h 360"/>
                <a:gd name="T98" fmla="*/ 40 w 360"/>
                <a:gd name="T99" fmla="*/ 272 h 360"/>
                <a:gd name="T100" fmla="*/ 43 w 360"/>
                <a:gd name="T101" fmla="*/ 249 h 360"/>
                <a:gd name="T102" fmla="*/ 28 w 360"/>
                <a:gd name="T103" fmla="*/ 234 h 360"/>
                <a:gd name="T104" fmla="*/ 31 w 360"/>
                <a:gd name="T105" fmla="*/ 215 h 360"/>
                <a:gd name="T106" fmla="*/ 13 w 360"/>
                <a:gd name="T107" fmla="*/ 200 h 360"/>
                <a:gd name="T108" fmla="*/ 28 w 360"/>
                <a:gd name="T109" fmla="*/ 185 h 360"/>
                <a:gd name="T110" fmla="*/ 287 w 360"/>
                <a:gd name="T111" fmla="*/ 19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0" h="360">
                  <a:moveTo>
                    <a:pt x="0" y="166"/>
                  </a:moveTo>
                  <a:cubicBezTo>
                    <a:pt x="0" y="165"/>
                    <a:pt x="0" y="164"/>
                    <a:pt x="0" y="164"/>
                  </a:cubicBezTo>
                  <a:cubicBezTo>
                    <a:pt x="1" y="163"/>
                    <a:pt x="6" y="162"/>
                    <a:pt x="13" y="161"/>
                  </a:cubicBezTo>
                  <a:cubicBezTo>
                    <a:pt x="16" y="161"/>
                    <a:pt x="18" y="160"/>
                    <a:pt x="20" y="160"/>
                  </a:cubicBezTo>
                  <a:cubicBezTo>
                    <a:pt x="27" y="159"/>
                    <a:pt x="28" y="159"/>
                    <a:pt x="28" y="158"/>
                  </a:cubicBezTo>
                  <a:cubicBezTo>
                    <a:pt x="29" y="157"/>
                    <a:pt x="30" y="156"/>
                    <a:pt x="30" y="152"/>
                  </a:cubicBezTo>
                  <a:cubicBezTo>
                    <a:pt x="30" y="152"/>
                    <a:pt x="30" y="152"/>
                    <a:pt x="30" y="152"/>
                  </a:cubicBezTo>
                  <a:cubicBezTo>
                    <a:pt x="30" y="152"/>
                    <a:pt x="30" y="152"/>
                    <a:pt x="30" y="152"/>
                  </a:cubicBezTo>
                  <a:cubicBezTo>
                    <a:pt x="31" y="151"/>
                    <a:pt x="31" y="150"/>
                    <a:pt x="31" y="148"/>
                  </a:cubicBezTo>
                  <a:cubicBezTo>
                    <a:pt x="31" y="147"/>
                    <a:pt x="31" y="146"/>
                    <a:pt x="31" y="145"/>
                  </a:cubicBezTo>
                  <a:cubicBezTo>
                    <a:pt x="30" y="144"/>
                    <a:pt x="29" y="143"/>
                    <a:pt x="24" y="141"/>
                  </a:cubicBezTo>
                  <a:cubicBezTo>
                    <a:pt x="22" y="139"/>
                    <a:pt x="20" y="138"/>
                    <a:pt x="18" y="137"/>
                  </a:cubicBezTo>
                  <a:cubicBezTo>
                    <a:pt x="12" y="133"/>
                    <a:pt x="8" y="130"/>
                    <a:pt x="7" y="129"/>
                  </a:cubicBezTo>
                  <a:cubicBezTo>
                    <a:pt x="7" y="129"/>
                    <a:pt x="7" y="129"/>
                    <a:pt x="7" y="128"/>
                  </a:cubicBezTo>
                  <a:cubicBezTo>
                    <a:pt x="7" y="126"/>
                    <a:pt x="8" y="123"/>
                    <a:pt x="9" y="123"/>
                  </a:cubicBezTo>
                  <a:cubicBezTo>
                    <a:pt x="10" y="123"/>
                    <a:pt x="15" y="122"/>
                    <a:pt x="22" y="123"/>
                  </a:cubicBezTo>
                  <a:cubicBezTo>
                    <a:pt x="25" y="123"/>
                    <a:pt x="27" y="124"/>
                    <a:pt x="29" y="124"/>
                  </a:cubicBezTo>
                  <a:cubicBezTo>
                    <a:pt x="36" y="124"/>
                    <a:pt x="36" y="124"/>
                    <a:pt x="37" y="124"/>
                  </a:cubicBezTo>
                  <a:cubicBezTo>
                    <a:pt x="38" y="123"/>
                    <a:pt x="39" y="122"/>
                    <a:pt x="41" y="119"/>
                  </a:cubicBezTo>
                  <a:cubicBezTo>
                    <a:pt x="41" y="119"/>
                    <a:pt x="41" y="119"/>
                    <a:pt x="41" y="119"/>
                  </a:cubicBezTo>
                  <a:cubicBezTo>
                    <a:pt x="41" y="118"/>
                    <a:pt x="41" y="118"/>
                    <a:pt x="41" y="118"/>
                  </a:cubicBezTo>
                  <a:cubicBezTo>
                    <a:pt x="42" y="116"/>
                    <a:pt x="43" y="114"/>
                    <a:pt x="43" y="113"/>
                  </a:cubicBezTo>
                  <a:cubicBezTo>
                    <a:pt x="43" y="113"/>
                    <a:pt x="43" y="112"/>
                    <a:pt x="43" y="111"/>
                  </a:cubicBezTo>
                  <a:cubicBezTo>
                    <a:pt x="42" y="111"/>
                    <a:pt x="42" y="110"/>
                    <a:pt x="38" y="106"/>
                  </a:cubicBezTo>
                  <a:cubicBezTo>
                    <a:pt x="36" y="104"/>
                    <a:pt x="34" y="103"/>
                    <a:pt x="32" y="101"/>
                  </a:cubicBezTo>
                  <a:cubicBezTo>
                    <a:pt x="27" y="95"/>
                    <a:pt x="24" y="92"/>
                    <a:pt x="23" y="91"/>
                  </a:cubicBezTo>
                  <a:cubicBezTo>
                    <a:pt x="24" y="89"/>
                    <a:pt x="26" y="86"/>
                    <a:pt x="27" y="85"/>
                  </a:cubicBezTo>
                  <a:cubicBezTo>
                    <a:pt x="28" y="85"/>
                    <a:pt x="32" y="86"/>
                    <a:pt x="40" y="88"/>
                  </a:cubicBezTo>
                  <a:cubicBezTo>
                    <a:pt x="42" y="89"/>
                    <a:pt x="44" y="90"/>
                    <a:pt x="46" y="91"/>
                  </a:cubicBezTo>
                  <a:cubicBezTo>
                    <a:pt x="52" y="93"/>
                    <a:pt x="53" y="93"/>
                    <a:pt x="54" y="93"/>
                  </a:cubicBezTo>
                  <a:cubicBezTo>
                    <a:pt x="55" y="92"/>
                    <a:pt x="56" y="92"/>
                    <a:pt x="58" y="88"/>
                  </a:cubicBezTo>
                  <a:cubicBezTo>
                    <a:pt x="59" y="88"/>
                    <a:pt x="59" y="88"/>
                    <a:pt x="59" y="88"/>
                  </a:cubicBezTo>
                  <a:cubicBezTo>
                    <a:pt x="59" y="88"/>
                    <a:pt x="59" y="88"/>
                    <a:pt x="59" y="88"/>
                  </a:cubicBezTo>
                  <a:cubicBezTo>
                    <a:pt x="62" y="84"/>
                    <a:pt x="62" y="83"/>
                    <a:pt x="62" y="83"/>
                  </a:cubicBezTo>
                  <a:cubicBezTo>
                    <a:pt x="62" y="82"/>
                    <a:pt x="62" y="82"/>
                    <a:pt x="62" y="82"/>
                  </a:cubicBezTo>
                  <a:cubicBezTo>
                    <a:pt x="62" y="81"/>
                    <a:pt x="62" y="80"/>
                    <a:pt x="59" y="75"/>
                  </a:cubicBezTo>
                  <a:cubicBezTo>
                    <a:pt x="57" y="73"/>
                    <a:pt x="56" y="71"/>
                    <a:pt x="54" y="69"/>
                  </a:cubicBezTo>
                  <a:cubicBezTo>
                    <a:pt x="51" y="63"/>
                    <a:pt x="49" y="58"/>
                    <a:pt x="48" y="57"/>
                  </a:cubicBezTo>
                  <a:cubicBezTo>
                    <a:pt x="49" y="56"/>
                    <a:pt x="52" y="53"/>
                    <a:pt x="53" y="52"/>
                  </a:cubicBezTo>
                  <a:cubicBezTo>
                    <a:pt x="54" y="53"/>
                    <a:pt x="58" y="55"/>
                    <a:pt x="64" y="59"/>
                  </a:cubicBezTo>
                  <a:cubicBezTo>
                    <a:pt x="67" y="60"/>
                    <a:pt x="69" y="61"/>
                    <a:pt x="70" y="62"/>
                  </a:cubicBezTo>
                  <a:cubicBezTo>
                    <a:pt x="76" y="66"/>
                    <a:pt x="77" y="66"/>
                    <a:pt x="78" y="66"/>
                  </a:cubicBezTo>
                  <a:cubicBezTo>
                    <a:pt x="79" y="66"/>
                    <a:pt x="80" y="65"/>
                    <a:pt x="83" y="63"/>
                  </a:cubicBezTo>
                  <a:cubicBezTo>
                    <a:pt x="84" y="63"/>
                    <a:pt x="84" y="63"/>
                    <a:pt x="84" y="63"/>
                  </a:cubicBezTo>
                  <a:cubicBezTo>
                    <a:pt x="84" y="62"/>
                    <a:pt x="84" y="62"/>
                    <a:pt x="84" y="62"/>
                  </a:cubicBezTo>
                  <a:cubicBezTo>
                    <a:pt x="87" y="60"/>
                    <a:pt x="88" y="59"/>
                    <a:pt x="88" y="57"/>
                  </a:cubicBezTo>
                  <a:cubicBezTo>
                    <a:pt x="88" y="56"/>
                    <a:pt x="88" y="56"/>
                    <a:pt x="86" y="50"/>
                  </a:cubicBezTo>
                  <a:cubicBezTo>
                    <a:pt x="85" y="48"/>
                    <a:pt x="84" y="46"/>
                    <a:pt x="84" y="43"/>
                  </a:cubicBezTo>
                  <a:cubicBezTo>
                    <a:pt x="81" y="36"/>
                    <a:pt x="80" y="31"/>
                    <a:pt x="80" y="30"/>
                  </a:cubicBezTo>
                  <a:cubicBezTo>
                    <a:pt x="81" y="29"/>
                    <a:pt x="84" y="27"/>
                    <a:pt x="86" y="27"/>
                  </a:cubicBezTo>
                  <a:cubicBezTo>
                    <a:pt x="87" y="27"/>
                    <a:pt x="90" y="30"/>
                    <a:pt x="96" y="35"/>
                  </a:cubicBezTo>
                  <a:cubicBezTo>
                    <a:pt x="97" y="37"/>
                    <a:pt x="99" y="39"/>
                    <a:pt x="100" y="40"/>
                  </a:cubicBezTo>
                  <a:cubicBezTo>
                    <a:pt x="105" y="45"/>
                    <a:pt x="106" y="45"/>
                    <a:pt x="107" y="46"/>
                  </a:cubicBezTo>
                  <a:cubicBezTo>
                    <a:pt x="108" y="46"/>
                    <a:pt x="109" y="46"/>
                    <a:pt x="112" y="44"/>
                  </a:cubicBezTo>
                  <a:cubicBezTo>
                    <a:pt x="114" y="44"/>
                    <a:pt x="114" y="44"/>
                    <a:pt x="114" y="44"/>
                  </a:cubicBezTo>
                  <a:cubicBezTo>
                    <a:pt x="114" y="43"/>
                    <a:pt x="114" y="43"/>
                    <a:pt x="114" y="43"/>
                  </a:cubicBezTo>
                  <a:cubicBezTo>
                    <a:pt x="118" y="42"/>
                    <a:pt x="118" y="40"/>
                    <a:pt x="119" y="40"/>
                  </a:cubicBezTo>
                  <a:cubicBezTo>
                    <a:pt x="119" y="39"/>
                    <a:pt x="119" y="39"/>
                    <a:pt x="119" y="39"/>
                  </a:cubicBezTo>
                  <a:cubicBezTo>
                    <a:pt x="119" y="39"/>
                    <a:pt x="119" y="39"/>
                    <a:pt x="119" y="39"/>
                  </a:cubicBezTo>
                  <a:cubicBezTo>
                    <a:pt x="119" y="38"/>
                    <a:pt x="119" y="36"/>
                    <a:pt x="118" y="32"/>
                  </a:cubicBezTo>
                  <a:cubicBezTo>
                    <a:pt x="118" y="30"/>
                    <a:pt x="118" y="27"/>
                    <a:pt x="118" y="24"/>
                  </a:cubicBezTo>
                  <a:cubicBezTo>
                    <a:pt x="117" y="19"/>
                    <a:pt x="117" y="13"/>
                    <a:pt x="117" y="11"/>
                  </a:cubicBezTo>
                  <a:cubicBezTo>
                    <a:pt x="117" y="11"/>
                    <a:pt x="117" y="11"/>
                    <a:pt x="117" y="11"/>
                  </a:cubicBezTo>
                  <a:cubicBezTo>
                    <a:pt x="118" y="10"/>
                    <a:pt x="122" y="9"/>
                    <a:pt x="124" y="9"/>
                  </a:cubicBezTo>
                  <a:cubicBezTo>
                    <a:pt x="124" y="10"/>
                    <a:pt x="127" y="14"/>
                    <a:pt x="131" y="20"/>
                  </a:cubicBezTo>
                  <a:cubicBezTo>
                    <a:pt x="132" y="22"/>
                    <a:pt x="134" y="24"/>
                    <a:pt x="135" y="26"/>
                  </a:cubicBezTo>
                  <a:cubicBezTo>
                    <a:pt x="138" y="31"/>
                    <a:pt x="139" y="32"/>
                    <a:pt x="140" y="32"/>
                  </a:cubicBezTo>
                  <a:cubicBezTo>
                    <a:pt x="140" y="33"/>
                    <a:pt x="142" y="33"/>
                    <a:pt x="146" y="32"/>
                  </a:cubicBezTo>
                  <a:cubicBezTo>
                    <a:pt x="148" y="33"/>
                    <a:pt x="148" y="33"/>
                    <a:pt x="148" y="33"/>
                  </a:cubicBezTo>
                  <a:cubicBezTo>
                    <a:pt x="148" y="32"/>
                    <a:pt x="148" y="32"/>
                    <a:pt x="148" y="32"/>
                  </a:cubicBezTo>
                  <a:cubicBezTo>
                    <a:pt x="150" y="31"/>
                    <a:pt x="152" y="30"/>
                    <a:pt x="153" y="29"/>
                  </a:cubicBezTo>
                  <a:cubicBezTo>
                    <a:pt x="153" y="29"/>
                    <a:pt x="153" y="28"/>
                    <a:pt x="154" y="24"/>
                  </a:cubicBezTo>
                  <a:cubicBezTo>
                    <a:pt x="154" y="20"/>
                    <a:pt x="154" y="20"/>
                    <a:pt x="154" y="20"/>
                  </a:cubicBezTo>
                  <a:cubicBezTo>
                    <a:pt x="155" y="18"/>
                    <a:pt x="155" y="16"/>
                    <a:pt x="155" y="14"/>
                  </a:cubicBezTo>
                  <a:cubicBezTo>
                    <a:pt x="156" y="7"/>
                    <a:pt x="157" y="3"/>
                    <a:pt x="158" y="1"/>
                  </a:cubicBezTo>
                  <a:cubicBezTo>
                    <a:pt x="159" y="1"/>
                    <a:pt x="163" y="0"/>
                    <a:pt x="164" y="1"/>
                  </a:cubicBezTo>
                  <a:cubicBezTo>
                    <a:pt x="165" y="2"/>
                    <a:pt x="167" y="6"/>
                    <a:pt x="169" y="13"/>
                  </a:cubicBezTo>
                  <a:cubicBezTo>
                    <a:pt x="170" y="15"/>
                    <a:pt x="171" y="18"/>
                    <a:pt x="172" y="20"/>
                  </a:cubicBezTo>
                  <a:cubicBezTo>
                    <a:pt x="173" y="26"/>
                    <a:pt x="174" y="27"/>
                    <a:pt x="175" y="27"/>
                  </a:cubicBezTo>
                  <a:cubicBezTo>
                    <a:pt x="175" y="28"/>
                    <a:pt x="177" y="28"/>
                    <a:pt x="181" y="28"/>
                  </a:cubicBezTo>
                  <a:cubicBezTo>
                    <a:pt x="181" y="29"/>
                    <a:pt x="181" y="29"/>
                    <a:pt x="181" y="29"/>
                  </a:cubicBezTo>
                  <a:cubicBezTo>
                    <a:pt x="182" y="28"/>
                    <a:pt x="182" y="28"/>
                    <a:pt x="182" y="28"/>
                  </a:cubicBezTo>
                  <a:cubicBezTo>
                    <a:pt x="187" y="29"/>
                    <a:pt x="188" y="28"/>
                    <a:pt x="188" y="27"/>
                  </a:cubicBezTo>
                  <a:cubicBezTo>
                    <a:pt x="189" y="27"/>
                    <a:pt x="189" y="26"/>
                    <a:pt x="191" y="21"/>
                  </a:cubicBezTo>
                  <a:cubicBezTo>
                    <a:pt x="192" y="18"/>
                    <a:pt x="193" y="16"/>
                    <a:pt x="194" y="13"/>
                  </a:cubicBezTo>
                  <a:cubicBezTo>
                    <a:pt x="197" y="7"/>
                    <a:pt x="199" y="2"/>
                    <a:pt x="200" y="1"/>
                  </a:cubicBezTo>
                  <a:cubicBezTo>
                    <a:pt x="201" y="1"/>
                    <a:pt x="205" y="1"/>
                    <a:pt x="206" y="2"/>
                  </a:cubicBezTo>
                  <a:cubicBezTo>
                    <a:pt x="207" y="3"/>
                    <a:pt x="207" y="8"/>
                    <a:pt x="208" y="15"/>
                  </a:cubicBezTo>
                  <a:cubicBezTo>
                    <a:pt x="208" y="18"/>
                    <a:pt x="209" y="20"/>
                    <a:pt x="209" y="22"/>
                  </a:cubicBezTo>
                  <a:cubicBezTo>
                    <a:pt x="209" y="29"/>
                    <a:pt x="209" y="30"/>
                    <a:pt x="210" y="30"/>
                  </a:cubicBezTo>
                  <a:cubicBezTo>
                    <a:pt x="211" y="31"/>
                    <a:pt x="212" y="32"/>
                    <a:pt x="216" y="33"/>
                  </a:cubicBezTo>
                  <a:cubicBezTo>
                    <a:pt x="216" y="33"/>
                    <a:pt x="216" y="33"/>
                    <a:pt x="216" y="33"/>
                  </a:cubicBezTo>
                  <a:cubicBezTo>
                    <a:pt x="217" y="33"/>
                    <a:pt x="217" y="33"/>
                    <a:pt x="217" y="33"/>
                  </a:cubicBezTo>
                  <a:cubicBezTo>
                    <a:pt x="221" y="34"/>
                    <a:pt x="222" y="34"/>
                    <a:pt x="223" y="33"/>
                  </a:cubicBezTo>
                  <a:cubicBezTo>
                    <a:pt x="224" y="33"/>
                    <a:pt x="225" y="32"/>
                    <a:pt x="228" y="28"/>
                  </a:cubicBezTo>
                  <a:cubicBezTo>
                    <a:pt x="229" y="26"/>
                    <a:pt x="230" y="23"/>
                    <a:pt x="232" y="21"/>
                  </a:cubicBezTo>
                  <a:cubicBezTo>
                    <a:pt x="236" y="15"/>
                    <a:pt x="239" y="12"/>
                    <a:pt x="240" y="11"/>
                  </a:cubicBezTo>
                  <a:cubicBezTo>
                    <a:pt x="242" y="11"/>
                    <a:pt x="246" y="12"/>
                    <a:pt x="247" y="13"/>
                  </a:cubicBezTo>
                  <a:cubicBezTo>
                    <a:pt x="247" y="14"/>
                    <a:pt x="247" y="18"/>
                    <a:pt x="246" y="24"/>
                  </a:cubicBezTo>
                  <a:cubicBezTo>
                    <a:pt x="246" y="25"/>
                    <a:pt x="245" y="26"/>
                    <a:pt x="245" y="26"/>
                  </a:cubicBezTo>
                  <a:cubicBezTo>
                    <a:pt x="245" y="29"/>
                    <a:pt x="245" y="31"/>
                    <a:pt x="244" y="33"/>
                  </a:cubicBezTo>
                  <a:cubicBezTo>
                    <a:pt x="244" y="35"/>
                    <a:pt x="244" y="37"/>
                    <a:pt x="244" y="38"/>
                  </a:cubicBezTo>
                  <a:cubicBezTo>
                    <a:pt x="243" y="40"/>
                    <a:pt x="243" y="41"/>
                    <a:pt x="244" y="41"/>
                  </a:cubicBezTo>
                  <a:cubicBezTo>
                    <a:pt x="244" y="42"/>
                    <a:pt x="245" y="43"/>
                    <a:pt x="249" y="45"/>
                  </a:cubicBezTo>
                  <a:cubicBezTo>
                    <a:pt x="249" y="47"/>
                    <a:pt x="249" y="47"/>
                    <a:pt x="249" y="47"/>
                  </a:cubicBezTo>
                  <a:cubicBezTo>
                    <a:pt x="250" y="46"/>
                    <a:pt x="250" y="46"/>
                    <a:pt x="250" y="46"/>
                  </a:cubicBezTo>
                  <a:cubicBezTo>
                    <a:pt x="253" y="48"/>
                    <a:pt x="255" y="48"/>
                    <a:pt x="256" y="47"/>
                  </a:cubicBezTo>
                  <a:cubicBezTo>
                    <a:pt x="257" y="47"/>
                    <a:pt x="257" y="47"/>
                    <a:pt x="261" y="43"/>
                  </a:cubicBezTo>
                  <a:cubicBezTo>
                    <a:pt x="263" y="41"/>
                    <a:pt x="265" y="39"/>
                    <a:pt x="267" y="38"/>
                  </a:cubicBezTo>
                  <a:cubicBezTo>
                    <a:pt x="273" y="33"/>
                    <a:pt x="276" y="30"/>
                    <a:pt x="278" y="29"/>
                  </a:cubicBezTo>
                  <a:cubicBezTo>
                    <a:pt x="279" y="30"/>
                    <a:pt x="283" y="32"/>
                    <a:pt x="283" y="33"/>
                  </a:cubicBezTo>
                  <a:cubicBezTo>
                    <a:pt x="283" y="35"/>
                    <a:pt x="281" y="40"/>
                    <a:pt x="279" y="46"/>
                  </a:cubicBezTo>
                  <a:cubicBezTo>
                    <a:pt x="278" y="48"/>
                    <a:pt x="277" y="50"/>
                    <a:pt x="276" y="52"/>
                  </a:cubicBezTo>
                  <a:cubicBezTo>
                    <a:pt x="275" y="56"/>
                    <a:pt x="274" y="58"/>
                    <a:pt x="274" y="59"/>
                  </a:cubicBezTo>
                  <a:cubicBezTo>
                    <a:pt x="274" y="59"/>
                    <a:pt x="274" y="59"/>
                    <a:pt x="274" y="59"/>
                  </a:cubicBezTo>
                  <a:cubicBezTo>
                    <a:pt x="274" y="60"/>
                    <a:pt x="274" y="60"/>
                    <a:pt x="274" y="60"/>
                  </a:cubicBezTo>
                  <a:cubicBezTo>
                    <a:pt x="274" y="61"/>
                    <a:pt x="275" y="62"/>
                    <a:pt x="278" y="64"/>
                  </a:cubicBezTo>
                  <a:cubicBezTo>
                    <a:pt x="278" y="66"/>
                    <a:pt x="278" y="66"/>
                    <a:pt x="278" y="66"/>
                  </a:cubicBezTo>
                  <a:cubicBezTo>
                    <a:pt x="279" y="66"/>
                    <a:pt x="279" y="66"/>
                    <a:pt x="279" y="66"/>
                  </a:cubicBezTo>
                  <a:cubicBezTo>
                    <a:pt x="282" y="68"/>
                    <a:pt x="283" y="69"/>
                    <a:pt x="284" y="69"/>
                  </a:cubicBezTo>
                  <a:cubicBezTo>
                    <a:pt x="285" y="69"/>
                    <a:pt x="286" y="68"/>
                    <a:pt x="291" y="65"/>
                  </a:cubicBezTo>
                  <a:cubicBezTo>
                    <a:pt x="293" y="64"/>
                    <a:pt x="295" y="63"/>
                    <a:pt x="298" y="62"/>
                  </a:cubicBezTo>
                  <a:cubicBezTo>
                    <a:pt x="304" y="58"/>
                    <a:pt x="308" y="56"/>
                    <a:pt x="310" y="56"/>
                  </a:cubicBezTo>
                  <a:cubicBezTo>
                    <a:pt x="311" y="57"/>
                    <a:pt x="314" y="60"/>
                    <a:pt x="314" y="61"/>
                  </a:cubicBezTo>
                  <a:cubicBezTo>
                    <a:pt x="314" y="62"/>
                    <a:pt x="312" y="66"/>
                    <a:pt x="307" y="72"/>
                  </a:cubicBezTo>
                  <a:cubicBezTo>
                    <a:pt x="306" y="74"/>
                    <a:pt x="305" y="76"/>
                    <a:pt x="303" y="78"/>
                  </a:cubicBezTo>
                  <a:cubicBezTo>
                    <a:pt x="300" y="83"/>
                    <a:pt x="299" y="84"/>
                    <a:pt x="299" y="85"/>
                  </a:cubicBezTo>
                  <a:cubicBezTo>
                    <a:pt x="299" y="85"/>
                    <a:pt x="299" y="85"/>
                    <a:pt x="299" y="85"/>
                  </a:cubicBezTo>
                  <a:cubicBezTo>
                    <a:pt x="299" y="85"/>
                    <a:pt x="299" y="85"/>
                    <a:pt x="299" y="85"/>
                  </a:cubicBezTo>
                  <a:cubicBezTo>
                    <a:pt x="299" y="86"/>
                    <a:pt x="300" y="88"/>
                    <a:pt x="302" y="90"/>
                  </a:cubicBezTo>
                  <a:cubicBezTo>
                    <a:pt x="302" y="93"/>
                    <a:pt x="302" y="93"/>
                    <a:pt x="302" y="93"/>
                  </a:cubicBezTo>
                  <a:cubicBezTo>
                    <a:pt x="303" y="92"/>
                    <a:pt x="303" y="92"/>
                    <a:pt x="303" y="92"/>
                  </a:cubicBezTo>
                  <a:cubicBezTo>
                    <a:pt x="305" y="95"/>
                    <a:pt x="306" y="96"/>
                    <a:pt x="307" y="96"/>
                  </a:cubicBezTo>
                  <a:cubicBezTo>
                    <a:pt x="308" y="96"/>
                    <a:pt x="309" y="96"/>
                    <a:pt x="314" y="94"/>
                  </a:cubicBezTo>
                  <a:cubicBezTo>
                    <a:pt x="317" y="94"/>
                    <a:pt x="319" y="93"/>
                    <a:pt x="322" y="92"/>
                  </a:cubicBezTo>
                  <a:cubicBezTo>
                    <a:pt x="329" y="90"/>
                    <a:pt x="334" y="89"/>
                    <a:pt x="335" y="89"/>
                  </a:cubicBezTo>
                  <a:cubicBezTo>
                    <a:pt x="336" y="90"/>
                    <a:pt x="338" y="94"/>
                    <a:pt x="338" y="95"/>
                  </a:cubicBezTo>
                  <a:cubicBezTo>
                    <a:pt x="337" y="96"/>
                    <a:pt x="335" y="99"/>
                    <a:pt x="329" y="105"/>
                  </a:cubicBezTo>
                  <a:cubicBezTo>
                    <a:pt x="327" y="106"/>
                    <a:pt x="325" y="108"/>
                    <a:pt x="324" y="109"/>
                  </a:cubicBezTo>
                  <a:cubicBezTo>
                    <a:pt x="319" y="113"/>
                    <a:pt x="318" y="114"/>
                    <a:pt x="318" y="115"/>
                  </a:cubicBezTo>
                  <a:cubicBezTo>
                    <a:pt x="318" y="115"/>
                    <a:pt x="318" y="115"/>
                    <a:pt x="318" y="115"/>
                  </a:cubicBezTo>
                  <a:cubicBezTo>
                    <a:pt x="318" y="117"/>
                    <a:pt x="318" y="118"/>
                    <a:pt x="319" y="121"/>
                  </a:cubicBezTo>
                  <a:cubicBezTo>
                    <a:pt x="319" y="123"/>
                    <a:pt x="319" y="123"/>
                    <a:pt x="319" y="123"/>
                  </a:cubicBezTo>
                  <a:cubicBezTo>
                    <a:pt x="320" y="123"/>
                    <a:pt x="320" y="123"/>
                    <a:pt x="320" y="123"/>
                  </a:cubicBezTo>
                  <a:cubicBezTo>
                    <a:pt x="321" y="126"/>
                    <a:pt x="322" y="127"/>
                    <a:pt x="323" y="128"/>
                  </a:cubicBezTo>
                  <a:cubicBezTo>
                    <a:pt x="324" y="128"/>
                    <a:pt x="325" y="128"/>
                    <a:pt x="331" y="128"/>
                  </a:cubicBezTo>
                  <a:cubicBezTo>
                    <a:pt x="333" y="128"/>
                    <a:pt x="336" y="127"/>
                    <a:pt x="338" y="127"/>
                  </a:cubicBezTo>
                  <a:cubicBezTo>
                    <a:pt x="346" y="127"/>
                    <a:pt x="350" y="127"/>
                    <a:pt x="352" y="128"/>
                  </a:cubicBezTo>
                  <a:cubicBezTo>
                    <a:pt x="352" y="129"/>
                    <a:pt x="354" y="132"/>
                    <a:pt x="353" y="134"/>
                  </a:cubicBezTo>
                  <a:cubicBezTo>
                    <a:pt x="353" y="134"/>
                    <a:pt x="353" y="134"/>
                    <a:pt x="353" y="134"/>
                  </a:cubicBezTo>
                  <a:cubicBezTo>
                    <a:pt x="352" y="135"/>
                    <a:pt x="349" y="138"/>
                    <a:pt x="342" y="141"/>
                  </a:cubicBezTo>
                  <a:cubicBezTo>
                    <a:pt x="340" y="142"/>
                    <a:pt x="338" y="143"/>
                    <a:pt x="336" y="144"/>
                  </a:cubicBezTo>
                  <a:cubicBezTo>
                    <a:pt x="330" y="147"/>
                    <a:pt x="329" y="148"/>
                    <a:pt x="329" y="149"/>
                  </a:cubicBezTo>
                  <a:cubicBezTo>
                    <a:pt x="329" y="149"/>
                    <a:pt x="329" y="149"/>
                    <a:pt x="329" y="150"/>
                  </a:cubicBezTo>
                  <a:cubicBezTo>
                    <a:pt x="329" y="151"/>
                    <a:pt x="329" y="153"/>
                    <a:pt x="329" y="155"/>
                  </a:cubicBezTo>
                  <a:cubicBezTo>
                    <a:pt x="328" y="157"/>
                    <a:pt x="328" y="157"/>
                    <a:pt x="328" y="157"/>
                  </a:cubicBezTo>
                  <a:cubicBezTo>
                    <a:pt x="329" y="157"/>
                    <a:pt x="329" y="157"/>
                    <a:pt x="329" y="157"/>
                  </a:cubicBezTo>
                  <a:cubicBezTo>
                    <a:pt x="330" y="160"/>
                    <a:pt x="331" y="162"/>
                    <a:pt x="331" y="162"/>
                  </a:cubicBezTo>
                  <a:cubicBezTo>
                    <a:pt x="332" y="163"/>
                    <a:pt x="333" y="163"/>
                    <a:pt x="339" y="164"/>
                  </a:cubicBezTo>
                  <a:cubicBezTo>
                    <a:pt x="341" y="164"/>
                    <a:pt x="343" y="165"/>
                    <a:pt x="346" y="165"/>
                  </a:cubicBezTo>
                  <a:cubicBezTo>
                    <a:pt x="353" y="167"/>
                    <a:pt x="358" y="168"/>
                    <a:pt x="359" y="169"/>
                  </a:cubicBezTo>
                  <a:cubicBezTo>
                    <a:pt x="359" y="170"/>
                    <a:pt x="360" y="172"/>
                    <a:pt x="360" y="174"/>
                  </a:cubicBezTo>
                  <a:cubicBezTo>
                    <a:pt x="359" y="175"/>
                    <a:pt x="359" y="175"/>
                    <a:pt x="359" y="175"/>
                  </a:cubicBezTo>
                  <a:cubicBezTo>
                    <a:pt x="358" y="176"/>
                    <a:pt x="354" y="178"/>
                    <a:pt x="347" y="180"/>
                  </a:cubicBezTo>
                  <a:cubicBezTo>
                    <a:pt x="344" y="180"/>
                    <a:pt x="342" y="181"/>
                    <a:pt x="340" y="181"/>
                  </a:cubicBezTo>
                  <a:cubicBezTo>
                    <a:pt x="334" y="183"/>
                    <a:pt x="333" y="183"/>
                    <a:pt x="332" y="184"/>
                  </a:cubicBezTo>
                  <a:cubicBezTo>
                    <a:pt x="332" y="185"/>
                    <a:pt x="331" y="186"/>
                    <a:pt x="331" y="187"/>
                  </a:cubicBezTo>
                  <a:cubicBezTo>
                    <a:pt x="331" y="188"/>
                    <a:pt x="331" y="189"/>
                    <a:pt x="331" y="190"/>
                  </a:cubicBezTo>
                  <a:cubicBezTo>
                    <a:pt x="329" y="192"/>
                    <a:pt x="329" y="192"/>
                    <a:pt x="329" y="192"/>
                  </a:cubicBezTo>
                  <a:cubicBezTo>
                    <a:pt x="331" y="192"/>
                    <a:pt x="331" y="192"/>
                    <a:pt x="331" y="192"/>
                  </a:cubicBezTo>
                  <a:cubicBezTo>
                    <a:pt x="330" y="195"/>
                    <a:pt x="331" y="197"/>
                    <a:pt x="331" y="198"/>
                  </a:cubicBezTo>
                  <a:cubicBezTo>
                    <a:pt x="332" y="198"/>
                    <a:pt x="333" y="199"/>
                    <a:pt x="338" y="201"/>
                  </a:cubicBezTo>
                  <a:cubicBezTo>
                    <a:pt x="340" y="202"/>
                    <a:pt x="343" y="203"/>
                    <a:pt x="345" y="204"/>
                  </a:cubicBezTo>
                  <a:cubicBezTo>
                    <a:pt x="352" y="207"/>
                    <a:pt x="356" y="210"/>
                    <a:pt x="357" y="210"/>
                  </a:cubicBezTo>
                  <a:cubicBezTo>
                    <a:pt x="357" y="211"/>
                    <a:pt x="357" y="212"/>
                    <a:pt x="357" y="213"/>
                  </a:cubicBezTo>
                  <a:cubicBezTo>
                    <a:pt x="356" y="215"/>
                    <a:pt x="356" y="217"/>
                    <a:pt x="355" y="217"/>
                  </a:cubicBezTo>
                  <a:cubicBezTo>
                    <a:pt x="354" y="217"/>
                    <a:pt x="350" y="218"/>
                    <a:pt x="342" y="218"/>
                  </a:cubicBezTo>
                  <a:cubicBezTo>
                    <a:pt x="340" y="218"/>
                    <a:pt x="337" y="218"/>
                    <a:pt x="335" y="218"/>
                  </a:cubicBezTo>
                  <a:cubicBezTo>
                    <a:pt x="329" y="218"/>
                    <a:pt x="328" y="219"/>
                    <a:pt x="327" y="219"/>
                  </a:cubicBezTo>
                  <a:cubicBezTo>
                    <a:pt x="326" y="220"/>
                    <a:pt x="325" y="221"/>
                    <a:pt x="325" y="225"/>
                  </a:cubicBezTo>
                  <a:cubicBezTo>
                    <a:pt x="324" y="225"/>
                    <a:pt x="324" y="225"/>
                    <a:pt x="324" y="225"/>
                  </a:cubicBezTo>
                  <a:cubicBezTo>
                    <a:pt x="324" y="225"/>
                    <a:pt x="324" y="225"/>
                    <a:pt x="324" y="225"/>
                  </a:cubicBezTo>
                  <a:cubicBezTo>
                    <a:pt x="324" y="227"/>
                    <a:pt x="323" y="229"/>
                    <a:pt x="323" y="230"/>
                  </a:cubicBezTo>
                  <a:cubicBezTo>
                    <a:pt x="323" y="231"/>
                    <a:pt x="323" y="232"/>
                    <a:pt x="323" y="232"/>
                  </a:cubicBezTo>
                  <a:cubicBezTo>
                    <a:pt x="324" y="233"/>
                    <a:pt x="324" y="234"/>
                    <a:pt x="329" y="237"/>
                  </a:cubicBezTo>
                  <a:cubicBezTo>
                    <a:pt x="331" y="238"/>
                    <a:pt x="333" y="240"/>
                    <a:pt x="335" y="242"/>
                  </a:cubicBezTo>
                  <a:cubicBezTo>
                    <a:pt x="341" y="246"/>
                    <a:pt x="344" y="249"/>
                    <a:pt x="345" y="250"/>
                  </a:cubicBezTo>
                  <a:cubicBezTo>
                    <a:pt x="345" y="251"/>
                    <a:pt x="345" y="251"/>
                    <a:pt x="345" y="251"/>
                  </a:cubicBezTo>
                  <a:cubicBezTo>
                    <a:pt x="345" y="253"/>
                    <a:pt x="343" y="256"/>
                    <a:pt x="342" y="257"/>
                  </a:cubicBezTo>
                  <a:cubicBezTo>
                    <a:pt x="341" y="257"/>
                    <a:pt x="336" y="256"/>
                    <a:pt x="329" y="255"/>
                  </a:cubicBezTo>
                  <a:cubicBezTo>
                    <a:pt x="327" y="254"/>
                    <a:pt x="324" y="254"/>
                    <a:pt x="322" y="253"/>
                  </a:cubicBezTo>
                  <a:cubicBezTo>
                    <a:pt x="316" y="252"/>
                    <a:pt x="315" y="252"/>
                    <a:pt x="314" y="252"/>
                  </a:cubicBezTo>
                  <a:cubicBezTo>
                    <a:pt x="313" y="253"/>
                    <a:pt x="312" y="254"/>
                    <a:pt x="310" y="257"/>
                  </a:cubicBezTo>
                  <a:cubicBezTo>
                    <a:pt x="310" y="257"/>
                    <a:pt x="310" y="257"/>
                    <a:pt x="310" y="257"/>
                  </a:cubicBezTo>
                  <a:cubicBezTo>
                    <a:pt x="310" y="258"/>
                    <a:pt x="310" y="258"/>
                    <a:pt x="310" y="258"/>
                  </a:cubicBezTo>
                  <a:cubicBezTo>
                    <a:pt x="308" y="260"/>
                    <a:pt x="307" y="261"/>
                    <a:pt x="307" y="263"/>
                  </a:cubicBezTo>
                  <a:cubicBezTo>
                    <a:pt x="307" y="263"/>
                    <a:pt x="307" y="264"/>
                    <a:pt x="307" y="264"/>
                  </a:cubicBezTo>
                  <a:cubicBezTo>
                    <a:pt x="308" y="265"/>
                    <a:pt x="308" y="266"/>
                    <a:pt x="312" y="270"/>
                  </a:cubicBezTo>
                  <a:cubicBezTo>
                    <a:pt x="313" y="272"/>
                    <a:pt x="315" y="274"/>
                    <a:pt x="317" y="276"/>
                  </a:cubicBezTo>
                  <a:cubicBezTo>
                    <a:pt x="321" y="282"/>
                    <a:pt x="324" y="286"/>
                    <a:pt x="324" y="287"/>
                  </a:cubicBezTo>
                  <a:cubicBezTo>
                    <a:pt x="324" y="288"/>
                    <a:pt x="321" y="292"/>
                    <a:pt x="320" y="292"/>
                  </a:cubicBezTo>
                  <a:cubicBezTo>
                    <a:pt x="319" y="292"/>
                    <a:pt x="315" y="290"/>
                    <a:pt x="308" y="287"/>
                  </a:cubicBezTo>
                  <a:cubicBezTo>
                    <a:pt x="306" y="286"/>
                    <a:pt x="303" y="285"/>
                    <a:pt x="302" y="284"/>
                  </a:cubicBezTo>
                  <a:cubicBezTo>
                    <a:pt x="296" y="281"/>
                    <a:pt x="295" y="281"/>
                    <a:pt x="294" y="281"/>
                  </a:cubicBezTo>
                  <a:cubicBezTo>
                    <a:pt x="293" y="281"/>
                    <a:pt x="292" y="282"/>
                    <a:pt x="289" y="285"/>
                  </a:cubicBezTo>
                  <a:cubicBezTo>
                    <a:pt x="288" y="285"/>
                    <a:pt x="288" y="285"/>
                    <a:pt x="288" y="285"/>
                  </a:cubicBezTo>
                  <a:cubicBezTo>
                    <a:pt x="288" y="286"/>
                    <a:pt x="288" y="286"/>
                    <a:pt x="288" y="286"/>
                  </a:cubicBezTo>
                  <a:cubicBezTo>
                    <a:pt x="285" y="289"/>
                    <a:pt x="285" y="290"/>
                    <a:pt x="285" y="291"/>
                  </a:cubicBezTo>
                  <a:cubicBezTo>
                    <a:pt x="284" y="291"/>
                    <a:pt x="284" y="291"/>
                    <a:pt x="284" y="291"/>
                  </a:cubicBezTo>
                  <a:cubicBezTo>
                    <a:pt x="285" y="292"/>
                    <a:pt x="285" y="293"/>
                    <a:pt x="287" y="298"/>
                  </a:cubicBezTo>
                  <a:cubicBezTo>
                    <a:pt x="288" y="300"/>
                    <a:pt x="290" y="302"/>
                    <a:pt x="291" y="305"/>
                  </a:cubicBezTo>
                  <a:cubicBezTo>
                    <a:pt x="294" y="311"/>
                    <a:pt x="295" y="316"/>
                    <a:pt x="296" y="317"/>
                  </a:cubicBezTo>
                  <a:cubicBezTo>
                    <a:pt x="295" y="319"/>
                    <a:pt x="292" y="321"/>
                    <a:pt x="290" y="321"/>
                  </a:cubicBezTo>
                  <a:cubicBezTo>
                    <a:pt x="289" y="321"/>
                    <a:pt x="285" y="318"/>
                    <a:pt x="280" y="314"/>
                  </a:cubicBezTo>
                  <a:cubicBezTo>
                    <a:pt x="278" y="312"/>
                    <a:pt x="276" y="311"/>
                    <a:pt x="274" y="310"/>
                  </a:cubicBezTo>
                  <a:cubicBezTo>
                    <a:pt x="269" y="305"/>
                    <a:pt x="268" y="305"/>
                    <a:pt x="267" y="305"/>
                  </a:cubicBezTo>
                  <a:cubicBezTo>
                    <a:pt x="266" y="305"/>
                    <a:pt x="265" y="305"/>
                    <a:pt x="262" y="307"/>
                  </a:cubicBezTo>
                  <a:cubicBezTo>
                    <a:pt x="261" y="307"/>
                    <a:pt x="261" y="307"/>
                    <a:pt x="261" y="307"/>
                  </a:cubicBezTo>
                  <a:cubicBezTo>
                    <a:pt x="260" y="308"/>
                    <a:pt x="260" y="308"/>
                    <a:pt x="260" y="308"/>
                  </a:cubicBezTo>
                  <a:cubicBezTo>
                    <a:pt x="257" y="310"/>
                    <a:pt x="256" y="311"/>
                    <a:pt x="256" y="312"/>
                  </a:cubicBezTo>
                  <a:cubicBezTo>
                    <a:pt x="256" y="312"/>
                    <a:pt x="256" y="312"/>
                    <a:pt x="256" y="312"/>
                  </a:cubicBezTo>
                  <a:cubicBezTo>
                    <a:pt x="256" y="313"/>
                    <a:pt x="256" y="313"/>
                    <a:pt x="256" y="313"/>
                  </a:cubicBezTo>
                  <a:cubicBezTo>
                    <a:pt x="256" y="313"/>
                    <a:pt x="256" y="315"/>
                    <a:pt x="257" y="320"/>
                  </a:cubicBezTo>
                  <a:cubicBezTo>
                    <a:pt x="258" y="322"/>
                    <a:pt x="258" y="325"/>
                    <a:pt x="259" y="327"/>
                  </a:cubicBezTo>
                  <a:cubicBezTo>
                    <a:pt x="260" y="334"/>
                    <a:pt x="261" y="339"/>
                    <a:pt x="261" y="340"/>
                  </a:cubicBezTo>
                  <a:cubicBezTo>
                    <a:pt x="260" y="341"/>
                    <a:pt x="256" y="343"/>
                    <a:pt x="255" y="343"/>
                  </a:cubicBezTo>
                  <a:cubicBezTo>
                    <a:pt x="254" y="343"/>
                    <a:pt x="251" y="339"/>
                    <a:pt x="246" y="333"/>
                  </a:cubicBezTo>
                  <a:cubicBezTo>
                    <a:pt x="244" y="331"/>
                    <a:pt x="243" y="330"/>
                    <a:pt x="242" y="328"/>
                  </a:cubicBezTo>
                  <a:cubicBezTo>
                    <a:pt x="238" y="323"/>
                    <a:pt x="237" y="322"/>
                    <a:pt x="236" y="322"/>
                  </a:cubicBezTo>
                  <a:cubicBezTo>
                    <a:pt x="235" y="322"/>
                    <a:pt x="234" y="322"/>
                    <a:pt x="230" y="323"/>
                  </a:cubicBezTo>
                  <a:cubicBezTo>
                    <a:pt x="229" y="323"/>
                    <a:pt x="229" y="323"/>
                    <a:pt x="229" y="323"/>
                  </a:cubicBezTo>
                  <a:cubicBezTo>
                    <a:pt x="228" y="324"/>
                    <a:pt x="228" y="324"/>
                    <a:pt x="228" y="324"/>
                  </a:cubicBezTo>
                  <a:cubicBezTo>
                    <a:pt x="226" y="324"/>
                    <a:pt x="224" y="325"/>
                    <a:pt x="223" y="326"/>
                  </a:cubicBezTo>
                  <a:cubicBezTo>
                    <a:pt x="223" y="327"/>
                    <a:pt x="223" y="327"/>
                    <a:pt x="223" y="328"/>
                  </a:cubicBezTo>
                  <a:cubicBezTo>
                    <a:pt x="223" y="329"/>
                    <a:pt x="223" y="331"/>
                    <a:pt x="223" y="334"/>
                  </a:cubicBezTo>
                  <a:cubicBezTo>
                    <a:pt x="223" y="336"/>
                    <a:pt x="223" y="339"/>
                    <a:pt x="223" y="342"/>
                  </a:cubicBezTo>
                  <a:cubicBezTo>
                    <a:pt x="223" y="346"/>
                    <a:pt x="222" y="350"/>
                    <a:pt x="222" y="353"/>
                  </a:cubicBezTo>
                  <a:cubicBezTo>
                    <a:pt x="222" y="354"/>
                    <a:pt x="222" y="355"/>
                    <a:pt x="222" y="355"/>
                  </a:cubicBezTo>
                  <a:cubicBezTo>
                    <a:pt x="220" y="356"/>
                    <a:pt x="216" y="357"/>
                    <a:pt x="215" y="356"/>
                  </a:cubicBezTo>
                  <a:cubicBezTo>
                    <a:pt x="214" y="355"/>
                    <a:pt x="212" y="351"/>
                    <a:pt x="209" y="345"/>
                  </a:cubicBezTo>
                  <a:cubicBezTo>
                    <a:pt x="208" y="342"/>
                    <a:pt x="207" y="340"/>
                    <a:pt x="206" y="338"/>
                  </a:cubicBezTo>
                  <a:cubicBezTo>
                    <a:pt x="203" y="332"/>
                    <a:pt x="203" y="332"/>
                    <a:pt x="202" y="331"/>
                  </a:cubicBezTo>
                  <a:cubicBezTo>
                    <a:pt x="201" y="331"/>
                    <a:pt x="200" y="330"/>
                    <a:pt x="196" y="331"/>
                  </a:cubicBezTo>
                  <a:cubicBezTo>
                    <a:pt x="194" y="329"/>
                    <a:pt x="194" y="329"/>
                    <a:pt x="194" y="329"/>
                  </a:cubicBezTo>
                  <a:cubicBezTo>
                    <a:pt x="194" y="331"/>
                    <a:pt x="194" y="331"/>
                    <a:pt x="194" y="331"/>
                  </a:cubicBezTo>
                  <a:cubicBezTo>
                    <a:pt x="191" y="331"/>
                    <a:pt x="189" y="332"/>
                    <a:pt x="188" y="333"/>
                  </a:cubicBezTo>
                  <a:cubicBezTo>
                    <a:pt x="188" y="333"/>
                    <a:pt x="188" y="334"/>
                    <a:pt x="186" y="340"/>
                  </a:cubicBezTo>
                  <a:cubicBezTo>
                    <a:pt x="186" y="342"/>
                    <a:pt x="185" y="345"/>
                    <a:pt x="184" y="347"/>
                  </a:cubicBezTo>
                  <a:cubicBezTo>
                    <a:pt x="182" y="354"/>
                    <a:pt x="181" y="359"/>
                    <a:pt x="180" y="360"/>
                  </a:cubicBezTo>
                  <a:cubicBezTo>
                    <a:pt x="179" y="360"/>
                    <a:pt x="175" y="360"/>
                    <a:pt x="174" y="360"/>
                  </a:cubicBezTo>
                  <a:cubicBezTo>
                    <a:pt x="173" y="359"/>
                    <a:pt x="172" y="354"/>
                    <a:pt x="170" y="347"/>
                  </a:cubicBezTo>
                  <a:cubicBezTo>
                    <a:pt x="170" y="345"/>
                    <a:pt x="169" y="342"/>
                    <a:pt x="169" y="340"/>
                  </a:cubicBezTo>
                  <a:cubicBezTo>
                    <a:pt x="167" y="334"/>
                    <a:pt x="167" y="333"/>
                    <a:pt x="167" y="332"/>
                  </a:cubicBezTo>
                  <a:cubicBezTo>
                    <a:pt x="166" y="332"/>
                    <a:pt x="165" y="331"/>
                    <a:pt x="161" y="331"/>
                  </a:cubicBezTo>
                  <a:cubicBezTo>
                    <a:pt x="160" y="330"/>
                    <a:pt x="160" y="330"/>
                    <a:pt x="160" y="330"/>
                  </a:cubicBezTo>
                  <a:cubicBezTo>
                    <a:pt x="159" y="330"/>
                    <a:pt x="159" y="330"/>
                    <a:pt x="159" y="330"/>
                  </a:cubicBezTo>
                  <a:cubicBezTo>
                    <a:pt x="155" y="329"/>
                    <a:pt x="154" y="330"/>
                    <a:pt x="153" y="331"/>
                  </a:cubicBezTo>
                  <a:cubicBezTo>
                    <a:pt x="152" y="331"/>
                    <a:pt x="152" y="332"/>
                    <a:pt x="149" y="337"/>
                  </a:cubicBezTo>
                  <a:cubicBezTo>
                    <a:pt x="148" y="339"/>
                    <a:pt x="147" y="341"/>
                    <a:pt x="146" y="344"/>
                  </a:cubicBezTo>
                  <a:cubicBezTo>
                    <a:pt x="142" y="350"/>
                    <a:pt x="140" y="354"/>
                    <a:pt x="139" y="355"/>
                  </a:cubicBezTo>
                  <a:cubicBezTo>
                    <a:pt x="137" y="355"/>
                    <a:pt x="133" y="354"/>
                    <a:pt x="132" y="354"/>
                  </a:cubicBezTo>
                  <a:cubicBezTo>
                    <a:pt x="132" y="352"/>
                    <a:pt x="132" y="348"/>
                    <a:pt x="132" y="340"/>
                  </a:cubicBezTo>
                  <a:cubicBezTo>
                    <a:pt x="132" y="338"/>
                    <a:pt x="132" y="335"/>
                    <a:pt x="132" y="333"/>
                  </a:cubicBezTo>
                  <a:cubicBezTo>
                    <a:pt x="132" y="327"/>
                    <a:pt x="132" y="326"/>
                    <a:pt x="132" y="325"/>
                  </a:cubicBezTo>
                  <a:cubicBezTo>
                    <a:pt x="131" y="324"/>
                    <a:pt x="129" y="323"/>
                    <a:pt x="126" y="322"/>
                  </a:cubicBezTo>
                  <a:cubicBezTo>
                    <a:pt x="126" y="321"/>
                    <a:pt x="126" y="321"/>
                    <a:pt x="126" y="321"/>
                  </a:cubicBezTo>
                  <a:cubicBezTo>
                    <a:pt x="125" y="322"/>
                    <a:pt x="125" y="322"/>
                    <a:pt x="125" y="322"/>
                  </a:cubicBezTo>
                  <a:cubicBezTo>
                    <a:pt x="121" y="320"/>
                    <a:pt x="120" y="320"/>
                    <a:pt x="119" y="320"/>
                  </a:cubicBezTo>
                  <a:cubicBezTo>
                    <a:pt x="118" y="321"/>
                    <a:pt x="117" y="322"/>
                    <a:pt x="114" y="326"/>
                  </a:cubicBezTo>
                  <a:cubicBezTo>
                    <a:pt x="112" y="328"/>
                    <a:pt x="111" y="330"/>
                    <a:pt x="109" y="332"/>
                  </a:cubicBezTo>
                  <a:cubicBezTo>
                    <a:pt x="104" y="337"/>
                    <a:pt x="100" y="340"/>
                    <a:pt x="99" y="341"/>
                  </a:cubicBezTo>
                  <a:cubicBezTo>
                    <a:pt x="98" y="341"/>
                    <a:pt x="94" y="339"/>
                    <a:pt x="93" y="338"/>
                  </a:cubicBezTo>
                  <a:cubicBezTo>
                    <a:pt x="93" y="338"/>
                    <a:pt x="94" y="337"/>
                    <a:pt x="94" y="337"/>
                  </a:cubicBezTo>
                  <a:cubicBezTo>
                    <a:pt x="94" y="337"/>
                    <a:pt x="94" y="337"/>
                    <a:pt x="94" y="337"/>
                  </a:cubicBezTo>
                  <a:cubicBezTo>
                    <a:pt x="94" y="334"/>
                    <a:pt x="95" y="330"/>
                    <a:pt x="96" y="325"/>
                  </a:cubicBezTo>
                  <a:cubicBezTo>
                    <a:pt x="97" y="323"/>
                    <a:pt x="97" y="320"/>
                    <a:pt x="98" y="318"/>
                  </a:cubicBezTo>
                  <a:cubicBezTo>
                    <a:pt x="99" y="315"/>
                    <a:pt x="100" y="313"/>
                    <a:pt x="100" y="312"/>
                  </a:cubicBezTo>
                  <a:cubicBezTo>
                    <a:pt x="100" y="311"/>
                    <a:pt x="100" y="311"/>
                    <a:pt x="100" y="310"/>
                  </a:cubicBezTo>
                  <a:cubicBezTo>
                    <a:pt x="99" y="309"/>
                    <a:pt x="98" y="308"/>
                    <a:pt x="95" y="306"/>
                  </a:cubicBezTo>
                  <a:cubicBezTo>
                    <a:pt x="94" y="304"/>
                    <a:pt x="94" y="304"/>
                    <a:pt x="94" y="304"/>
                  </a:cubicBezTo>
                  <a:cubicBezTo>
                    <a:pt x="93" y="305"/>
                    <a:pt x="93" y="305"/>
                    <a:pt x="93" y="305"/>
                  </a:cubicBezTo>
                  <a:cubicBezTo>
                    <a:pt x="91" y="303"/>
                    <a:pt x="90" y="303"/>
                    <a:pt x="88" y="303"/>
                  </a:cubicBezTo>
                  <a:cubicBezTo>
                    <a:pt x="87" y="303"/>
                    <a:pt x="87" y="303"/>
                    <a:pt x="82" y="307"/>
                  </a:cubicBezTo>
                  <a:cubicBezTo>
                    <a:pt x="80" y="308"/>
                    <a:pt x="78" y="310"/>
                    <a:pt x="76" y="311"/>
                  </a:cubicBezTo>
                  <a:cubicBezTo>
                    <a:pt x="70" y="315"/>
                    <a:pt x="66" y="318"/>
                    <a:pt x="64" y="318"/>
                  </a:cubicBezTo>
                  <a:cubicBezTo>
                    <a:pt x="63" y="318"/>
                    <a:pt x="60" y="315"/>
                    <a:pt x="59" y="314"/>
                  </a:cubicBezTo>
                  <a:cubicBezTo>
                    <a:pt x="60" y="313"/>
                    <a:pt x="62" y="308"/>
                    <a:pt x="65" y="302"/>
                  </a:cubicBezTo>
                  <a:cubicBezTo>
                    <a:pt x="66" y="300"/>
                    <a:pt x="67" y="298"/>
                    <a:pt x="68" y="296"/>
                  </a:cubicBezTo>
                  <a:cubicBezTo>
                    <a:pt x="71" y="291"/>
                    <a:pt x="72" y="290"/>
                    <a:pt x="72" y="289"/>
                  </a:cubicBezTo>
                  <a:cubicBezTo>
                    <a:pt x="72" y="289"/>
                    <a:pt x="72" y="289"/>
                    <a:pt x="72" y="289"/>
                  </a:cubicBezTo>
                  <a:cubicBezTo>
                    <a:pt x="72" y="288"/>
                    <a:pt x="72" y="288"/>
                    <a:pt x="72" y="288"/>
                  </a:cubicBezTo>
                  <a:cubicBezTo>
                    <a:pt x="72" y="287"/>
                    <a:pt x="71" y="286"/>
                    <a:pt x="68" y="283"/>
                  </a:cubicBezTo>
                  <a:cubicBezTo>
                    <a:pt x="68" y="282"/>
                    <a:pt x="68" y="282"/>
                    <a:pt x="68" y="282"/>
                  </a:cubicBezTo>
                  <a:cubicBezTo>
                    <a:pt x="67" y="282"/>
                    <a:pt x="67" y="282"/>
                    <a:pt x="67" y="282"/>
                  </a:cubicBezTo>
                  <a:cubicBezTo>
                    <a:pt x="65" y="279"/>
                    <a:pt x="63" y="278"/>
                    <a:pt x="62" y="278"/>
                  </a:cubicBezTo>
                  <a:cubicBezTo>
                    <a:pt x="61" y="278"/>
                    <a:pt x="61" y="279"/>
                    <a:pt x="55" y="281"/>
                  </a:cubicBezTo>
                  <a:cubicBezTo>
                    <a:pt x="53" y="282"/>
                    <a:pt x="51" y="283"/>
                    <a:pt x="48" y="284"/>
                  </a:cubicBezTo>
                  <a:cubicBezTo>
                    <a:pt x="42" y="286"/>
                    <a:pt x="37" y="288"/>
                    <a:pt x="36" y="288"/>
                  </a:cubicBezTo>
                  <a:cubicBezTo>
                    <a:pt x="34" y="287"/>
                    <a:pt x="32" y="284"/>
                    <a:pt x="32" y="283"/>
                  </a:cubicBezTo>
                  <a:cubicBezTo>
                    <a:pt x="32" y="281"/>
                    <a:pt x="35" y="278"/>
                    <a:pt x="40" y="272"/>
                  </a:cubicBezTo>
                  <a:cubicBezTo>
                    <a:pt x="42" y="270"/>
                    <a:pt x="43" y="269"/>
                    <a:pt x="45" y="267"/>
                  </a:cubicBezTo>
                  <a:cubicBezTo>
                    <a:pt x="49" y="262"/>
                    <a:pt x="49" y="262"/>
                    <a:pt x="50" y="260"/>
                  </a:cubicBezTo>
                  <a:cubicBezTo>
                    <a:pt x="50" y="260"/>
                    <a:pt x="50" y="258"/>
                    <a:pt x="47" y="255"/>
                  </a:cubicBezTo>
                  <a:cubicBezTo>
                    <a:pt x="48" y="253"/>
                    <a:pt x="48" y="253"/>
                    <a:pt x="48" y="253"/>
                  </a:cubicBezTo>
                  <a:cubicBezTo>
                    <a:pt x="46" y="253"/>
                    <a:pt x="46" y="253"/>
                    <a:pt x="46" y="253"/>
                  </a:cubicBezTo>
                  <a:cubicBezTo>
                    <a:pt x="45" y="250"/>
                    <a:pt x="44" y="249"/>
                    <a:pt x="43" y="249"/>
                  </a:cubicBezTo>
                  <a:cubicBezTo>
                    <a:pt x="42" y="248"/>
                    <a:pt x="41" y="249"/>
                    <a:pt x="36" y="249"/>
                  </a:cubicBezTo>
                  <a:cubicBezTo>
                    <a:pt x="33" y="250"/>
                    <a:pt x="31" y="250"/>
                    <a:pt x="28" y="251"/>
                  </a:cubicBezTo>
                  <a:cubicBezTo>
                    <a:pt x="21" y="252"/>
                    <a:pt x="16" y="252"/>
                    <a:pt x="15" y="252"/>
                  </a:cubicBezTo>
                  <a:cubicBezTo>
                    <a:pt x="14" y="251"/>
                    <a:pt x="12" y="247"/>
                    <a:pt x="12" y="246"/>
                  </a:cubicBezTo>
                  <a:cubicBezTo>
                    <a:pt x="13" y="245"/>
                    <a:pt x="16" y="242"/>
                    <a:pt x="22" y="237"/>
                  </a:cubicBezTo>
                  <a:cubicBezTo>
                    <a:pt x="24" y="236"/>
                    <a:pt x="26" y="235"/>
                    <a:pt x="28" y="234"/>
                  </a:cubicBezTo>
                  <a:cubicBezTo>
                    <a:pt x="33" y="230"/>
                    <a:pt x="34" y="229"/>
                    <a:pt x="35" y="228"/>
                  </a:cubicBezTo>
                  <a:cubicBezTo>
                    <a:pt x="35" y="228"/>
                    <a:pt x="35" y="228"/>
                    <a:pt x="35" y="228"/>
                  </a:cubicBezTo>
                  <a:cubicBezTo>
                    <a:pt x="35" y="226"/>
                    <a:pt x="35" y="225"/>
                    <a:pt x="34" y="222"/>
                  </a:cubicBezTo>
                  <a:cubicBezTo>
                    <a:pt x="34" y="221"/>
                    <a:pt x="34" y="221"/>
                    <a:pt x="34" y="221"/>
                  </a:cubicBezTo>
                  <a:cubicBezTo>
                    <a:pt x="33" y="220"/>
                    <a:pt x="33" y="220"/>
                    <a:pt x="33" y="220"/>
                  </a:cubicBezTo>
                  <a:cubicBezTo>
                    <a:pt x="32" y="217"/>
                    <a:pt x="31" y="216"/>
                    <a:pt x="31" y="215"/>
                  </a:cubicBezTo>
                  <a:cubicBezTo>
                    <a:pt x="30" y="215"/>
                    <a:pt x="29" y="215"/>
                    <a:pt x="23" y="214"/>
                  </a:cubicBezTo>
                  <a:cubicBezTo>
                    <a:pt x="21" y="214"/>
                    <a:pt x="18" y="214"/>
                    <a:pt x="16" y="214"/>
                  </a:cubicBezTo>
                  <a:cubicBezTo>
                    <a:pt x="8" y="213"/>
                    <a:pt x="4" y="212"/>
                    <a:pt x="3" y="212"/>
                  </a:cubicBezTo>
                  <a:cubicBezTo>
                    <a:pt x="2" y="211"/>
                    <a:pt x="1" y="208"/>
                    <a:pt x="1" y="206"/>
                  </a:cubicBezTo>
                  <a:cubicBezTo>
                    <a:pt x="1" y="206"/>
                    <a:pt x="1" y="205"/>
                    <a:pt x="1" y="205"/>
                  </a:cubicBezTo>
                  <a:cubicBezTo>
                    <a:pt x="2" y="205"/>
                    <a:pt x="7" y="202"/>
                    <a:pt x="13" y="200"/>
                  </a:cubicBezTo>
                  <a:cubicBezTo>
                    <a:pt x="16" y="199"/>
                    <a:pt x="18" y="198"/>
                    <a:pt x="20" y="197"/>
                  </a:cubicBezTo>
                  <a:cubicBezTo>
                    <a:pt x="26" y="195"/>
                    <a:pt x="27" y="195"/>
                    <a:pt x="27" y="194"/>
                  </a:cubicBezTo>
                  <a:cubicBezTo>
                    <a:pt x="28" y="193"/>
                    <a:pt x="28" y="193"/>
                    <a:pt x="28" y="192"/>
                  </a:cubicBezTo>
                  <a:cubicBezTo>
                    <a:pt x="28" y="190"/>
                    <a:pt x="28" y="189"/>
                    <a:pt x="28" y="188"/>
                  </a:cubicBezTo>
                  <a:cubicBezTo>
                    <a:pt x="29" y="186"/>
                    <a:pt x="29" y="186"/>
                    <a:pt x="29" y="186"/>
                  </a:cubicBezTo>
                  <a:cubicBezTo>
                    <a:pt x="28" y="185"/>
                    <a:pt x="28" y="185"/>
                    <a:pt x="28" y="185"/>
                  </a:cubicBezTo>
                  <a:cubicBezTo>
                    <a:pt x="28" y="182"/>
                    <a:pt x="27" y="181"/>
                    <a:pt x="26" y="180"/>
                  </a:cubicBezTo>
                  <a:cubicBezTo>
                    <a:pt x="26" y="179"/>
                    <a:pt x="25" y="179"/>
                    <a:pt x="20" y="177"/>
                  </a:cubicBezTo>
                  <a:cubicBezTo>
                    <a:pt x="17" y="177"/>
                    <a:pt x="15" y="176"/>
                    <a:pt x="12" y="175"/>
                  </a:cubicBezTo>
                  <a:cubicBezTo>
                    <a:pt x="5" y="173"/>
                    <a:pt x="1" y="171"/>
                    <a:pt x="0" y="170"/>
                  </a:cubicBezTo>
                  <a:cubicBezTo>
                    <a:pt x="0" y="170"/>
                    <a:pt x="0" y="168"/>
                    <a:pt x="0" y="166"/>
                  </a:cubicBezTo>
                  <a:close/>
                  <a:moveTo>
                    <a:pt x="287" y="193"/>
                  </a:moveTo>
                  <a:cubicBezTo>
                    <a:pt x="295" y="134"/>
                    <a:pt x="253" y="79"/>
                    <a:pt x="193" y="72"/>
                  </a:cubicBezTo>
                  <a:cubicBezTo>
                    <a:pt x="134" y="64"/>
                    <a:pt x="80" y="106"/>
                    <a:pt x="72" y="165"/>
                  </a:cubicBezTo>
                  <a:cubicBezTo>
                    <a:pt x="64" y="225"/>
                    <a:pt x="106" y="279"/>
                    <a:pt x="166" y="287"/>
                  </a:cubicBezTo>
                  <a:cubicBezTo>
                    <a:pt x="225" y="295"/>
                    <a:pt x="280" y="253"/>
                    <a:pt x="287" y="193"/>
                  </a:cubicBezTo>
                  <a:close/>
                </a:path>
              </a:pathLst>
            </a:custGeom>
            <a:solidFill>
              <a:srgbClr val="657C91"/>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6">
              <a:extLst>
                <a:ext uri="{FF2B5EF4-FFF2-40B4-BE49-F238E27FC236}">
                  <a16:creationId xmlns:a16="http://schemas.microsoft.com/office/drawing/2014/main" id="{E160AC1A-A58D-419B-BA89-12CDC823E9E1}"/>
                </a:ext>
              </a:extLst>
            </p:cNvPr>
            <p:cNvSpPr>
              <a:spLocks noEditPoints="1"/>
            </p:cNvSpPr>
            <p:nvPr/>
          </p:nvSpPr>
          <p:spPr bwMode="auto">
            <a:xfrm>
              <a:off x="2875789" y="1537289"/>
              <a:ext cx="1886881" cy="1878578"/>
            </a:xfrm>
            <a:custGeom>
              <a:avLst/>
              <a:gdLst>
                <a:gd name="T0" fmla="*/ 31 w 383"/>
                <a:gd name="T1" fmla="*/ 183 h 382"/>
                <a:gd name="T2" fmla="*/ 15 w 383"/>
                <a:gd name="T3" fmla="*/ 168 h 382"/>
                <a:gd name="T4" fmla="*/ 34 w 383"/>
                <a:gd name="T5" fmla="*/ 152 h 382"/>
                <a:gd name="T6" fmla="*/ 32 w 383"/>
                <a:gd name="T7" fmla="*/ 133 h 382"/>
                <a:gd name="T8" fmla="*/ 48 w 383"/>
                <a:gd name="T9" fmla="*/ 117 h 382"/>
                <a:gd name="T10" fmla="*/ 50 w 383"/>
                <a:gd name="T11" fmla="*/ 98 h 382"/>
                <a:gd name="T12" fmla="*/ 69 w 383"/>
                <a:gd name="T13" fmla="*/ 85 h 382"/>
                <a:gd name="T14" fmla="*/ 72 w 383"/>
                <a:gd name="T15" fmla="*/ 60 h 382"/>
                <a:gd name="T16" fmla="*/ 102 w 383"/>
                <a:gd name="T17" fmla="*/ 57 h 382"/>
                <a:gd name="T18" fmla="*/ 107 w 383"/>
                <a:gd name="T19" fmla="*/ 44 h 382"/>
                <a:gd name="T20" fmla="*/ 123 w 383"/>
                <a:gd name="T21" fmla="*/ 35 h 382"/>
                <a:gd name="T22" fmla="*/ 143 w 383"/>
                <a:gd name="T23" fmla="*/ 30 h 382"/>
                <a:gd name="T24" fmla="*/ 161 w 383"/>
                <a:gd name="T25" fmla="*/ 24 h 382"/>
                <a:gd name="T26" fmla="*/ 182 w 383"/>
                <a:gd name="T27" fmla="*/ 22 h 382"/>
                <a:gd name="T28" fmla="*/ 203 w 383"/>
                <a:gd name="T29" fmla="*/ 30 h 382"/>
                <a:gd name="T30" fmla="*/ 225 w 383"/>
                <a:gd name="T31" fmla="*/ 17 h 382"/>
                <a:gd name="T32" fmla="*/ 240 w 383"/>
                <a:gd name="T33" fmla="*/ 33 h 382"/>
                <a:gd name="T34" fmla="*/ 259 w 383"/>
                <a:gd name="T35" fmla="*/ 36 h 382"/>
                <a:gd name="T36" fmla="*/ 274 w 383"/>
                <a:gd name="T37" fmla="*/ 51 h 382"/>
                <a:gd name="T38" fmla="*/ 287 w 383"/>
                <a:gd name="T39" fmla="*/ 60 h 382"/>
                <a:gd name="T40" fmla="*/ 308 w 383"/>
                <a:gd name="T41" fmla="*/ 67 h 382"/>
                <a:gd name="T42" fmla="*/ 310 w 383"/>
                <a:gd name="T43" fmla="*/ 82 h 382"/>
                <a:gd name="T44" fmla="*/ 338 w 383"/>
                <a:gd name="T45" fmla="*/ 92 h 382"/>
                <a:gd name="T46" fmla="*/ 332 w 383"/>
                <a:gd name="T47" fmla="*/ 112 h 382"/>
                <a:gd name="T48" fmla="*/ 368 w 383"/>
                <a:gd name="T49" fmla="*/ 119 h 382"/>
                <a:gd name="T50" fmla="*/ 345 w 383"/>
                <a:gd name="T51" fmla="*/ 147 h 382"/>
                <a:gd name="T52" fmla="*/ 380 w 383"/>
                <a:gd name="T53" fmla="*/ 161 h 382"/>
                <a:gd name="T54" fmla="*/ 352 w 383"/>
                <a:gd name="T55" fmla="*/ 181 h 382"/>
                <a:gd name="T56" fmla="*/ 382 w 383"/>
                <a:gd name="T57" fmla="*/ 199 h 382"/>
                <a:gd name="T58" fmla="*/ 350 w 383"/>
                <a:gd name="T59" fmla="*/ 219 h 382"/>
                <a:gd name="T60" fmla="*/ 364 w 383"/>
                <a:gd name="T61" fmla="*/ 235 h 382"/>
                <a:gd name="T62" fmla="*/ 343 w 383"/>
                <a:gd name="T63" fmla="*/ 249 h 382"/>
                <a:gd name="T64" fmla="*/ 343 w 383"/>
                <a:gd name="T65" fmla="*/ 268 h 382"/>
                <a:gd name="T66" fmla="*/ 326 w 383"/>
                <a:gd name="T67" fmla="*/ 283 h 382"/>
                <a:gd name="T68" fmla="*/ 321 w 383"/>
                <a:gd name="T69" fmla="*/ 301 h 382"/>
                <a:gd name="T70" fmla="*/ 301 w 383"/>
                <a:gd name="T71" fmla="*/ 311 h 382"/>
                <a:gd name="T72" fmla="*/ 290 w 383"/>
                <a:gd name="T73" fmla="*/ 321 h 382"/>
                <a:gd name="T74" fmla="*/ 277 w 383"/>
                <a:gd name="T75" fmla="*/ 339 h 382"/>
                <a:gd name="T76" fmla="*/ 258 w 383"/>
                <a:gd name="T77" fmla="*/ 341 h 382"/>
                <a:gd name="T78" fmla="*/ 245 w 383"/>
                <a:gd name="T79" fmla="*/ 361 h 382"/>
                <a:gd name="T80" fmla="*/ 222 w 383"/>
                <a:gd name="T81" fmla="*/ 351 h 382"/>
                <a:gd name="T82" fmla="*/ 202 w 383"/>
                <a:gd name="T83" fmla="*/ 362 h 382"/>
                <a:gd name="T84" fmla="*/ 181 w 383"/>
                <a:gd name="T85" fmla="*/ 361 h 382"/>
                <a:gd name="T86" fmla="*/ 161 w 383"/>
                <a:gd name="T87" fmla="*/ 351 h 382"/>
                <a:gd name="T88" fmla="*/ 138 w 383"/>
                <a:gd name="T89" fmla="*/ 361 h 382"/>
                <a:gd name="T90" fmla="*/ 125 w 383"/>
                <a:gd name="T91" fmla="*/ 348 h 382"/>
                <a:gd name="T92" fmla="*/ 112 w 383"/>
                <a:gd name="T93" fmla="*/ 333 h 382"/>
                <a:gd name="T94" fmla="*/ 90 w 383"/>
                <a:gd name="T95" fmla="*/ 329 h 382"/>
                <a:gd name="T96" fmla="*/ 87 w 383"/>
                <a:gd name="T97" fmla="*/ 314 h 382"/>
                <a:gd name="T98" fmla="*/ 57 w 383"/>
                <a:gd name="T99" fmla="*/ 308 h 382"/>
                <a:gd name="T100" fmla="*/ 57 w 383"/>
                <a:gd name="T101" fmla="*/ 283 h 382"/>
                <a:gd name="T102" fmla="*/ 39 w 383"/>
                <a:gd name="T103" fmla="*/ 269 h 382"/>
                <a:gd name="T104" fmla="*/ 40 w 383"/>
                <a:gd name="T105" fmla="*/ 249 h 382"/>
                <a:gd name="T106" fmla="*/ 19 w 383"/>
                <a:gd name="T107" fmla="*/ 235 h 382"/>
                <a:gd name="T108" fmla="*/ 33 w 383"/>
                <a:gd name="T109" fmla="*/ 218 h 382"/>
                <a:gd name="T110" fmla="*/ 307 w 383"/>
                <a:gd name="T11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3" h="382">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9">
              <a:extLst>
                <a:ext uri="{FF2B5EF4-FFF2-40B4-BE49-F238E27FC236}">
                  <a16:creationId xmlns:a16="http://schemas.microsoft.com/office/drawing/2014/main" id="{FBF9060F-772C-40BA-88F6-698643A477D8}"/>
                </a:ext>
              </a:extLst>
            </p:cNvPr>
            <p:cNvSpPr>
              <a:spLocks/>
            </p:cNvSpPr>
            <p:nvPr/>
          </p:nvSpPr>
          <p:spPr bwMode="auto">
            <a:xfrm>
              <a:off x="5158220" y="5139404"/>
              <a:ext cx="288000"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rgbClr val="008482"/>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10">
              <a:extLst>
                <a:ext uri="{FF2B5EF4-FFF2-40B4-BE49-F238E27FC236}">
                  <a16:creationId xmlns:a16="http://schemas.microsoft.com/office/drawing/2014/main" id="{8B19FF59-7087-42D9-8C8A-80EBB7A3D651}"/>
                </a:ext>
              </a:extLst>
            </p:cNvPr>
            <p:cNvSpPr>
              <a:spLocks/>
            </p:cNvSpPr>
            <p:nvPr/>
          </p:nvSpPr>
          <p:spPr bwMode="auto">
            <a:xfrm>
              <a:off x="5707072" y="3155676"/>
              <a:ext cx="288000"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rgbClr val="008482"/>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9">
              <a:extLst>
                <a:ext uri="{FF2B5EF4-FFF2-40B4-BE49-F238E27FC236}">
                  <a16:creationId xmlns:a16="http://schemas.microsoft.com/office/drawing/2014/main" id="{25A99789-67D2-4A3B-8FEE-DF8C01E4A33A}"/>
                </a:ext>
              </a:extLst>
            </p:cNvPr>
            <p:cNvSpPr>
              <a:spLocks/>
            </p:cNvSpPr>
            <p:nvPr/>
          </p:nvSpPr>
          <p:spPr bwMode="auto">
            <a:xfrm rot="12751480">
              <a:off x="2812860" y="1265429"/>
              <a:ext cx="288000"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rgbClr val="008482"/>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3" name="Freeform 9">
            <a:extLst>
              <a:ext uri="{FF2B5EF4-FFF2-40B4-BE49-F238E27FC236}">
                <a16:creationId xmlns:a16="http://schemas.microsoft.com/office/drawing/2014/main" id="{04FBCD9C-A4EE-4AC6-AEF9-8DC4A6901545}"/>
              </a:ext>
            </a:extLst>
          </p:cNvPr>
          <p:cNvSpPr>
            <a:spLocks/>
          </p:cNvSpPr>
          <p:nvPr/>
        </p:nvSpPr>
        <p:spPr bwMode="auto">
          <a:xfrm rot="17320952" flipH="1">
            <a:off x="7429297" y="5251219"/>
            <a:ext cx="216000"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rgbClr val="008482"/>
          </a:solidFill>
          <a:ln>
            <a:noFill/>
          </a:ln>
        </p:spPr>
        <p:txBody>
          <a:bodyPr vert="horz" wrap="square" lIns="91440" tIns="45720" rIns="91440" bIns="45720" numCol="1" anchor="t" anchorCtr="0" compatLnSpc="1">
            <a:prstTxWarp prst="textNoShape">
              <a:avLst/>
            </a:prstTxWarp>
          </a:bodyPr>
          <a:lstStyle/>
          <a:p>
            <a:endParaRPr lang="id-ID"/>
          </a:p>
        </p:txBody>
      </p:sp>
      <p:sp>
        <p:nvSpPr>
          <p:cNvPr id="3" name="CasellaDiTesto 2">
            <a:extLst>
              <a:ext uri="{FF2B5EF4-FFF2-40B4-BE49-F238E27FC236}">
                <a16:creationId xmlns:a16="http://schemas.microsoft.com/office/drawing/2014/main" id="{AC19D68A-AA37-44FB-81F1-230EE220314F}"/>
              </a:ext>
            </a:extLst>
          </p:cNvPr>
          <p:cNvSpPr txBox="1"/>
          <p:nvPr/>
        </p:nvSpPr>
        <p:spPr>
          <a:xfrm>
            <a:off x="8257016" y="5773137"/>
            <a:ext cx="941524" cy="307777"/>
          </a:xfrm>
          <a:prstGeom prst="rect">
            <a:avLst/>
          </a:prstGeom>
          <a:noFill/>
        </p:spPr>
        <p:txBody>
          <a:bodyPr wrap="square" lIns="0" tIns="0" rIns="0" bIns="0" rtlCol="0">
            <a:spAutoFit/>
          </a:bodyPr>
          <a:lstStyle/>
          <a:p>
            <a:r>
              <a:rPr lang="it-IT" sz="2000" dirty="0">
                <a:solidFill>
                  <a:schemeClr val="bg2"/>
                </a:solidFill>
              </a:rPr>
              <a:t>…</a:t>
            </a:r>
          </a:p>
        </p:txBody>
      </p:sp>
    </p:spTree>
    <p:extLst>
      <p:ext uri="{BB962C8B-B14F-4D97-AF65-F5344CB8AC3E}">
        <p14:creationId xmlns:p14="http://schemas.microsoft.com/office/powerpoint/2010/main" val="329339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L’Organismo di Vigilanza</a:t>
            </a:r>
            <a:br>
              <a:rPr lang="it-IT" dirty="0"/>
            </a:br>
            <a:br>
              <a:rPr lang="it-IT" dirty="0"/>
            </a:br>
            <a:endParaRPr lang="it-IT" dirty="0"/>
          </a:p>
        </p:txBody>
      </p:sp>
      <p:sp>
        <p:nvSpPr>
          <p:cNvPr id="5" name="CasellaDiTesto 4">
            <a:extLst>
              <a:ext uri="{FF2B5EF4-FFF2-40B4-BE49-F238E27FC236}">
                <a16:creationId xmlns:a16="http://schemas.microsoft.com/office/drawing/2014/main" id="{D57B8AC6-0379-4E4B-A934-1E79B5CB536A}"/>
              </a:ext>
            </a:extLst>
          </p:cNvPr>
          <p:cNvSpPr txBox="1"/>
          <p:nvPr/>
        </p:nvSpPr>
        <p:spPr>
          <a:xfrm>
            <a:off x="426720" y="1046480"/>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Obblighi di informazione da e per l’OdV</a:t>
            </a:r>
          </a:p>
        </p:txBody>
      </p:sp>
      <p:sp>
        <p:nvSpPr>
          <p:cNvPr id="4" name="Rectangle 3">
            <a:extLst>
              <a:ext uri="{FF2B5EF4-FFF2-40B4-BE49-F238E27FC236}">
                <a16:creationId xmlns:a16="http://schemas.microsoft.com/office/drawing/2014/main" id="{500778FB-AE14-4527-B46F-A1DDDB12D679}"/>
              </a:ext>
            </a:extLst>
          </p:cNvPr>
          <p:cNvSpPr>
            <a:spLocks noChangeArrowheads="1"/>
          </p:cNvSpPr>
          <p:nvPr/>
        </p:nvSpPr>
        <p:spPr bwMode="auto">
          <a:xfrm>
            <a:off x="324000" y="1537200"/>
            <a:ext cx="8233312"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a:buFont typeface="Arial" panose="020B0604020202020204" pitchFamily="34" charset="0"/>
              <a:buNone/>
            </a:pPr>
            <a:r>
              <a:rPr lang="it-IT" altLang="it-IT" sz="1350" dirty="0">
                <a:latin typeface="+mn-lt"/>
              </a:rPr>
              <a:t>... al fine di agevolare l’attività di vigilanza sull’efficacia e sul funzionamento del Modello, l’</a:t>
            </a:r>
            <a:r>
              <a:rPr lang="it-IT" altLang="it-IT" sz="1350" dirty="0">
                <a:solidFill>
                  <a:srgbClr val="FF0000"/>
                </a:solidFill>
                <a:latin typeface="+mn-lt"/>
              </a:rPr>
              <a:t>OdV è destinatario di</a:t>
            </a:r>
            <a:r>
              <a:rPr lang="it-IT" altLang="it-IT" sz="1350" dirty="0">
                <a:latin typeface="+mn-lt"/>
              </a:rPr>
              <a:t>:</a:t>
            </a:r>
            <a:endParaRPr lang="it-IT" altLang="it-IT" sz="1350" dirty="0">
              <a:latin typeface="+mn-lt"/>
              <a:sym typeface="Wingdings" panose="05000000000000000000" pitchFamily="2" charset="2"/>
            </a:endParaRPr>
          </a:p>
        </p:txBody>
      </p:sp>
      <p:sp>
        <p:nvSpPr>
          <p:cNvPr id="17" name="Rectangle 6">
            <a:extLst>
              <a:ext uri="{FF2B5EF4-FFF2-40B4-BE49-F238E27FC236}">
                <a16:creationId xmlns:a16="http://schemas.microsoft.com/office/drawing/2014/main" id="{37EDFA06-5B54-4F9B-B7ED-84F61CA31F85}"/>
              </a:ext>
            </a:extLst>
          </p:cNvPr>
          <p:cNvSpPr/>
          <p:nvPr/>
        </p:nvSpPr>
        <p:spPr>
          <a:xfrm>
            <a:off x="504962" y="2995133"/>
            <a:ext cx="2217600" cy="830997"/>
          </a:xfrm>
          <a:prstGeom prst="rect">
            <a:avLst/>
          </a:prstGeom>
        </p:spPr>
        <p:txBody>
          <a:bodyPr wrap="square">
            <a:spAutoFit/>
          </a:bodyPr>
          <a:lstStyle/>
          <a:p>
            <a:pPr algn="just"/>
            <a:r>
              <a:rPr lang="it-IT" altLang="it-IT" sz="1200" dirty="0"/>
              <a:t>Utili e necessarie allo svolgimento dei compiti di vigilanza affidati all’OdV stesso</a:t>
            </a:r>
            <a:endParaRPr lang="it-IT" sz="1200" dirty="0"/>
          </a:p>
        </p:txBody>
      </p:sp>
      <p:grpSp>
        <p:nvGrpSpPr>
          <p:cNvPr id="12" name="Group 7">
            <a:extLst>
              <a:ext uri="{FF2B5EF4-FFF2-40B4-BE49-F238E27FC236}">
                <a16:creationId xmlns:a16="http://schemas.microsoft.com/office/drawing/2014/main" id="{8E72BDFB-6568-44C8-B874-E932D7126090}"/>
              </a:ext>
            </a:extLst>
          </p:cNvPr>
          <p:cNvGrpSpPr/>
          <p:nvPr/>
        </p:nvGrpSpPr>
        <p:grpSpPr>
          <a:xfrm>
            <a:off x="3161643" y="2418448"/>
            <a:ext cx="2534443" cy="1460571"/>
            <a:chOff x="3622432" y="2835276"/>
            <a:chExt cx="4650711" cy="2680153"/>
          </a:xfrm>
        </p:grpSpPr>
        <p:sp>
          <p:nvSpPr>
            <p:cNvPr id="13" name="Freeform 2">
              <a:extLst>
                <a:ext uri="{FF2B5EF4-FFF2-40B4-BE49-F238E27FC236}">
                  <a16:creationId xmlns:a16="http://schemas.microsoft.com/office/drawing/2014/main" id="{091DBB43-80EE-4E8C-A3CE-FD82BA926863}"/>
                </a:ext>
              </a:extLst>
            </p:cNvPr>
            <p:cNvSpPr>
              <a:spLocks/>
            </p:cNvSpPr>
            <p:nvPr/>
          </p:nvSpPr>
          <p:spPr bwMode="auto">
            <a:xfrm>
              <a:off x="3622432" y="2999751"/>
              <a:ext cx="4650711" cy="2515678"/>
            </a:xfrm>
            <a:custGeom>
              <a:avLst/>
              <a:gdLst>
                <a:gd name="T0" fmla="*/ 589 w 594"/>
                <a:gd name="T1" fmla="*/ 8 h 369"/>
                <a:gd name="T2" fmla="*/ 585 w 594"/>
                <a:gd name="T3" fmla="*/ 0 h 369"/>
                <a:gd name="T4" fmla="*/ 8 w 594"/>
                <a:gd name="T5" fmla="*/ 0 h 369"/>
                <a:gd name="T6" fmla="*/ 5 w 594"/>
                <a:gd name="T7" fmla="*/ 8 h 369"/>
                <a:gd name="T8" fmla="*/ 222 w 594"/>
                <a:gd name="T9" fmla="*/ 225 h 369"/>
                <a:gd name="T10" fmla="*/ 231 w 594"/>
                <a:gd name="T11" fmla="*/ 246 h 369"/>
                <a:gd name="T12" fmla="*/ 231 w 594"/>
                <a:gd name="T13" fmla="*/ 357 h 369"/>
                <a:gd name="T14" fmla="*/ 243 w 594"/>
                <a:gd name="T15" fmla="*/ 369 h 369"/>
                <a:gd name="T16" fmla="*/ 351 w 594"/>
                <a:gd name="T17" fmla="*/ 369 h 369"/>
                <a:gd name="T18" fmla="*/ 363 w 594"/>
                <a:gd name="T19" fmla="*/ 357 h 369"/>
                <a:gd name="T20" fmla="*/ 363 w 594"/>
                <a:gd name="T21" fmla="*/ 246 h 369"/>
                <a:gd name="T22" fmla="*/ 372 w 594"/>
                <a:gd name="T23" fmla="*/ 225 h 369"/>
                <a:gd name="T24" fmla="*/ 589 w 594"/>
                <a:gd name="T25" fmla="*/ 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4" h="369">
                  <a:moveTo>
                    <a:pt x="589" y="8"/>
                  </a:moveTo>
                  <a:cubicBezTo>
                    <a:pt x="594" y="3"/>
                    <a:pt x="592" y="0"/>
                    <a:pt x="585" y="0"/>
                  </a:cubicBezTo>
                  <a:cubicBezTo>
                    <a:pt x="8" y="0"/>
                    <a:pt x="8" y="0"/>
                    <a:pt x="8" y="0"/>
                  </a:cubicBezTo>
                  <a:cubicBezTo>
                    <a:pt x="2" y="0"/>
                    <a:pt x="0" y="3"/>
                    <a:pt x="5" y="8"/>
                  </a:cubicBezTo>
                  <a:cubicBezTo>
                    <a:pt x="222" y="225"/>
                    <a:pt x="222" y="225"/>
                    <a:pt x="222" y="225"/>
                  </a:cubicBezTo>
                  <a:cubicBezTo>
                    <a:pt x="227" y="230"/>
                    <a:pt x="231" y="239"/>
                    <a:pt x="231" y="246"/>
                  </a:cubicBezTo>
                  <a:cubicBezTo>
                    <a:pt x="231" y="357"/>
                    <a:pt x="231" y="357"/>
                    <a:pt x="231" y="357"/>
                  </a:cubicBezTo>
                  <a:cubicBezTo>
                    <a:pt x="231" y="364"/>
                    <a:pt x="236" y="369"/>
                    <a:pt x="243" y="369"/>
                  </a:cubicBezTo>
                  <a:cubicBezTo>
                    <a:pt x="351" y="369"/>
                    <a:pt x="351" y="369"/>
                    <a:pt x="351" y="369"/>
                  </a:cubicBezTo>
                  <a:cubicBezTo>
                    <a:pt x="358" y="369"/>
                    <a:pt x="363" y="364"/>
                    <a:pt x="363" y="357"/>
                  </a:cubicBezTo>
                  <a:cubicBezTo>
                    <a:pt x="363" y="246"/>
                    <a:pt x="363" y="246"/>
                    <a:pt x="363" y="246"/>
                  </a:cubicBezTo>
                  <a:cubicBezTo>
                    <a:pt x="363" y="239"/>
                    <a:pt x="367" y="230"/>
                    <a:pt x="372" y="225"/>
                  </a:cubicBezTo>
                  <a:lnTo>
                    <a:pt x="589" y="8"/>
                  </a:lnTo>
                  <a:close/>
                </a:path>
              </a:pathLst>
            </a:custGeom>
            <a:gradFill flip="none" rotWithShape="1">
              <a:gsLst>
                <a:gs pos="28000">
                  <a:schemeClr val="bg2"/>
                </a:gs>
                <a:gs pos="58000">
                  <a:schemeClr val="bg2">
                    <a:lumMod val="75000"/>
                  </a:schemeClr>
                </a:gs>
              </a:gsLst>
              <a:lin ang="2700000" scaled="1"/>
              <a:tileRect/>
            </a:gradFill>
            <a:ln>
              <a:noFill/>
            </a:ln>
          </p:spPr>
          <p:txBody>
            <a:bodyPr vert="horz" wrap="square" lIns="91440" tIns="45720" rIns="91440" bIns="45720" numCol="1" anchor="t" anchorCtr="0" compatLnSpc="1">
              <a:prstTxWarp prst="textNoShape">
                <a:avLst/>
              </a:prstTxWarp>
            </a:bodyPr>
            <a:lstStyle/>
            <a:p>
              <a:endParaRPr lang="id-ID"/>
            </a:p>
          </p:txBody>
        </p:sp>
        <p:sp>
          <p:nvSpPr>
            <p:cNvPr id="14" name="Oval 3">
              <a:extLst>
                <a:ext uri="{FF2B5EF4-FFF2-40B4-BE49-F238E27FC236}">
                  <a16:creationId xmlns:a16="http://schemas.microsoft.com/office/drawing/2014/main" id="{54E55EC4-15DC-4468-B5DE-34E0FF63A706}"/>
                </a:ext>
              </a:extLst>
            </p:cNvPr>
            <p:cNvSpPr/>
            <p:nvPr/>
          </p:nvSpPr>
          <p:spPr>
            <a:xfrm>
              <a:off x="3648530" y="2835276"/>
              <a:ext cx="4615088" cy="3338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Down Arrow 4">
            <a:extLst>
              <a:ext uri="{FF2B5EF4-FFF2-40B4-BE49-F238E27FC236}">
                <a16:creationId xmlns:a16="http://schemas.microsoft.com/office/drawing/2014/main" id="{0E4F8F4A-C2FC-40CE-800B-072AA6DC1513}"/>
              </a:ext>
            </a:extLst>
          </p:cNvPr>
          <p:cNvSpPr/>
          <p:nvPr/>
        </p:nvSpPr>
        <p:spPr>
          <a:xfrm>
            <a:off x="4118415" y="3952832"/>
            <a:ext cx="629931" cy="300568"/>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6" name="Group 24">
            <a:extLst>
              <a:ext uri="{FF2B5EF4-FFF2-40B4-BE49-F238E27FC236}">
                <a16:creationId xmlns:a16="http://schemas.microsoft.com/office/drawing/2014/main" id="{8A99B559-52F9-4BC1-869D-42813FF02944}"/>
              </a:ext>
            </a:extLst>
          </p:cNvPr>
          <p:cNvGrpSpPr/>
          <p:nvPr/>
        </p:nvGrpSpPr>
        <p:grpSpPr>
          <a:xfrm>
            <a:off x="4110490" y="4307880"/>
            <a:ext cx="197752" cy="197751"/>
            <a:chOff x="6167438" y="3265488"/>
            <a:chExt cx="517526" cy="517525"/>
          </a:xfrm>
        </p:grpSpPr>
        <p:sp>
          <p:nvSpPr>
            <p:cNvPr id="27" name="Freeform 17">
              <a:extLst>
                <a:ext uri="{FF2B5EF4-FFF2-40B4-BE49-F238E27FC236}">
                  <a16:creationId xmlns:a16="http://schemas.microsoft.com/office/drawing/2014/main" id="{C988A0A5-1ACC-49F3-BCF9-F66CB6D7F5A3}"/>
                </a:ext>
              </a:extLst>
            </p:cNvPr>
            <p:cNvSpPr>
              <a:spLocks/>
            </p:cNvSpPr>
            <p:nvPr/>
          </p:nvSpPr>
          <p:spPr bwMode="auto">
            <a:xfrm>
              <a:off x="6219826" y="3557588"/>
              <a:ext cx="277813" cy="225425"/>
            </a:xfrm>
            <a:custGeom>
              <a:avLst/>
              <a:gdLst>
                <a:gd name="T0" fmla="*/ 154 w 175"/>
                <a:gd name="T1" fmla="*/ 0 h 142"/>
                <a:gd name="T2" fmla="*/ 0 w 175"/>
                <a:gd name="T3" fmla="*/ 97 h 142"/>
                <a:gd name="T4" fmla="*/ 175 w 175"/>
                <a:gd name="T5" fmla="*/ 142 h 142"/>
                <a:gd name="T6" fmla="*/ 154 w 175"/>
                <a:gd name="T7" fmla="*/ 0 h 142"/>
              </a:gdLst>
              <a:ahLst/>
              <a:cxnLst>
                <a:cxn ang="0">
                  <a:pos x="T0" y="T1"/>
                </a:cxn>
                <a:cxn ang="0">
                  <a:pos x="T2" y="T3"/>
                </a:cxn>
                <a:cxn ang="0">
                  <a:pos x="T4" y="T5"/>
                </a:cxn>
                <a:cxn ang="0">
                  <a:pos x="T6" y="T7"/>
                </a:cxn>
              </a:cxnLst>
              <a:rect l="0" t="0" r="r" b="b"/>
              <a:pathLst>
                <a:path w="175" h="142">
                  <a:moveTo>
                    <a:pt x="154" y="0"/>
                  </a:moveTo>
                  <a:lnTo>
                    <a:pt x="0" y="97"/>
                  </a:lnTo>
                  <a:lnTo>
                    <a:pt x="175" y="142"/>
                  </a:lnTo>
                  <a:lnTo>
                    <a:pt x="154"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18">
              <a:extLst>
                <a:ext uri="{FF2B5EF4-FFF2-40B4-BE49-F238E27FC236}">
                  <a16:creationId xmlns:a16="http://schemas.microsoft.com/office/drawing/2014/main" id="{72CD274B-C0D8-4C29-A1A0-79CE679F7A4D}"/>
                </a:ext>
              </a:extLst>
            </p:cNvPr>
            <p:cNvSpPr>
              <a:spLocks/>
            </p:cNvSpPr>
            <p:nvPr/>
          </p:nvSpPr>
          <p:spPr bwMode="auto">
            <a:xfrm>
              <a:off x="6167438" y="3381375"/>
              <a:ext cx="296863" cy="330200"/>
            </a:xfrm>
            <a:custGeom>
              <a:avLst/>
              <a:gdLst>
                <a:gd name="T0" fmla="*/ 187 w 187"/>
                <a:gd name="T1" fmla="*/ 111 h 208"/>
                <a:gd name="T2" fmla="*/ 33 w 187"/>
                <a:gd name="T3" fmla="*/ 208 h 208"/>
                <a:gd name="T4" fmla="*/ 0 w 187"/>
                <a:gd name="T5" fmla="*/ 0 h 208"/>
                <a:gd name="T6" fmla="*/ 187 w 187"/>
                <a:gd name="T7" fmla="*/ 111 h 208"/>
              </a:gdLst>
              <a:ahLst/>
              <a:cxnLst>
                <a:cxn ang="0">
                  <a:pos x="T0" y="T1"/>
                </a:cxn>
                <a:cxn ang="0">
                  <a:pos x="T2" y="T3"/>
                </a:cxn>
                <a:cxn ang="0">
                  <a:pos x="T4" y="T5"/>
                </a:cxn>
                <a:cxn ang="0">
                  <a:pos x="T6" y="T7"/>
                </a:cxn>
              </a:cxnLst>
              <a:rect l="0" t="0" r="r" b="b"/>
              <a:pathLst>
                <a:path w="187" h="208">
                  <a:moveTo>
                    <a:pt x="187" y="111"/>
                  </a:moveTo>
                  <a:lnTo>
                    <a:pt x="33" y="208"/>
                  </a:lnTo>
                  <a:lnTo>
                    <a:pt x="0" y="0"/>
                  </a:lnTo>
                  <a:lnTo>
                    <a:pt x="187" y="11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19">
              <a:extLst>
                <a:ext uri="{FF2B5EF4-FFF2-40B4-BE49-F238E27FC236}">
                  <a16:creationId xmlns:a16="http://schemas.microsoft.com/office/drawing/2014/main" id="{69DDDB03-7788-4482-9458-4CFDD76E550B}"/>
                </a:ext>
              </a:extLst>
            </p:cNvPr>
            <p:cNvSpPr>
              <a:spLocks/>
            </p:cNvSpPr>
            <p:nvPr/>
          </p:nvSpPr>
          <p:spPr bwMode="auto">
            <a:xfrm>
              <a:off x="6167438" y="3265488"/>
              <a:ext cx="382588" cy="292100"/>
            </a:xfrm>
            <a:custGeom>
              <a:avLst/>
              <a:gdLst>
                <a:gd name="T0" fmla="*/ 187 w 241"/>
                <a:gd name="T1" fmla="*/ 184 h 184"/>
                <a:gd name="T2" fmla="*/ 0 w 241"/>
                <a:gd name="T3" fmla="*/ 73 h 184"/>
                <a:gd name="T4" fmla="*/ 241 w 241"/>
                <a:gd name="T5" fmla="*/ 0 h 184"/>
                <a:gd name="T6" fmla="*/ 187 w 241"/>
                <a:gd name="T7" fmla="*/ 184 h 184"/>
              </a:gdLst>
              <a:ahLst/>
              <a:cxnLst>
                <a:cxn ang="0">
                  <a:pos x="T0" y="T1"/>
                </a:cxn>
                <a:cxn ang="0">
                  <a:pos x="T2" y="T3"/>
                </a:cxn>
                <a:cxn ang="0">
                  <a:pos x="T4" y="T5"/>
                </a:cxn>
                <a:cxn ang="0">
                  <a:pos x="T6" y="T7"/>
                </a:cxn>
              </a:cxnLst>
              <a:rect l="0" t="0" r="r" b="b"/>
              <a:pathLst>
                <a:path w="241" h="184">
                  <a:moveTo>
                    <a:pt x="187" y="184"/>
                  </a:moveTo>
                  <a:lnTo>
                    <a:pt x="0" y="73"/>
                  </a:lnTo>
                  <a:lnTo>
                    <a:pt x="241" y="0"/>
                  </a:lnTo>
                  <a:lnTo>
                    <a:pt x="187" y="184"/>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0">
              <a:extLst>
                <a:ext uri="{FF2B5EF4-FFF2-40B4-BE49-F238E27FC236}">
                  <a16:creationId xmlns:a16="http://schemas.microsoft.com/office/drawing/2014/main" id="{6B781A60-2C49-408F-B3DC-EFF7B5A9344C}"/>
                </a:ext>
              </a:extLst>
            </p:cNvPr>
            <p:cNvSpPr>
              <a:spLocks/>
            </p:cNvSpPr>
            <p:nvPr/>
          </p:nvSpPr>
          <p:spPr bwMode="auto">
            <a:xfrm>
              <a:off x="6464301" y="3265488"/>
              <a:ext cx="220663" cy="431800"/>
            </a:xfrm>
            <a:custGeom>
              <a:avLst/>
              <a:gdLst>
                <a:gd name="T0" fmla="*/ 54 w 139"/>
                <a:gd name="T1" fmla="*/ 0 h 272"/>
                <a:gd name="T2" fmla="*/ 139 w 139"/>
                <a:gd name="T3" fmla="*/ 272 h 272"/>
                <a:gd name="T4" fmla="*/ 0 w 139"/>
                <a:gd name="T5" fmla="*/ 184 h 272"/>
                <a:gd name="T6" fmla="*/ 54 w 139"/>
                <a:gd name="T7" fmla="*/ 0 h 272"/>
              </a:gdLst>
              <a:ahLst/>
              <a:cxnLst>
                <a:cxn ang="0">
                  <a:pos x="T0" y="T1"/>
                </a:cxn>
                <a:cxn ang="0">
                  <a:pos x="T2" y="T3"/>
                </a:cxn>
                <a:cxn ang="0">
                  <a:pos x="T4" y="T5"/>
                </a:cxn>
                <a:cxn ang="0">
                  <a:pos x="T6" y="T7"/>
                </a:cxn>
              </a:cxnLst>
              <a:rect l="0" t="0" r="r" b="b"/>
              <a:pathLst>
                <a:path w="139" h="272">
                  <a:moveTo>
                    <a:pt x="54" y="0"/>
                  </a:moveTo>
                  <a:lnTo>
                    <a:pt x="139" y="272"/>
                  </a:lnTo>
                  <a:lnTo>
                    <a:pt x="0" y="184"/>
                  </a:lnTo>
                  <a:lnTo>
                    <a:pt x="54" y="0"/>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21">
              <a:extLst>
                <a:ext uri="{FF2B5EF4-FFF2-40B4-BE49-F238E27FC236}">
                  <a16:creationId xmlns:a16="http://schemas.microsoft.com/office/drawing/2014/main" id="{EA98F9D4-2DDC-4816-9BCF-84589CA20F8D}"/>
                </a:ext>
              </a:extLst>
            </p:cNvPr>
            <p:cNvSpPr>
              <a:spLocks/>
            </p:cNvSpPr>
            <p:nvPr/>
          </p:nvSpPr>
          <p:spPr bwMode="auto">
            <a:xfrm>
              <a:off x="6464301" y="3557588"/>
              <a:ext cx="220663" cy="225425"/>
            </a:xfrm>
            <a:custGeom>
              <a:avLst/>
              <a:gdLst>
                <a:gd name="T0" fmla="*/ 0 w 139"/>
                <a:gd name="T1" fmla="*/ 0 h 142"/>
                <a:gd name="T2" fmla="*/ 21 w 139"/>
                <a:gd name="T3" fmla="*/ 142 h 142"/>
                <a:gd name="T4" fmla="*/ 139 w 139"/>
                <a:gd name="T5" fmla="*/ 88 h 142"/>
                <a:gd name="T6" fmla="*/ 0 w 139"/>
                <a:gd name="T7" fmla="*/ 0 h 142"/>
              </a:gdLst>
              <a:ahLst/>
              <a:cxnLst>
                <a:cxn ang="0">
                  <a:pos x="T0" y="T1"/>
                </a:cxn>
                <a:cxn ang="0">
                  <a:pos x="T2" y="T3"/>
                </a:cxn>
                <a:cxn ang="0">
                  <a:pos x="T4" y="T5"/>
                </a:cxn>
                <a:cxn ang="0">
                  <a:pos x="T6" y="T7"/>
                </a:cxn>
              </a:cxnLst>
              <a:rect l="0" t="0" r="r" b="b"/>
              <a:pathLst>
                <a:path w="139" h="142">
                  <a:moveTo>
                    <a:pt x="0" y="0"/>
                  </a:moveTo>
                  <a:lnTo>
                    <a:pt x="21" y="142"/>
                  </a:lnTo>
                  <a:lnTo>
                    <a:pt x="139" y="88"/>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2" name="Group 30">
            <a:extLst>
              <a:ext uri="{FF2B5EF4-FFF2-40B4-BE49-F238E27FC236}">
                <a16:creationId xmlns:a16="http://schemas.microsoft.com/office/drawing/2014/main" id="{35D2BC7A-2AEF-41D6-B2A0-0027AE034BF7}"/>
              </a:ext>
            </a:extLst>
          </p:cNvPr>
          <p:cNvGrpSpPr/>
          <p:nvPr/>
        </p:nvGrpSpPr>
        <p:grpSpPr>
          <a:xfrm>
            <a:off x="4465012" y="4363687"/>
            <a:ext cx="174095" cy="201998"/>
            <a:chOff x="5519738" y="2813050"/>
            <a:chExt cx="455613" cy="528638"/>
          </a:xfrm>
        </p:grpSpPr>
        <p:sp>
          <p:nvSpPr>
            <p:cNvPr id="33" name="Freeform 27">
              <a:extLst>
                <a:ext uri="{FF2B5EF4-FFF2-40B4-BE49-F238E27FC236}">
                  <a16:creationId xmlns:a16="http://schemas.microsoft.com/office/drawing/2014/main" id="{1204B111-0CE7-4915-B670-E57644E7B906}"/>
                </a:ext>
              </a:extLst>
            </p:cNvPr>
            <p:cNvSpPr>
              <a:spLocks/>
            </p:cNvSpPr>
            <p:nvPr/>
          </p:nvSpPr>
          <p:spPr bwMode="auto">
            <a:xfrm>
              <a:off x="5692776" y="2813050"/>
              <a:ext cx="282575" cy="352425"/>
            </a:xfrm>
            <a:custGeom>
              <a:avLst/>
              <a:gdLst>
                <a:gd name="T0" fmla="*/ 33 w 178"/>
                <a:gd name="T1" fmla="*/ 222 h 222"/>
                <a:gd name="T2" fmla="*/ 178 w 178"/>
                <a:gd name="T3" fmla="*/ 136 h 222"/>
                <a:gd name="T4" fmla="*/ 0 w 178"/>
                <a:gd name="T5" fmla="*/ 0 h 222"/>
                <a:gd name="T6" fmla="*/ 33 w 178"/>
                <a:gd name="T7" fmla="*/ 222 h 222"/>
              </a:gdLst>
              <a:ahLst/>
              <a:cxnLst>
                <a:cxn ang="0">
                  <a:pos x="T0" y="T1"/>
                </a:cxn>
                <a:cxn ang="0">
                  <a:pos x="T2" y="T3"/>
                </a:cxn>
                <a:cxn ang="0">
                  <a:pos x="T4" y="T5"/>
                </a:cxn>
                <a:cxn ang="0">
                  <a:pos x="T6" y="T7"/>
                </a:cxn>
              </a:cxnLst>
              <a:rect l="0" t="0" r="r" b="b"/>
              <a:pathLst>
                <a:path w="178" h="222">
                  <a:moveTo>
                    <a:pt x="33" y="222"/>
                  </a:moveTo>
                  <a:lnTo>
                    <a:pt x="178" y="136"/>
                  </a:lnTo>
                  <a:lnTo>
                    <a:pt x="0" y="0"/>
                  </a:lnTo>
                  <a:lnTo>
                    <a:pt x="33" y="222"/>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28">
              <a:extLst>
                <a:ext uri="{FF2B5EF4-FFF2-40B4-BE49-F238E27FC236}">
                  <a16:creationId xmlns:a16="http://schemas.microsoft.com/office/drawing/2014/main" id="{E5D1FB98-0A60-48C0-AA64-2D689B73A066}"/>
                </a:ext>
              </a:extLst>
            </p:cNvPr>
            <p:cNvSpPr>
              <a:spLocks/>
            </p:cNvSpPr>
            <p:nvPr/>
          </p:nvSpPr>
          <p:spPr bwMode="auto">
            <a:xfrm>
              <a:off x="5745163" y="3028950"/>
              <a:ext cx="230188" cy="312738"/>
            </a:xfrm>
            <a:custGeom>
              <a:avLst/>
              <a:gdLst>
                <a:gd name="T0" fmla="*/ 0 w 145"/>
                <a:gd name="T1" fmla="*/ 86 h 197"/>
                <a:gd name="T2" fmla="*/ 145 w 145"/>
                <a:gd name="T3" fmla="*/ 0 h 197"/>
                <a:gd name="T4" fmla="*/ 145 w 145"/>
                <a:gd name="T5" fmla="*/ 197 h 197"/>
                <a:gd name="T6" fmla="*/ 0 w 145"/>
                <a:gd name="T7" fmla="*/ 86 h 197"/>
              </a:gdLst>
              <a:ahLst/>
              <a:cxnLst>
                <a:cxn ang="0">
                  <a:pos x="T0" y="T1"/>
                </a:cxn>
                <a:cxn ang="0">
                  <a:pos x="T2" y="T3"/>
                </a:cxn>
                <a:cxn ang="0">
                  <a:pos x="T4" y="T5"/>
                </a:cxn>
                <a:cxn ang="0">
                  <a:pos x="T6" y="T7"/>
                </a:cxn>
              </a:cxnLst>
              <a:rect l="0" t="0" r="r" b="b"/>
              <a:pathLst>
                <a:path w="145" h="197">
                  <a:moveTo>
                    <a:pt x="0" y="86"/>
                  </a:moveTo>
                  <a:lnTo>
                    <a:pt x="145" y="0"/>
                  </a:lnTo>
                  <a:lnTo>
                    <a:pt x="145" y="197"/>
                  </a:lnTo>
                  <a:lnTo>
                    <a:pt x="0" y="86"/>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5" name="Freeform 29">
              <a:extLst>
                <a:ext uri="{FF2B5EF4-FFF2-40B4-BE49-F238E27FC236}">
                  <a16:creationId xmlns:a16="http://schemas.microsoft.com/office/drawing/2014/main" id="{8A06D5E1-8B67-4D7F-A7A4-2FDF78D86E20}"/>
                </a:ext>
              </a:extLst>
            </p:cNvPr>
            <p:cNvSpPr>
              <a:spLocks/>
            </p:cNvSpPr>
            <p:nvPr/>
          </p:nvSpPr>
          <p:spPr bwMode="auto">
            <a:xfrm>
              <a:off x="5573713" y="3165475"/>
              <a:ext cx="401638" cy="176213"/>
            </a:xfrm>
            <a:custGeom>
              <a:avLst/>
              <a:gdLst>
                <a:gd name="T0" fmla="*/ 108 w 253"/>
                <a:gd name="T1" fmla="*/ 0 h 111"/>
                <a:gd name="T2" fmla="*/ 253 w 253"/>
                <a:gd name="T3" fmla="*/ 111 h 111"/>
                <a:gd name="T4" fmla="*/ 0 w 253"/>
                <a:gd name="T5" fmla="*/ 38 h 111"/>
                <a:gd name="T6" fmla="*/ 108 w 253"/>
                <a:gd name="T7" fmla="*/ 0 h 111"/>
              </a:gdLst>
              <a:ahLst/>
              <a:cxnLst>
                <a:cxn ang="0">
                  <a:pos x="T0" y="T1"/>
                </a:cxn>
                <a:cxn ang="0">
                  <a:pos x="T2" y="T3"/>
                </a:cxn>
                <a:cxn ang="0">
                  <a:pos x="T4" y="T5"/>
                </a:cxn>
                <a:cxn ang="0">
                  <a:pos x="T6" y="T7"/>
                </a:cxn>
              </a:cxnLst>
              <a:rect l="0" t="0" r="r" b="b"/>
              <a:pathLst>
                <a:path w="253" h="111">
                  <a:moveTo>
                    <a:pt x="108" y="0"/>
                  </a:moveTo>
                  <a:lnTo>
                    <a:pt x="253" y="111"/>
                  </a:lnTo>
                  <a:lnTo>
                    <a:pt x="0" y="38"/>
                  </a:lnTo>
                  <a:lnTo>
                    <a:pt x="108"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30">
              <a:extLst>
                <a:ext uri="{FF2B5EF4-FFF2-40B4-BE49-F238E27FC236}">
                  <a16:creationId xmlns:a16="http://schemas.microsoft.com/office/drawing/2014/main" id="{1171593A-B189-45B3-BA25-3623E0D4423D}"/>
                </a:ext>
              </a:extLst>
            </p:cNvPr>
            <p:cNvSpPr>
              <a:spLocks/>
            </p:cNvSpPr>
            <p:nvPr/>
          </p:nvSpPr>
          <p:spPr bwMode="auto">
            <a:xfrm>
              <a:off x="5519738" y="3052763"/>
              <a:ext cx="225425" cy="173038"/>
            </a:xfrm>
            <a:custGeom>
              <a:avLst/>
              <a:gdLst>
                <a:gd name="T0" fmla="*/ 34 w 142"/>
                <a:gd name="T1" fmla="*/ 109 h 109"/>
                <a:gd name="T2" fmla="*/ 0 w 142"/>
                <a:gd name="T3" fmla="*/ 0 h 109"/>
                <a:gd name="T4" fmla="*/ 142 w 142"/>
                <a:gd name="T5" fmla="*/ 71 h 109"/>
                <a:gd name="T6" fmla="*/ 34 w 142"/>
                <a:gd name="T7" fmla="*/ 109 h 109"/>
              </a:gdLst>
              <a:ahLst/>
              <a:cxnLst>
                <a:cxn ang="0">
                  <a:pos x="T0" y="T1"/>
                </a:cxn>
                <a:cxn ang="0">
                  <a:pos x="T2" y="T3"/>
                </a:cxn>
                <a:cxn ang="0">
                  <a:pos x="T4" y="T5"/>
                </a:cxn>
                <a:cxn ang="0">
                  <a:pos x="T6" y="T7"/>
                </a:cxn>
              </a:cxnLst>
              <a:rect l="0" t="0" r="r" b="b"/>
              <a:pathLst>
                <a:path w="142" h="109">
                  <a:moveTo>
                    <a:pt x="34" y="109"/>
                  </a:moveTo>
                  <a:lnTo>
                    <a:pt x="0" y="0"/>
                  </a:lnTo>
                  <a:lnTo>
                    <a:pt x="142" y="71"/>
                  </a:lnTo>
                  <a:lnTo>
                    <a:pt x="34" y="109"/>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31">
              <a:extLst>
                <a:ext uri="{FF2B5EF4-FFF2-40B4-BE49-F238E27FC236}">
                  <a16:creationId xmlns:a16="http://schemas.microsoft.com/office/drawing/2014/main" id="{193424E6-1CDE-4B48-AB27-444815903499}"/>
                </a:ext>
              </a:extLst>
            </p:cNvPr>
            <p:cNvSpPr>
              <a:spLocks/>
            </p:cNvSpPr>
            <p:nvPr/>
          </p:nvSpPr>
          <p:spPr bwMode="auto">
            <a:xfrm>
              <a:off x="5519738" y="2813050"/>
              <a:ext cx="225425" cy="352425"/>
            </a:xfrm>
            <a:custGeom>
              <a:avLst/>
              <a:gdLst>
                <a:gd name="T0" fmla="*/ 142 w 142"/>
                <a:gd name="T1" fmla="*/ 222 h 222"/>
                <a:gd name="T2" fmla="*/ 109 w 142"/>
                <a:gd name="T3" fmla="*/ 0 h 222"/>
                <a:gd name="T4" fmla="*/ 0 w 142"/>
                <a:gd name="T5" fmla="*/ 151 h 222"/>
                <a:gd name="T6" fmla="*/ 142 w 142"/>
                <a:gd name="T7" fmla="*/ 222 h 222"/>
              </a:gdLst>
              <a:ahLst/>
              <a:cxnLst>
                <a:cxn ang="0">
                  <a:pos x="T0" y="T1"/>
                </a:cxn>
                <a:cxn ang="0">
                  <a:pos x="T2" y="T3"/>
                </a:cxn>
                <a:cxn ang="0">
                  <a:pos x="T4" y="T5"/>
                </a:cxn>
                <a:cxn ang="0">
                  <a:pos x="T6" y="T7"/>
                </a:cxn>
              </a:cxnLst>
              <a:rect l="0" t="0" r="r" b="b"/>
              <a:pathLst>
                <a:path w="142" h="222">
                  <a:moveTo>
                    <a:pt x="142" y="222"/>
                  </a:moveTo>
                  <a:lnTo>
                    <a:pt x="109" y="0"/>
                  </a:lnTo>
                  <a:lnTo>
                    <a:pt x="0" y="151"/>
                  </a:lnTo>
                  <a:lnTo>
                    <a:pt x="142" y="222"/>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8" name="Group 36">
            <a:extLst>
              <a:ext uri="{FF2B5EF4-FFF2-40B4-BE49-F238E27FC236}">
                <a16:creationId xmlns:a16="http://schemas.microsoft.com/office/drawing/2014/main" id="{CE38ADE7-C80E-4DAF-B861-D148696E31A5}"/>
              </a:ext>
            </a:extLst>
          </p:cNvPr>
          <p:cNvGrpSpPr/>
          <p:nvPr/>
        </p:nvGrpSpPr>
        <p:grpSpPr>
          <a:xfrm>
            <a:off x="4281118" y="4540207"/>
            <a:ext cx="174094" cy="200784"/>
            <a:chOff x="6413501" y="3959225"/>
            <a:chExt cx="455613" cy="525463"/>
          </a:xfrm>
        </p:grpSpPr>
        <p:sp>
          <p:nvSpPr>
            <p:cNvPr id="39" name="Freeform 43">
              <a:extLst>
                <a:ext uri="{FF2B5EF4-FFF2-40B4-BE49-F238E27FC236}">
                  <a16:creationId xmlns:a16="http://schemas.microsoft.com/office/drawing/2014/main" id="{1163A625-4A8C-420A-BD2B-95F32FD569A8}"/>
                </a:ext>
              </a:extLst>
            </p:cNvPr>
            <p:cNvSpPr>
              <a:spLocks/>
            </p:cNvSpPr>
            <p:nvPr/>
          </p:nvSpPr>
          <p:spPr bwMode="auto">
            <a:xfrm>
              <a:off x="6588126" y="3959225"/>
              <a:ext cx="280988" cy="349250"/>
            </a:xfrm>
            <a:custGeom>
              <a:avLst/>
              <a:gdLst>
                <a:gd name="T0" fmla="*/ 32 w 177"/>
                <a:gd name="T1" fmla="*/ 220 h 220"/>
                <a:gd name="T2" fmla="*/ 177 w 177"/>
                <a:gd name="T3" fmla="*/ 136 h 220"/>
                <a:gd name="T4" fmla="*/ 0 w 177"/>
                <a:gd name="T5" fmla="*/ 0 h 220"/>
                <a:gd name="T6" fmla="*/ 32 w 177"/>
                <a:gd name="T7" fmla="*/ 220 h 220"/>
              </a:gdLst>
              <a:ahLst/>
              <a:cxnLst>
                <a:cxn ang="0">
                  <a:pos x="T0" y="T1"/>
                </a:cxn>
                <a:cxn ang="0">
                  <a:pos x="T2" y="T3"/>
                </a:cxn>
                <a:cxn ang="0">
                  <a:pos x="T4" y="T5"/>
                </a:cxn>
                <a:cxn ang="0">
                  <a:pos x="T6" y="T7"/>
                </a:cxn>
              </a:cxnLst>
              <a:rect l="0" t="0" r="r" b="b"/>
              <a:pathLst>
                <a:path w="177" h="220">
                  <a:moveTo>
                    <a:pt x="32" y="220"/>
                  </a:moveTo>
                  <a:lnTo>
                    <a:pt x="177" y="136"/>
                  </a:lnTo>
                  <a:lnTo>
                    <a:pt x="0" y="0"/>
                  </a:lnTo>
                  <a:lnTo>
                    <a:pt x="32" y="22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44">
              <a:extLst>
                <a:ext uri="{FF2B5EF4-FFF2-40B4-BE49-F238E27FC236}">
                  <a16:creationId xmlns:a16="http://schemas.microsoft.com/office/drawing/2014/main" id="{F0B6433A-DBD3-4559-8654-CD6588FF44E7}"/>
                </a:ext>
              </a:extLst>
            </p:cNvPr>
            <p:cNvSpPr>
              <a:spLocks/>
            </p:cNvSpPr>
            <p:nvPr/>
          </p:nvSpPr>
          <p:spPr bwMode="auto">
            <a:xfrm>
              <a:off x="6638926" y="4175125"/>
              <a:ext cx="230188" cy="309563"/>
            </a:xfrm>
            <a:custGeom>
              <a:avLst/>
              <a:gdLst>
                <a:gd name="T0" fmla="*/ 0 w 145"/>
                <a:gd name="T1" fmla="*/ 84 h 195"/>
                <a:gd name="T2" fmla="*/ 145 w 145"/>
                <a:gd name="T3" fmla="*/ 0 h 195"/>
                <a:gd name="T4" fmla="*/ 145 w 145"/>
                <a:gd name="T5" fmla="*/ 195 h 195"/>
                <a:gd name="T6" fmla="*/ 0 w 145"/>
                <a:gd name="T7" fmla="*/ 84 h 195"/>
              </a:gdLst>
              <a:ahLst/>
              <a:cxnLst>
                <a:cxn ang="0">
                  <a:pos x="T0" y="T1"/>
                </a:cxn>
                <a:cxn ang="0">
                  <a:pos x="T2" y="T3"/>
                </a:cxn>
                <a:cxn ang="0">
                  <a:pos x="T4" y="T5"/>
                </a:cxn>
                <a:cxn ang="0">
                  <a:pos x="T6" y="T7"/>
                </a:cxn>
              </a:cxnLst>
              <a:rect l="0" t="0" r="r" b="b"/>
              <a:pathLst>
                <a:path w="145" h="195">
                  <a:moveTo>
                    <a:pt x="0" y="84"/>
                  </a:moveTo>
                  <a:lnTo>
                    <a:pt x="145" y="0"/>
                  </a:lnTo>
                  <a:lnTo>
                    <a:pt x="145" y="195"/>
                  </a:lnTo>
                  <a:lnTo>
                    <a:pt x="0"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45">
              <a:extLst>
                <a:ext uri="{FF2B5EF4-FFF2-40B4-BE49-F238E27FC236}">
                  <a16:creationId xmlns:a16="http://schemas.microsoft.com/office/drawing/2014/main" id="{E32879C1-CA59-4EA4-8A6C-3E7204C7EF26}"/>
                </a:ext>
              </a:extLst>
            </p:cNvPr>
            <p:cNvSpPr>
              <a:spLocks/>
            </p:cNvSpPr>
            <p:nvPr/>
          </p:nvSpPr>
          <p:spPr bwMode="auto">
            <a:xfrm>
              <a:off x="6465888" y="4308475"/>
              <a:ext cx="403225" cy="176213"/>
            </a:xfrm>
            <a:custGeom>
              <a:avLst/>
              <a:gdLst>
                <a:gd name="T0" fmla="*/ 109 w 254"/>
                <a:gd name="T1" fmla="*/ 0 h 111"/>
                <a:gd name="T2" fmla="*/ 254 w 254"/>
                <a:gd name="T3" fmla="*/ 111 h 111"/>
                <a:gd name="T4" fmla="*/ 0 w 254"/>
                <a:gd name="T5" fmla="*/ 39 h 111"/>
                <a:gd name="T6" fmla="*/ 109 w 254"/>
                <a:gd name="T7" fmla="*/ 0 h 111"/>
              </a:gdLst>
              <a:ahLst/>
              <a:cxnLst>
                <a:cxn ang="0">
                  <a:pos x="T0" y="T1"/>
                </a:cxn>
                <a:cxn ang="0">
                  <a:pos x="T2" y="T3"/>
                </a:cxn>
                <a:cxn ang="0">
                  <a:pos x="T4" y="T5"/>
                </a:cxn>
                <a:cxn ang="0">
                  <a:pos x="T6" y="T7"/>
                </a:cxn>
              </a:cxnLst>
              <a:rect l="0" t="0" r="r" b="b"/>
              <a:pathLst>
                <a:path w="254" h="111">
                  <a:moveTo>
                    <a:pt x="109" y="0"/>
                  </a:moveTo>
                  <a:lnTo>
                    <a:pt x="254" y="111"/>
                  </a:lnTo>
                  <a:lnTo>
                    <a:pt x="0" y="39"/>
                  </a:lnTo>
                  <a:lnTo>
                    <a:pt x="109"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46">
              <a:extLst>
                <a:ext uri="{FF2B5EF4-FFF2-40B4-BE49-F238E27FC236}">
                  <a16:creationId xmlns:a16="http://schemas.microsoft.com/office/drawing/2014/main" id="{273625FB-3B72-4D63-9AD6-9D65E25E8576}"/>
                </a:ext>
              </a:extLst>
            </p:cNvPr>
            <p:cNvSpPr>
              <a:spLocks/>
            </p:cNvSpPr>
            <p:nvPr/>
          </p:nvSpPr>
          <p:spPr bwMode="auto">
            <a:xfrm>
              <a:off x="6413501" y="4198938"/>
              <a:ext cx="225425" cy="171450"/>
            </a:xfrm>
            <a:custGeom>
              <a:avLst/>
              <a:gdLst>
                <a:gd name="T0" fmla="*/ 33 w 142"/>
                <a:gd name="T1" fmla="*/ 108 h 108"/>
                <a:gd name="T2" fmla="*/ 0 w 142"/>
                <a:gd name="T3" fmla="*/ 0 h 108"/>
                <a:gd name="T4" fmla="*/ 142 w 142"/>
                <a:gd name="T5" fmla="*/ 69 h 108"/>
                <a:gd name="T6" fmla="*/ 33 w 142"/>
                <a:gd name="T7" fmla="*/ 108 h 108"/>
              </a:gdLst>
              <a:ahLst/>
              <a:cxnLst>
                <a:cxn ang="0">
                  <a:pos x="T0" y="T1"/>
                </a:cxn>
                <a:cxn ang="0">
                  <a:pos x="T2" y="T3"/>
                </a:cxn>
                <a:cxn ang="0">
                  <a:pos x="T4" y="T5"/>
                </a:cxn>
                <a:cxn ang="0">
                  <a:pos x="T6" y="T7"/>
                </a:cxn>
              </a:cxnLst>
              <a:rect l="0" t="0" r="r" b="b"/>
              <a:pathLst>
                <a:path w="142" h="108">
                  <a:moveTo>
                    <a:pt x="33" y="108"/>
                  </a:moveTo>
                  <a:lnTo>
                    <a:pt x="0" y="0"/>
                  </a:lnTo>
                  <a:lnTo>
                    <a:pt x="142" y="69"/>
                  </a:lnTo>
                  <a:lnTo>
                    <a:pt x="33" y="10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7">
              <a:extLst>
                <a:ext uri="{FF2B5EF4-FFF2-40B4-BE49-F238E27FC236}">
                  <a16:creationId xmlns:a16="http://schemas.microsoft.com/office/drawing/2014/main" id="{86FF9757-2B49-48C1-B4DE-407C3E31A96B}"/>
                </a:ext>
              </a:extLst>
            </p:cNvPr>
            <p:cNvSpPr>
              <a:spLocks/>
            </p:cNvSpPr>
            <p:nvPr/>
          </p:nvSpPr>
          <p:spPr bwMode="auto">
            <a:xfrm>
              <a:off x="6413501" y="3959225"/>
              <a:ext cx="225425" cy="349250"/>
            </a:xfrm>
            <a:custGeom>
              <a:avLst/>
              <a:gdLst>
                <a:gd name="T0" fmla="*/ 142 w 142"/>
                <a:gd name="T1" fmla="*/ 220 h 220"/>
                <a:gd name="T2" fmla="*/ 110 w 142"/>
                <a:gd name="T3" fmla="*/ 0 h 220"/>
                <a:gd name="T4" fmla="*/ 0 w 142"/>
                <a:gd name="T5" fmla="*/ 151 h 220"/>
                <a:gd name="T6" fmla="*/ 142 w 142"/>
                <a:gd name="T7" fmla="*/ 220 h 220"/>
              </a:gdLst>
              <a:ahLst/>
              <a:cxnLst>
                <a:cxn ang="0">
                  <a:pos x="T0" y="T1"/>
                </a:cxn>
                <a:cxn ang="0">
                  <a:pos x="T2" y="T3"/>
                </a:cxn>
                <a:cxn ang="0">
                  <a:pos x="T4" y="T5"/>
                </a:cxn>
                <a:cxn ang="0">
                  <a:pos x="T6" y="T7"/>
                </a:cxn>
              </a:cxnLst>
              <a:rect l="0" t="0" r="r" b="b"/>
              <a:pathLst>
                <a:path w="142" h="220">
                  <a:moveTo>
                    <a:pt x="142" y="220"/>
                  </a:moveTo>
                  <a:lnTo>
                    <a:pt x="110" y="0"/>
                  </a:lnTo>
                  <a:lnTo>
                    <a:pt x="0" y="151"/>
                  </a:lnTo>
                  <a:lnTo>
                    <a:pt x="142" y="22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4" name="Group 42">
            <a:extLst>
              <a:ext uri="{FF2B5EF4-FFF2-40B4-BE49-F238E27FC236}">
                <a16:creationId xmlns:a16="http://schemas.microsoft.com/office/drawing/2014/main" id="{A75D38F1-91BE-4CC5-B57C-3B35436BCBC3}"/>
              </a:ext>
            </a:extLst>
          </p:cNvPr>
          <p:cNvGrpSpPr/>
          <p:nvPr/>
        </p:nvGrpSpPr>
        <p:grpSpPr>
          <a:xfrm>
            <a:off x="4647354" y="4288742"/>
            <a:ext cx="120713" cy="139518"/>
            <a:chOff x="7058026" y="3106738"/>
            <a:chExt cx="315912" cy="365125"/>
          </a:xfrm>
        </p:grpSpPr>
        <p:sp>
          <p:nvSpPr>
            <p:cNvPr id="45" name="Freeform 53">
              <a:extLst>
                <a:ext uri="{FF2B5EF4-FFF2-40B4-BE49-F238E27FC236}">
                  <a16:creationId xmlns:a16="http://schemas.microsoft.com/office/drawing/2014/main" id="{1F38F814-F7E7-44D3-816C-0E3A070ABF13}"/>
                </a:ext>
              </a:extLst>
            </p:cNvPr>
            <p:cNvSpPr>
              <a:spLocks/>
            </p:cNvSpPr>
            <p:nvPr/>
          </p:nvSpPr>
          <p:spPr bwMode="auto">
            <a:xfrm>
              <a:off x="7177088" y="3106738"/>
              <a:ext cx="196850" cy="241300"/>
            </a:xfrm>
            <a:custGeom>
              <a:avLst/>
              <a:gdLst>
                <a:gd name="T0" fmla="*/ 22 w 124"/>
                <a:gd name="T1" fmla="*/ 152 h 152"/>
                <a:gd name="T2" fmla="*/ 124 w 124"/>
                <a:gd name="T3" fmla="*/ 94 h 152"/>
                <a:gd name="T4" fmla="*/ 0 w 124"/>
                <a:gd name="T5" fmla="*/ 0 h 152"/>
                <a:gd name="T6" fmla="*/ 22 w 124"/>
                <a:gd name="T7" fmla="*/ 152 h 152"/>
              </a:gdLst>
              <a:ahLst/>
              <a:cxnLst>
                <a:cxn ang="0">
                  <a:pos x="T0" y="T1"/>
                </a:cxn>
                <a:cxn ang="0">
                  <a:pos x="T2" y="T3"/>
                </a:cxn>
                <a:cxn ang="0">
                  <a:pos x="T4" y="T5"/>
                </a:cxn>
                <a:cxn ang="0">
                  <a:pos x="T6" y="T7"/>
                </a:cxn>
              </a:cxnLst>
              <a:rect l="0" t="0" r="r" b="b"/>
              <a:pathLst>
                <a:path w="124" h="152">
                  <a:moveTo>
                    <a:pt x="22" y="152"/>
                  </a:moveTo>
                  <a:lnTo>
                    <a:pt x="124" y="94"/>
                  </a:lnTo>
                  <a:lnTo>
                    <a:pt x="0" y="0"/>
                  </a:lnTo>
                  <a:lnTo>
                    <a:pt x="22" y="15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46" name="Freeform 54">
              <a:extLst>
                <a:ext uri="{FF2B5EF4-FFF2-40B4-BE49-F238E27FC236}">
                  <a16:creationId xmlns:a16="http://schemas.microsoft.com/office/drawing/2014/main" id="{E2FC4374-6D64-47B0-8F41-F476A83CBBEF}"/>
                </a:ext>
              </a:extLst>
            </p:cNvPr>
            <p:cNvSpPr>
              <a:spLocks/>
            </p:cNvSpPr>
            <p:nvPr/>
          </p:nvSpPr>
          <p:spPr bwMode="auto">
            <a:xfrm>
              <a:off x="7212013" y="3255963"/>
              <a:ext cx="161925" cy="215900"/>
            </a:xfrm>
            <a:custGeom>
              <a:avLst/>
              <a:gdLst>
                <a:gd name="T0" fmla="*/ 0 w 102"/>
                <a:gd name="T1" fmla="*/ 58 h 136"/>
                <a:gd name="T2" fmla="*/ 102 w 102"/>
                <a:gd name="T3" fmla="*/ 0 h 136"/>
                <a:gd name="T4" fmla="*/ 102 w 102"/>
                <a:gd name="T5" fmla="*/ 136 h 136"/>
                <a:gd name="T6" fmla="*/ 0 w 102"/>
                <a:gd name="T7" fmla="*/ 58 h 136"/>
              </a:gdLst>
              <a:ahLst/>
              <a:cxnLst>
                <a:cxn ang="0">
                  <a:pos x="T0" y="T1"/>
                </a:cxn>
                <a:cxn ang="0">
                  <a:pos x="T2" y="T3"/>
                </a:cxn>
                <a:cxn ang="0">
                  <a:pos x="T4" y="T5"/>
                </a:cxn>
                <a:cxn ang="0">
                  <a:pos x="T6" y="T7"/>
                </a:cxn>
              </a:cxnLst>
              <a:rect l="0" t="0" r="r" b="b"/>
              <a:pathLst>
                <a:path w="102" h="136">
                  <a:moveTo>
                    <a:pt x="0" y="58"/>
                  </a:moveTo>
                  <a:lnTo>
                    <a:pt x="102" y="0"/>
                  </a:lnTo>
                  <a:lnTo>
                    <a:pt x="102" y="136"/>
                  </a:lnTo>
                  <a:lnTo>
                    <a:pt x="0" y="5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55">
              <a:extLst>
                <a:ext uri="{FF2B5EF4-FFF2-40B4-BE49-F238E27FC236}">
                  <a16:creationId xmlns:a16="http://schemas.microsoft.com/office/drawing/2014/main" id="{A316DE82-D246-4904-87A6-3B6827375D5B}"/>
                </a:ext>
              </a:extLst>
            </p:cNvPr>
            <p:cNvSpPr>
              <a:spLocks/>
            </p:cNvSpPr>
            <p:nvPr/>
          </p:nvSpPr>
          <p:spPr bwMode="auto">
            <a:xfrm>
              <a:off x="7094538" y="3348038"/>
              <a:ext cx="279400" cy="123825"/>
            </a:xfrm>
            <a:custGeom>
              <a:avLst/>
              <a:gdLst>
                <a:gd name="T0" fmla="*/ 74 w 176"/>
                <a:gd name="T1" fmla="*/ 0 h 78"/>
                <a:gd name="T2" fmla="*/ 176 w 176"/>
                <a:gd name="T3" fmla="*/ 78 h 78"/>
                <a:gd name="T4" fmla="*/ 0 w 176"/>
                <a:gd name="T5" fmla="*/ 27 h 78"/>
                <a:gd name="T6" fmla="*/ 74 w 176"/>
                <a:gd name="T7" fmla="*/ 0 h 78"/>
              </a:gdLst>
              <a:ahLst/>
              <a:cxnLst>
                <a:cxn ang="0">
                  <a:pos x="T0" y="T1"/>
                </a:cxn>
                <a:cxn ang="0">
                  <a:pos x="T2" y="T3"/>
                </a:cxn>
                <a:cxn ang="0">
                  <a:pos x="T4" y="T5"/>
                </a:cxn>
                <a:cxn ang="0">
                  <a:pos x="T6" y="T7"/>
                </a:cxn>
              </a:cxnLst>
              <a:rect l="0" t="0" r="r" b="b"/>
              <a:pathLst>
                <a:path w="176" h="78">
                  <a:moveTo>
                    <a:pt x="74" y="0"/>
                  </a:moveTo>
                  <a:lnTo>
                    <a:pt x="176" y="78"/>
                  </a:lnTo>
                  <a:lnTo>
                    <a:pt x="0" y="27"/>
                  </a:lnTo>
                  <a:lnTo>
                    <a:pt x="7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56">
              <a:extLst>
                <a:ext uri="{FF2B5EF4-FFF2-40B4-BE49-F238E27FC236}">
                  <a16:creationId xmlns:a16="http://schemas.microsoft.com/office/drawing/2014/main" id="{8187B602-9F27-4FD1-82FC-42B2F587DB86}"/>
                </a:ext>
              </a:extLst>
            </p:cNvPr>
            <p:cNvSpPr>
              <a:spLocks/>
            </p:cNvSpPr>
            <p:nvPr/>
          </p:nvSpPr>
          <p:spPr bwMode="auto">
            <a:xfrm>
              <a:off x="7058026" y="3271838"/>
              <a:ext cx="153988" cy="119063"/>
            </a:xfrm>
            <a:custGeom>
              <a:avLst/>
              <a:gdLst>
                <a:gd name="T0" fmla="*/ 23 w 97"/>
                <a:gd name="T1" fmla="*/ 75 h 75"/>
                <a:gd name="T2" fmla="*/ 0 w 97"/>
                <a:gd name="T3" fmla="*/ 0 h 75"/>
                <a:gd name="T4" fmla="*/ 97 w 97"/>
                <a:gd name="T5" fmla="*/ 48 h 75"/>
                <a:gd name="T6" fmla="*/ 23 w 97"/>
                <a:gd name="T7" fmla="*/ 75 h 75"/>
              </a:gdLst>
              <a:ahLst/>
              <a:cxnLst>
                <a:cxn ang="0">
                  <a:pos x="T0" y="T1"/>
                </a:cxn>
                <a:cxn ang="0">
                  <a:pos x="T2" y="T3"/>
                </a:cxn>
                <a:cxn ang="0">
                  <a:pos x="T4" y="T5"/>
                </a:cxn>
                <a:cxn ang="0">
                  <a:pos x="T6" y="T7"/>
                </a:cxn>
              </a:cxnLst>
              <a:rect l="0" t="0" r="r" b="b"/>
              <a:pathLst>
                <a:path w="97" h="75">
                  <a:moveTo>
                    <a:pt x="23" y="75"/>
                  </a:moveTo>
                  <a:lnTo>
                    <a:pt x="0" y="0"/>
                  </a:lnTo>
                  <a:lnTo>
                    <a:pt x="97" y="48"/>
                  </a:lnTo>
                  <a:lnTo>
                    <a:pt x="23" y="75"/>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57">
              <a:extLst>
                <a:ext uri="{FF2B5EF4-FFF2-40B4-BE49-F238E27FC236}">
                  <a16:creationId xmlns:a16="http://schemas.microsoft.com/office/drawing/2014/main" id="{642117B5-F02C-4D24-8CF9-6FD90779B0B0}"/>
                </a:ext>
              </a:extLst>
            </p:cNvPr>
            <p:cNvSpPr>
              <a:spLocks/>
            </p:cNvSpPr>
            <p:nvPr/>
          </p:nvSpPr>
          <p:spPr bwMode="auto">
            <a:xfrm>
              <a:off x="7058026" y="3106738"/>
              <a:ext cx="153988" cy="241300"/>
            </a:xfrm>
            <a:custGeom>
              <a:avLst/>
              <a:gdLst>
                <a:gd name="T0" fmla="*/ 97 w 97"/>
                <a:gd name="T1" fmla="*/ 152 h 152"/>
                <a:gd name="T2" fmla="*/ 75 w 97"/>
                <a:gd name="T3" fmla="*/ 0 h 152"/>
                <a:gd name="T4" fmla="*/ 0 w 97"/>
                <a:gd name="T5" fmla="*/ 104 h 152"/>
                <a:gd name="T6" fmla="*/ 97 w 97"/>
                <a:gd name="T7" fmla="*/ 152 h 152"/>
              </a:gdLst>
              <a:ahLst/>
              <a:cxnLst>
                <a:cxn ang="0">
                  <a:pos x="T0" y="T1"/>
                </a:cxn>
                <a:cxn ang="0">
                  <a:pos x="T2" y="T3"/>
                </a:cxn>
                <a:cxn ang="0">
                  <a:pos x="T4" y="T5"/>
                </a:cxn>
                <a:cxn ang="0">
                  <a:pos x="T6" y="T7"/>
                </a:cxn>
              </a:cxnLst>
              <a:rect l="0" t="0" r="r" b="b"/>
              <a:pathLst>
                <a:path w="97" h="152">
                  <a:moveTo>
                    <a:pt x="97" y="152"/>
                  </a:moveTo>
                  <a:lnTo>
                    <a:pt x="75" y="0"/>
                  </a:lnTo>
                  <a:lnTo>
                    <a:pt x="0" y="104"/>
                  </a:lnTo>
                  <a:lnTo>
                    <a:pt x="97" y="152"/>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0" name="Group 48">
            <a:extLst>
              <a:ext uri="{FF2B5EF4-FFF2-40B4-BE49-F238E27FC236}">
                <a16:creationId xmlns:a16="http://schemas.microsoft.com/office/drawing/2014/main" id="{CD022D81-5789-474D-A636-BB947C2B60A8}"/>
              </a:ext>
            </a:extLst>
          </p:cNvPr>
          <p:cNvGrpSpPr/>
          <p:nvPr/>
        </p:nvGrpSpPr>
        <p:grpSpPr>
          <a:xfrm>
            <a:off x="4748346" y="4563640"/>
            <a:ext cx="124353" cy="99483"/>
            <a:chOff x="8066088" y="3835400"/>
            <a:chExt cx="325438" cy="260351"/>
          </a:xfrm>
        </p:grpSpPr>
        <p:sp>
          <p:nvSpPr>
            <p:cNvPr id="51" name="Freeform 81">
              <a:extLst>
                <a:ext uri="{FF2B5EF4-FFF2-40B4-BE49-F238E27FC236}">
                  <a16:creationId xmlns:a16="http://schemas.microsoft.com/office/drawing/2014/main" id="{EE690910-4192-4479-8E34-82C7835DA98E}"/>
                </a:ext>
              </a:extLst>
            </p:cNvPr>
            <p:cNvSpPr>
              <a:spLocks/>
            </p:cNvSpPr>
            <p:nvPr/>
          </p:nvSpPr>
          <p:spPr bwMode="auto">
            <a:xfrm>
              <a:off x="8115301" y="3951288"/>
              <a:ext cx="206375" cy="144463"/>
            </a:xfrm>
            <a:custGeom>
              <a:avLst/>
              <a:gdLst>
                <a:gd name="T0" fmla="*/ 33 w 130"/>
                <a:gd name="T1" fmla="*/ 91 h 91"/>
                <a:gd name="T2" fmla="*/ 0 w 130"/>
                <a:gd name="T3" fmla="*/ 0 h 91"/>
                <a:gd name="T4" fmla="*/ 130 w 130"/>
                <a:gd name="T5" fmla="*/ 34 h 91"/>
                <a:gd name="T6" fmla="*/ 33 w 130"/>
                <a:gd name="T7" fmla="*/ 91 h 91"/>
              </a:gdLst>
              <a:ahLst/>
              <a:cxnLst>
                <a:cxn ang="0">
                  <a:pos x="T0" y="T1"/>
                </a:cxn>
                <a:cxn ang="0">
                  <a:pos x="T2" y="T3"/>
                </a:cxn>
                <a:cxn ang="0">
                  <a:pos x="T4" y="T5"/>
                </a:cxn>
                <a:cxn ang="0">
                  <a:pos x="T6" y="T7"/>
                </a:cxn>
              </a:cxnLst>
              <a:rect l="0" t="0" r="r" b="b"/>
              <a:pathLst>
                <a:path w="130" h="91">
                  <a:moveTo>
                    <a:pt x="33" y="91"/>
                  </a:moveTo>
                  <a:lnTo>
                    <a:pt x="0" y="0"/>
                  </a:lnTo>
                  <a:lnTo>
                    <a:pt x="130" y="34"/>
                  </a:lnTo>
                  <a:lnTo>
                    <a:pt x="33" y="91"/>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82">
              <a:extLst>
                <a:ext uri="{FF2B5EF4-FFF2-40B4-BE49-F238E27FC236}">
                  <a16:creationId xmlns:a16="http://schemas.microsoft.com/office/drawing/2014/main" id="{B2B0D6A2-058B-42A5-B1F9-233E41F5A649}"/>
                </a:ext>
              </a:extLst>
            </p:cNvPr>
            <p:cNvSpPr>
              <a:spLocks/>
            </p:cNvSpPr>
            <p:nvPr/>
          </p:nvSpPr>
          <p:spPr bwMode="auto">
            <a:xfrm>
              <a:off x="8066088" y="3922713"/>
              <a:ext cx="101600" cy="173038"/>
            </a:xfrm>
            <a:custGeom>
              <a:avLst/>
              <a:gdLst>
                <a:gd name="T0" fmla="*/ 64 w 64"/>
                <a:gd name="T1" fmla="*/ 109 h 109"/>
                <a:gd name="T2" fmla="*/ 31 w 64"/>
                <a:gd name="T3" fmla="*/ 18 h 109"/>
                <a:gd name="T4" fmla="*/ 0 w 64"/>
                <a:gd name="T5" fmla="*/ 0 h 109"/>
                <a:gd name="T6" fmla="*/ 64 w 64"/>
                <a:gd name="T7" fmla="*/ 109 h 109"/>
              </a:gdLst>
              <a:ahLst/>
              <a:cxnLst>
                <a:cxn ang="0">
                  <a:pos x="T0" y="T1"/>
                </a:cxn>
                <a:cxn ang="0">
                  <a:pos x="T2" y="T3"/>
                </a:cxn>
                <a:cxn ang="0">
                  <a:pos x="T4" y="T5"/>
                </a:cxn>
                <a:cxn ang="0">
                  <a:pos x="T6" y="T7"/>
                </a:cxn>
              </a:cxnLst>
              <a:rect l="0" t="0" r="r" b="b"/>
              <a:pathLst>
                <a:path w="64" h="109">
                  <a:moveTo>
                    <a:pt x="64" y="109"/>
                  </a:moveTo>
                  <a:lnTo>
                    <a:pt x="31" y="18"/>
                  </a:lnTo>
                  <a:lnTo>
                    <a:pt x="0" y="0"/>
                  </a:lnTo>
                  <a:lnTo>
                    <a:pt x="64" y="10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53" name="Freeform 83">
              <a:extLst>
                <a:ext uri="{FF2B5EF4-FFF2-40B4-BE49-F238E27FC236}">
                  <a16:creationId xmlns:a16="http://schemas.microsoft.com/office/drawing/2014/main" id="{AB7BF4EC-9A71-46A3-BD79-854A0D363F8A}"/>
                </a:ext>
              </a:extLst>
            </p:cNvPr>
            <p:cNvSpPr>
              <a:spLocks/>
            </p:cNvSpPr>
            <p:nvPr/>
          </p:nvSpPr>
          <p:spPr bwMode="auto">
            <a:xfrm>
              <a:off x="8115301" y="3835400"/>
              <a:ext cx="206375" cy="169863"/>
            </a:xfrm>
            <a:custGeom>
              <a:avLst/>
              <a:gdLst>
                <a:gd name="T0" fmla="*/ 115 w 130"/>
                <a:gd name="T1" fmla="*/ 0 h 107"/>
                <a:gd name="T2" fmla="*/ 0 w 130"/>
                <a:gd name="T3" fmla="*/ 73 h 107"/>
                <a:gd name="T4" fmla="*/ 130 w 130"/>
                <a:gd name="T5" fmla="*/ 107 h 107"/>
                <a:gd name="T6" fmla="*/ 115 w 130"/>
                <a:gd name="T7" fmla="*/ 0 h 107"/>
              </a:gdLst>
              <a:ahLst/>
              <a:cxnLst>
                <a:cxn ang="0">
                  <a:pos x="T0" y="T1"/>
                </a:cxn>
                <a:cxn ang="0">
                  <a:pos x="T2" y="T3"/>
                </a:cxn>
                <a:cxn ang="0">
                  <a:pos x="T4" y="T5"/>
                </a:cxn>
                <a:cxn ang="0">
                  <a:pos x="T6" y="T7"/>
                </a:cxn>
              </a:cxnLst>
              <a:rect l="0" t="0" r="r" b="b"/>
              <a:pathLst>
                <a:path w="130" h="107">
                  <a:moveTo>
                    <a:pt x="115" y="0"/>
                  </a:moveTo>
                  <a:lnTo>
                    <a:pt x="0" y="73"/>
                  </a:lnTo>
                  <a:lnTo>
                    <a:pt x="130" y="107"/>
                  </a:lnTo>
                  <a:lnTo>
                    <a:pt x="11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84">
              <a:extLst>
                <a:ext uri="{FF2B5EF4-FFF2-40B4-BE49-F238E27FC236}">
                  <a16:creationId xmlns:a16="http://schemas.microsoft.com/office/drawing/2014/main" id="{E339DEF7-EC9B-4DF2-BABD-D7C9AC8EA226}"/>
                </a:ext>
              </a:extLst>
            </p:cNvPr>
            <p:cNvSpPr>
              <a:spLocks/>
            </p:cNvSpPr>
            <p:nvPr/>
          </p:nvSpPr>
          <p:spPr bwMode="auto">
            <a:xfrm>
              <a:off x="8066088" y="3835400"/>
              <a:ext cx="231775" cy="115888"/>
            </a:xfrm>
            <a:custGeom>
              <a:avLst/>
              <a:gdLst>
                <a:gd name="T0" fmla="*/ 146 w 146"/>
                <a:gd name="T1" fmla="*/ 0 h 73"/>
                <a:gd name="T2" fmla="*/ 31 w 146"/>
                <a:gd name="T3" fmla="*/ 73 h 73"/>
                <a:gd name="T4" fmla="*/ 0 w 146"/>
                <a:gd name="T5" fmla="*/ 55 h 73"/>
                <a:gd name="T6" fmla="*/ 146 w 146"/>
                <a:gd name="T7" fmla="*/ 0 h 73"/>
              </a:gdLst>
              <a:ahLst/>
              <a:cxnLst>
                <a:cxn ang="0">
                  <a:pos x="T0" y="T1"/>
                </a:cxn>
                <a:cxn ang="0">
                  <a:pos x="T2" y="T3"/>
                </a:cxn>
                <a:cxn ang="0">
                  <a:pos x="T4" y="T5"/>
                </a:cxn>
                <a:cxn ang="0">
                  <a:pos x="T6" y="T7"/>
                </a:cxn>
              </a:cxnLst>
              <a:rect l="0" t="0" r="r" b="b"/>
              <a:pathLst>
                <a:path w="146" h="73">
                  <a:moveTo>
                    <a:pt x="146" y="0"/>
                  </a:moveTo>
                  <a:lnTo>
                    <a:pt x="31" y="73"/>
                  </a:lnTo>
                  <a:lnTo>
                    <a:pt x="0" y="55"/>
                  </a:lnTo>
                  <a:lnTo>
                    <a:pt x="14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85">
              <a:extLst>
                <a:ext uri="{FF2B5EF4-FFF2-40B4-BE49-F238E27FC236}">
                  <a16:creationId xmlns:a16="http://schemas.microsoft.com/office/drawing/2014/main" id="{90E8DD2D-7952-4A28-AE43-8673BD303383}"/>
                </a:ext>
              </a:extLst>
            </p:cNvPr>
            <p:cNvSpPr>
              <a:spLocks/>
            </p:cNvSpPr>
            <p:nvPr/>
          </p:nvSpPr>
          <p:spPr bwMode="auto">
            <a:xfrm>
              <a:off x="8297863" y="3835400"/>
              <a:ext cx="93663" cy="195263"/>
            </a:xfrm>
            <a:custGeom>
              <a:avLst/>
              <a:gdLst>
                <a:gd name="T0" fmla="*/ 0 w 59"/>
                <a:gd name="T1" fmla="*/ 0 h 123"/>
                <a:gd name="T2" fmla="*/ 15 w 59"/>
                <a:gd name="T3" fmla="*/ 107 h 123"/>
                <a:gd name="T4" fmla="*/ 59 w 59"/>
                <a:gd name="T5" fmla="*/ 123 h 123"/>
                <a:gd name="T6" fmla="*/ 0 w 59"/>
                <a:gd name="T7" fmla="*/ 0 h 123"/>
              </a:gdLst>
              <a:ahLst/>
              <a:cxnLst>
                <a:cxn ang="0">
                  <a:pos x="T0" y="T1"/>
                </a:cxn>
                <a:cxn ang="0">
                  <a:pos x="T2" y="T3"/>
                </a:cxn>
                <a:cxn ang="0">
                  <a:pos x="T4" y="T5"/>
                </a:cxn>
                <a:cxn ang="0">
                  <a:pos x="T6" y="T7"/>
                </a:cxn>
              </a:cxnLst>
              <a:rect l="0" t="0" r="r" b="b"/>
              <a:pathLst>
                <a:path w="59" h="123">
                  <a:moveTo>
                    <a:pt x="0" y="0"/>
                  </a:moveTo>
                  <a:lnTo>
                    <a:pt x="15" y="107"/>
                  </a:lnTo>
                  <a:lnTo>
                    <a:pt x="59" y="123"/>
                  </a:lnTo>
                  <a:lnTo>
                    <a:pt x="0"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6" name="Freeform 86">
              <a:extLst>
                <a:ext uri="{FF2B5EF4-FFF2-40B4-BE49-F238E27FC236}">
                  <a16:creationId xmlns:a16="http://schemas.microsoft.com/office/drawing/2014/main" id="{F8FC8DAB-5C9A-4BB3-9CFA-F9BC11B95CA2}"/>
                </a:ext>
              </a:extLst>
            </p:cNvPr>
            <p:cNvSpPr>
              <a:spLocks/>
            </p:cNvSpPr>
            <p:nvPr/>
          </p:nvSpPr>
          <p:spPr bwMode="auto">
            <a:xfrm>
              <a:off x="8167688" y="4005263"/>
              <a:ext cx="223838" cy="90488"/>
            </a:xfrm>
            <a:custGeom>
              <a:avLst/>
              <a:gdLst>
                <a:gd name="T0" fmla="*/ 0 w 141"/>
                <a:gd name="T1" fmla="*/ 57 h 57"/>
                <a:gd name="T2" fmla="*/ 97 w 141"/>
                <a:gd name="T3" fmla="*/ 0 h 57"/>
                <a:gd name="T4" fmla="*/ 141 w 141"/>
                <a:gd name="T5" fmla="*/ 16 h 57"/>
                <a:gd name="T6" fmla="*/ 0 w 141"/>
                <a:gd name="T7" fmla="*/ 57 h 57"/>
              </a:gdLst>
              <a:ahLst/>
              <a:cxnLst>
                <a:cxn ang="0">
                  <a:pos x="T0" y="T1"/>
                </a:cxn>
                <a:cxn ang="0">
                  <a:pos x="T2" y="T3"/>
                </a:cxn>
                <a:cxn ang="0">
                  <a:pos x="T4" y="T5"/>
                </a:cxn>
                <a:cxn ang="0">
                  <a:pos x="T6" y="T7"/>
                </a:cxn>
              </a:cxnLst>
              <a:rect l="0" t="0" r="r" b="b"/>
              <a:pathLst>
                <a:path w="141" h="57">
                  <a:moveTo>
                    <a:pt x="0" y="57"/>
                  </a:moveTo>
                  <a:lnTo>
                    <a:pt x="97" y="0"/>
                  </a:lnTo>
                  <a:lnTo>
                    <a:pt x="141" y="16"/>
                  </a:lnTo>
                  <a:lnTo>
                    <a:pt x="0" y="57"/>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7" name="Group 55">
            <a:extLst>
              <a:ext uri="{FF2B5EF4-FFF2-40B4-BE49-F238E27FC236}">
                <a16:creationId xmlns:a16="http://schemas.microsoft.com/office/drawing/2014/main" id="{8756DB3C-39E3-43F9-A191-580AB42D63E3}"/>
              </a:ext>
            </a:extLst>
          </p:cNvPr>
          <p:cNvGrpSpPr/>
          <p:nvPr/>
        </p:nvGrpSpPr>
        <p:grpSpPr>
          <a:xfrm>
            <a:off x="3924627" y="4537763"/>
            <a:ext cx="193788" cy="195518"/>
            <a:chOff x="4576763" y="3267075"/>
            <a:chExt cx="355601" cy="358776"/>
          </a:xfrm>
        </p:grpSpPr>
        <p:sp>
          <p:nvSpPr>
            <p:cNvPr id="58" name="Freeform 48">
              <a:extLst>
                <a:ext uri="{FF2B5EF4-FFF2-40B4-BE49-F238E27FC236}">
                  <a16:creationId xmlns:a16="http://schemas.microsoft.com/office/drawing/2014/main" id="{CEAA8002-ACAE-4E51-ADDC-415A961686E7}"/>
                </a:ext>
              </a:extLst>
            </p:cNvPr>
            <p:cNvSpPr>
              <a:spLocks/>
            </p:cNvSpPr>
            <p:nvPr/>
          </p:nvSpPr>
          <p:spPr bwMode="auto">
            <a:xfrm>
              <a:off x="4613276" y="3468688"/>
              <a:ext cx="192088" cy="157163"/>
            </a:xfrm>
            <a:custGeom>
              <a:avLst/>
              <a:gdLst>
                <a:gd name="T0" fmla="*/ 106 w 121"/>
                <a:gd name="T1" fmla="*/ 0 h 99"/>
                <a:gd name="T2" fmla="*/ 0 w 121"/>
                <a:gd name="T3" fmla="*/ 68 h 99"/>
                <a:gd name="T4" fmla="*/ 121 w 121"/>
                <a:gd name="T5" fmla="*/ 99 h 99"/>
                <a:gd name="T6" fmla="*/ 106 w 121"/>
                <a:gd name="T7" fmla="*/ 0 h 99"/>
              </a:gdLst>
              <a:ahLst/>
              <a:cxnLst>
                <a:cxn ang="0">
                  <a:pos x="T0" y="T1"/>
                </a:cxn>
                <a:cxn ang="0">
                  <a:pos x="T2" y="T3"/>
                </a:cxn>
                <a:cxn ang="0">
                  <a:pos x="T4" y="T5"/>
                </a:cxn>
                <a:cxn ang="0">
                  <a:pos x="T6" y="T7"/>
                </a:cxn>
              </a:cxnLst>
              <a:rect l="0" t="0" r="r" b="b"/>
              <a:pathLst>
                <a:path w="121" h="99">
                  <a:moveTo>
                    <a:pt x="106" y="0"/>
                  </a:moveTo>
                  <a:lnTo>
                    <a:pt x="0" y="68"/>
                  </a:lnTo>
                  <a:lnTo>
                    <a:pt x="121" y="99"/>
                  </a:lnTo>
                  <a:lnTo>
                    <a:pt x="106"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9" name="Freeform 49">
              <a:extLst>
                <a:ext uri="{FF2B5EF4-FFF2-40B4-BE49-F238E27FC236}">
                  <a16:creationId xmlns:a16="http://schemas.microsoft.com/office/drawing/2014/main" id="{34010E9D-E3C9-4BC8-8FB6-FA4D8B597420}"/>
                </a:ext>
              </a:extLst>
            </p:cNvPr>
            <p:cNvSpPr>
              <a:spLocks/>
            </p:cNvSpPr>
            <p:nvPr/>
          </p:nvSpPr>
          <p:spPr bwMode="auto">
            <a:xfrm>
              <a:off x="4576763" y="3346450"/>
              <a:ext cx="204788" cy="230188"/>
            </a:xfrm>
            <a:custGeom>
              <a:avLst/>
              <a:gdLst>
                <a:gd name="T0" fmla="*/ 129 w 129"/>
                <a:gd name="T1" fmla="*/ 77 h 145"/>
                <a:gd name="T2" fmla="*/ 23 w 129"/>
                <a:gd name="T3" fmla="*/ 145 h 145"/>
                <a:gd name="T4" fmla="*/ 0 w 129"/>
                <a:gd name="T5" fmla="*/ 0 h 145"/>
                <a:gd name="T6" fmla="*/ 129 w 129"/>
                <a:gd name="T7" fmla="*/ 77 h 145"/>
              </a:gdLst>
              <a:ahLst/>
              <a:cxnLst>
                <a:cxn ang="0">
                  <a:pos x="T0" y="T1"/>
                </a:cxn>
                <a:cxn ang="0">
                  <a:pos x="T2" y="T3"/>
                </a:cxn>
                <a:cxn ang="0">
                  <a:pos x="T4" y="T5"/>
                </a:cxn>
                <a:cxn ang="0">
                  <a:pos x="T6" y="T7"/>
                </a:cxn>
              </a:cxnLst>
              <a:rect l="0" t="0" r="r" b="b"/>
              <a:pathLst>
                <a:path w="129" h="145">
                  <a:moveTo>
                    <a:pt x="129" y="77"/>
                  </a:moveTo>
                  <a:lnTo>
                    <a:pt x="23" y="145"/>
                  </a:lnTo>
                  <a:lnTo>
                    <a:pt x="0" y="0"/>
                  </a:lnTo>
                  <a:lnTo>
                    <a:pt x="129" y="77"/>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50">
              <a:extLst>
                <a:ext uri="{FF2B5EF4-FFF2-40B4-BE49-F238E27FC236}">
                  <a16:creationId xmlns:a16="http://schemas.microsoft.com/office/drawing/2014/main" id="{619AD7BC-8218-45D4-A202-E9F9D0BBA0A7}"/>
                </a:ext>
              </a:extLst>
            </p:cNvPr>
            <p:cNvSpPr>
              <a:spLocks/>
            </p:cNvSpPr>
            <p:nvPr/>
          </p:nvSpPr>
          <p:spPr bwMode="auto">
            <a:xfrm>
              <a:off x="4576763" y="3267075"/>
              <a:ext cx="266700" cy="201613"/>
            </a:xfrm>
            <a:custGeom>
              <a:avLst/>
              <a:gdLst>
                <a:gd name="T0" fmla="*/ 129 w 168"/>
                <a:gd name="T1" fmla="*/ 127 h 127"/>
                <a:gd name="T2" fmla="*/ 0 w 168"/>
                <a:gd name="T3" fmla="*/ 50 h 127"/>
                <a:gd name="T4" fmla="*/ 168 w 168"/>
                <a:gd name="T5" fmla="*/ 0 h 127"/>
                <a:gd name="T6" fmla="*/ 129 w 168"/>
                <a:gd name="T7" fmla="*/ 127 h 127"/>
              </a:gdLst>
              <a:ahLst/>
              <a:cxnLst>
                <a:cxn ang="0">
                  <a:pos x="T0" y="T1"/>
                </a:cxn>
                <a:cxn ang="0">
                  <a:pos x="T2" y="T3"/>
                </a:cxn>
                <a:cxn ang="0">
                  <a:pos x="T4" y="T5"/>
                </a:cxn>
                <a:cxn ang="0">
                  <a:pos x="T6" y="T7"/>
                </a:cxn>
              </a:cxnLst>
              <a:rect l="0" t="0" r="r" b="b"/>
              <a:pathLst>
                <a:path w="168" h="127">
                  <a:moveTo>
                    <a:pt x="129" y="127"/>
                  </a:moveTo>
                  <a:lnTo>
                    <a:pt x="0" y="50"/>
                  </a:lnTo>
                  <a:lnTo>
                    <a:pt x="168" y="0"/>
                  </a:lnTo>
                  <a:lnTo>
                    <a:pt x="129" y="127"/>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51">
              <a:extLst>
                <a:ext uri="{FF2B5EF4-FFF2-40B4-BE49-F238E27FC236}">
                  <a16:creationId xmlns:a16="http://schemas.microsoft.com/office/drawing/2014/main" id="{2DF849C1-6E8F-493A-BBE8-B7A9092CCE6D}"/>
                </a:ext>
              </a:extLst>
            </p:cNvPr>
            <p:cNvSpPr>
              <a:spLocks/>
            </p:cNvSpPr>
            <p:nvPr/>
          </p:nvSpPr>
          <p:spPr bwMode="auto">
            <a:xfrm>
              <a:off x="4781551" y="3267075"/>
              <a:ext cx="150813" cy="298450"/>
            </a:xfrm>
            <a:custGeom>
              <a:avLst/>
              <a:gdLst>
                <a:gd name="T0" fmla="*/ 39 w 95"/>
                <a:gd name="T1" fmla="*/ 0 h 188"/>
                <a:gd name="T2" fmla="*/ 95 w 95"/>
                <a:gd name="T3" fmla="*/ 188 h 188"/>
                <a:gd name="T4" fmla="*/ 0 w 95"/>
                <a:gd name="T5" fmla="*/ 127 h 188"/>
                <a:gd name="T6" fmla="*/ 39 w 95"/>
                <a:gd name="T7" fmla="*/ 0 h 188"/>
              </a:gdLst>
              <a:ahLst/>
              <a:cxnLst>
                <a:cxn ang="0">
                  <a:pos x="T0" y="T1"/>
                </a:cxn>
                <a:cxn ang="0">
                  <a:pos x="T2" y="T3"/>
                </a:cxn>
                <a:cxn ang="0">
                  <a:pos x="T4" y="T5"/>
                </a:cxn>
                <a:cxn ang="0">
                  <a:pos x="T6" y="T7"/>
                </a:cxn>
              </a:cxnLst>
              <a:rect l="0" t="0" r="r" b="b"/>
              <a:pathLst>
                <a:path w="95" h="188">
                  <a:moveTo>
                    <a:pt x="39" y="0"/>
                  </a:moveTo>
                  <a:lnTo>
                    <a:pt x="95" y="188"/>
                  </a:lnTo>
                  <a:lnTo>
                    <a:pt x="0" y="127"/>
                  </a:lnTo>
                  <a:lnTo>
                    <a:pt x="39"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62" name="Freeform 52">
              <a:extLst>
                <a:ext uri="{FF2B5EF4-FFF2-40B4-BE49-F238E27FC236}">
                  <a16:creationId xmlns:a16="http://schemas.microsoft.com/office/drawing/2014/main" id="{A769D3F9-07DD-4EBB-B251-03EF6C0445C3}"/>
                </a:ext>
              </a:extLst>
            </p:cNvPr>
            <p:cNvSpPr>
              <a:spLocks/>
            </p:cNvSpPr>
            <p:nvPr/>
          </p:nvSpPr>
          <p:spPr bwMode="auto">
            <a:xfrm>
              <a:off x="4781551" y="3468688"/>
              <a:ext cx="150813" cy="157163"/>
            </a:xfrm>
            <a:custGeom>
              <a:avLst/>
              <a:gdLst>
                <a:gd name="T0" fmla="*/ 0 w 95"/>
                <a:gd name="T1" fmla="*/ 0 h 99"/>
                <a:gd name="T2" fmla="*/ 15 w 95"/>
                <a:gd name="T3" fmla="*/ 99 h 99"/>
                <a:gd name="T4" fmla="*/ 95 w 95"/>
                <a:gd name="T5" fmla="*/ 61 h 99"/>
                <a:gd name="T6" fmla="*/ 0 w 95"/>
                <a:gd name="T7" fmla="*/ 0 h 99"/>
              </a:gdLst>
              <a:ahLst/>
              <a:cxnLst>
                <a:cxn ang="0">
                  <a:pos x="T0" y="T1"/>
                </a:cxn>
                <a:cxn ang="0">
                  <a:pos x="T2" y="T3"/>
                </a:cxn>
                <a:cxn ang="0">
                  <a:pos x="T4" y="T5"/>
                </a:cxn>
                <a:cxn ang="0">
                  <a:pos x="T6" y="T7"/>
                </a:cxn>
              </a:cxnLst>
              <a:rect l="0" t="0" r="r" b="b"/>
              <a:pathLst>
                <a:path w="95" h="99">
                  <a:moveTo>
                    <a:pt x="0" y="0"/>
                  </a:moveTo>
                  <a:lnTo>
                    <a:pt x="15" y="99"/>
                  </a:lnTo>
                  <a:lnTo>
                    <a:pt x="95" y="61"/>
                  </a:lnTo>
                  <a:lnTo>
                    <a:pt x="0" y="0"/>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63" name="Group 61">
            <a:extLst>
              <a:ext uri="{FF2B5EF4-FFF2-40B4-BE49-F238E27FC236}">
                <a16:creationId xmlns:a16="http://schemas.microsoft.com/office/drawing/2014/main" id="{EA52BE3A-854C-4029-9C55-FD85F4FB302F}"/>
              </a:ext>
            </a:extLst>
          </p:cNvPr>
          <p:cNvGrpSpPr/>
          <p:nvPr/>
        </p:nvGrpSpPr>
        <p:grpSpPr>
          <a:xfrm>
            <a:off x="3922980" y="2054400"/>
            <a:ext cx="356430" cy="285490"/>
            <a:chOff x="5597526" y="4070350"/>
            <a:chExt cx="654050" cy="523876"/>
          </a:xfrm>
        </p:grpSpPr>
        <p:sp>
          <p:nvSpPr>
            <p:cNvPr id="64" name="Freeform 5">
              <a:extLst>
                <a:ext uri="{FF2B5EF4-FFF2-40B4-BE49-F238E27FC236}">
                  <a16:creationId xmlns:a16="http://schemas.microsoft.com/office/drawing/2014/main" id="{22052DE0-96B3-4D4B-89B7-66054B8D2B6A}"/>
                </a:ext>
              </a:extLst>
            </p:cNvPr>
            <p:cNvSpPr>
              <a:spLocks/>
            </p:cNvSpPr>
            <p:nvPr/>
          </p:nvSpPr>
          <p:spPr bwMode="auto">
            <a:xfrm>
              <a:off x="5694363" y="4305300"/>
              <a:ext cx="417513" cy="288925"/>
            </a:xfrm>
            <a:custGeom>
              <a:avLst/>
              <a:gdLst>
                <a:gd name="T0" fmla="*/ 65 w 263"/>
                <a:gd name="T1" fmla="*/ 182 h 182"/>
                <a:gd name="T2" fmla="*/ 0 w 263"/>
                <a:gd name="T3" fmla="*/ 0 h 182"/>
                <a:gd name="T4" fmla="*/ 263 w 263"/>
                <a:gd name="T5" fmla="*/ 67 h 182"/>
                <a:gd name="T6" fmla="*/ 65 w 263"/>
                <a:gd name="T7" fmla="*/ 182 h 182"/>
              </a:gdLst>
              <a:ahLst/>
              <a:cxnLst>
                <a:cxn ang="0">
                  <a:pos x="T0" y="T1"/>
                </a:cxn>
                <a:cxn ang="0">
                  <a:pos x="T2" y="T3"/>
                </a:cxn>
                <a:cxn ang="0">
                  <a:pos x="T4" y="T5"/>
                </a:cxn>
                <a:cxn ang="0">
                  <a:pos x="T6" y="T7"/>
                </a:cxn>
              </a:cxnLst>
              <a:rect l="0" t="0" r="r" b="b"/>
              <a:pathLst>
                <a:path w="263" h="182">
                  <a:moveTo>
                    <a:pt x="65" y="182"/>
                  </a:moveTo>
                  <a:lnTo>
                    <a:pt x="0" y="0"/>
                  </a:lnTo>
                  <a:lnTo>
                    <a:pt x="263" y="67"/>
                  </a:lnTo>
                  <a:lnTo>
                    <a:pt x="65" y="182"/>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6">
              <a:extLst>
                <a:ext uri="{FF2B5EF4-FFF2-40B4-BE49-F238E27FC236}">
                  <a16:creationId xmlns:a16="http://schemas.microsoft.com/office/drawing/2014/main" id="{006AB43C-041C-4CF3-966D-FE16C6C21ACE}"/>
                </a:ext>
              </a:extLst>
            </p:cNvPr>
            <p:cNvSpPr>
              <a:spLocks/>
            </p:cNvSpPr>
            <p:nvPr/>
          </p:nvSpPr>
          <p:spPr bwMode="auto">
            <a:xfrm>
              <a:off x="5597526" y="4246563"/>
              <a:ext cx="200025" cy="347663"/>
            </a:xfrm>
            <a:custGeom>
              <a:avLst/>
              <a:gdLst>
                <a:gd name="T0" fmla="*/ 126 w 126"/>
                <a:gd name="T1" fmla="*/ 219 h 219"/>
                <a:gd name="T2" fmla="*/ 61 w 126"/>
                <a:gd name="T3" fmla="*/ 37 h 219"/>
                <a:gd name="T4" fmla="*/ 0 w 126"/>
                <a:gd name="T5" fmla="*/ 0 h 219"/>
                <a:gd name="T6" fmla="*/ 126 w 126"/>
                <a:gd name="T7" fmla="*/ 219 h 219"/>
              </a:gdLst>
              <a:ahLst/>
              <a:cxnLst>
                <a:cxn ang="0">
                  <a:pos x="T0" y="T1"/>
                </a:cxn>
                <a:cxn ang="0">
                  <a:pos x="T2" y="T3"/>
                </a:cxn>
                <a:cxn ang="0">
                  <a:pos x="T4" y="T5"/>
                </a:cxn>
                <a:cxn ang="0">
                  <a:pos x="T6" y="T7"/>
                </a:cxn>
              </a:cxnLst>
              <a:rect l="0" t="0" r="r" b="b"/>
              <a:pathLst>
                <a:path w="126" h="219">
                  <a:moveTo>
                    <a:pt x="126" y="219"/>
                  </a:moveTo>
                  <a:lnTo>
                    <a:pt x="61" y="37"/>
                  </a:lnTo>
                  <a:lnTo>
                    <a:pt x="0" y="0"/>
                  </a:lnTo>
                  <a:lnTo>
                    <a:pt x="126" y="219"/>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7">
              <a:extLst>
                <a:ext uri="{FF2B5EF4-FFF2-40B4-BE49-F238E27FC236}">
                  <a16:creationId xmlns:a16="http://schemas.microsoft.com/office/drawing/2014/main" id="{52600CEE-C29F-4DD2-8E2C-0681435902A7}"/>
                </a:ext>
              </a:extLst>
            </p:cNvPr>
            <p:cNvSpPr>
              <a:spLocks/>
            </p:cNvSpPr>
            <p:nvPr/>
          </p:nvSpPr>
          <p:spPr bwMode="auto">
            <a:xfrm>
              <a:off x="5694363" y="4070350"/>
              <a:ext cx="417513" cy="341313"/>
            </a:xfrm>
            <a:custGeom>
              <a:avLst/>
              <a:gdLst>
                <a:gd name="T0" fmla="*/ 231 w 263"/>
                <a:gd name="T1" fmla="*/ 0 h 215"/>
                <a:gd name="T2" fmla="*/ 0 w 263"/>
                <a:gd name="T3" fmla="*/ 148 h 215"/>
                <a:gd name="T4" fmla="*/ 263 w 263"/>
                <a:gd name="T5" fmla="*/ 215 h 215"/>
                <a:gd name="T6" fmla="*/ 231 w 263"/>
                <a:gd name="T7" fmla="*/ 0 h 215"/>
              </a:gdLst>
              <a:ahLst/>
              <a:cxnLst>
                <a:cxn ang="0">
                  <a:pos x="T0" y="T1"/>
                </a:cxn>
                <a:cxn ang="0">
                  <a:pos x="T2" y="T3"/>
                </a:cxn>
                <a:cxn ang="0">
                  <a:pos x="T4" y="T5"/>
                </a:cxn>
                <a:cxn ang="0">
                  <a:pos x="T6" y="T7"/>
                </a:cxn>
              </a:cxnLst>
              <a:rect l="0" t="0" r="r" b="b"/>
              <a:pathLst>
                <a:path w="263" h="215">
                  <a:moveTo>
                    <a:pt x="231" y="0"/>
                  </a:moveTo>
                  <a:lnTo>
                    <a:pt x="0" y="148"/>
                  </a:lnTo>
                  <a:lnTo>
                    <a:pt x="263" y="215"/>
                  </a:lnTo>
                  <a:lnTo>
                    <a:pt x="231"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67" name="Freeform 8">
              <a:extLst>
                <a:ext uri="{FF2B5EF4-FFF2-40B4-BE49-F238E27FC236}">
                  <a16:creationId xmlns:a16="http://schemas.microsoft.com/office/drawing/2014/main" id="{B0063A26-E1FB-4CF2-910A-D5E71FB1B0B3}"/>
                </a:ext>
              </a:extLst>
            </p:cNvPr>
            <p:cNvSpPr>
              <a:spLocks/>
            </p:cNvSpPr>
            <p:nvPr/>
          </p:nvSpPr>
          <p:spPr bwMode="auto">
            <a:xfrm>
              <a:off x="5597526" y="4070350"/>
              <a:ext cx="463550" cy="234950"/>
            </a:xfrm>
            <a:custGeom>
              <a:avLst/>
              <a:gdLst>
                <a:gd name="T0" fmla="*/ 292 w 292"/>
                <a:gd name="T1" fmla="*/ 0 h 148"/>
                <a:gd name="T2" fmla="*/ 61 w 292"/>
                <a:gd name="T3" fmla="*/ 148 h 148"/>
                <a:gd name="T4" fmla="*/ 0 w 292"/>
                <a:gd name="T5" fmla="*/ 111 h 148"/>
                <a:gd name="T6" fmla="*/ 292 w 292"/>
                <a:gd name="T7" fmla="*/ 0 h 148"/>
              </a:gdLst>
              <a:ahLst/>
              <a:cxnLst>
                <a:cxn ang="0">
                  <a:pos x="T0" y="T1"/>
                </a:cxn>
                <a:cxn ang="0">
                  <a:pos x="T2" y="T3"/>
                </a:cxn>
                <a:cxn ang="0">
                  <a:pos x="T4" y="T5"/>
                </a:cxn>
                <a:cxn ang="0">
                  <a:pos x="T6" y="T7"/>
                </a:cxn>
              </a:cxnLst>
              <a:rect l="0" t="0" r="r" b="b"/>
              <a:pathLst>
                <a:path w="292" h="148">
                  <a:moveTo>
                    <a:pt x="292" y="0"/>
                  </a:moveTo>
                  <a:lnTo>
                    <a:pt x="61" y="148"/>
                  </a:lnTo>
                  <a:lnTo>
                    <a:pt x="0" y="111"/>
                  </a:lnTo>
                  <a:lnTo>
                    <a:pt x="292"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8" name="Freeform 9">
              <a:extLst>
                <a:ext uri="{FF2B5EF4-FFF2-40B4-BE49-F238E27FC236}">
                  <a16:creationId xmlns:a16="http://schemas.microsoft.com/office/drawing/2014/main" id="{B7CD7809-F2DB-422D-957C-44327EB41604}"/>
                </a:ext>
              </a:extLst>
            </p:cNvPr>
            <p:cNvSpPr>
              <a:spLocks/>
            </p:cNvSpPr>
            <p:nvPr/>
          </p:nvSpPr>
          <p:spPr bwMode="auto">
            <a:xfrm>
              <a:off x="6061076" y="4070350"/>
              <a:ext cx="190500" cy="393700"/>
            </a:xfrm>
            <a:custGeom>
              <a:avLst/>
              <a:gdLst>
                <a:gd name="T0" fmla="*/ 0 w 120"/>
                <a:gd name="T1" fmla="*/ 0 h 248"/>
                <a:gd name="T2" fmla="*/ 32 w 120"/>
                <a:gd name="T3" fmla="*/ 215 h 248"/>
                <a:gd name="T4" fmla="*/ 120 w 120"/>
                <a:gd name="T5" fmla="*/ 248 h 248"/>
                <a:gd name="T6" fmla="*/ 0 w 120"/>
                <a:gd name="T7" fmla="*/ 0 h 248"/>
              </a:gdLst>
              <a:ahLst/>
              <a:cxnLst>
                <a:cxn ang="0">
                  <a:pos x="T0" y="T1"/>
                </a:cxn>
                <a:cxn ang="0">
                  <a:pos x="T2" y="T3"/>
                </a:cxn>
                <a:cxn ang="0">
                  <a:pos x="T4" y="T5"/>
                </a:cxn>
                <a:cxn ang="0">
                  <a:pos x="T6" y="T7"/>
                </a:cxn>
              </a:cxnLst>
              <a:rect l="0" t="0" r="r" b="b"/>
              <a:pathLst>
                <a:path w="120" h="248">
                  <a:moveTo>
                    <a:pt x="0" y="0"/>
                  </a:moveTo>
                  <a:lnTo>
                    <a:pt x="32" y="215"/>
                  </a:lnTo>
                  <a:lnTo>
                    <a:pt x="120" y="248"/>
                  </a:lnTo>
                  <a:lnTo>
                    <a:pt x="0" y="0"/>
                  </a:ln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9" name="Freeform 10">
              <a:extLst>
                <a:ext uri="{FF2B5EF4-FFF2-40B4-BE49-F238E27FC236}">
                  <a16:creationId xmlns:a16="http://schemas.microsoft.com/office/drawing/2014/main" id="{33B3116C-17A8-44AE-A6E2-CEB297C48B90}"/>
                </a:ext>
              </a:extLst>
            </p:cNvPr>
            <p:cNvSpPr>
              <a:spLocks/>
            </p:cNvSpPr>
            <p:nvPr/>
          </p:nvSpPr>
          <p:spPr bwMode="auto">
            <a:xfrm>
              <a:off x="5797551" y="4411663"/>
              <a:ext cx="454025" cy="182563"/>
            </a:xfrm>
            <a:custGeom>
              <a:avLst/>
              <a:gdLst>
                <a:gd name="T0" fmla="*/ 0 w 286"/>
                <a:gd name="T1" fmla="*/ 115 h 115"/>
                <a:gd name="T2" fmla="*/ 198 w 286"/>
                <a:gd name="T3" fmla="*/ 0 h 115"/>
                <a:gd name="T4" fmla="*/ 286 w 286"/>
                <a:gd name="T5" fmla="*/ 33 h 115"/>
                <a:gd name="T6" fmla="*/ 0 w 286"/>
                <a:gd name="T7" fmla="*/ 115 h 115"/>
              </a:gdLst>
              <a:ahLst/>
              <a:cxnLst>
                <a:cxn ang="0">
                  <a:pos x="T0" y="T1"/>
                </a:cxn>
                <a:cxn ang="0">
                  <a:pos x="T2" y="T3"/>
                </a:cxn>
                <a:cxn ang="0">
                  <a:pos x="T4" y="T5"/>
                </a:cxn>
                <a:cxn ang="0">
                  <a:pos x="T6" y="T7"/>
                </a:cxn>
              </a:cxnLst>
              <a:rect l="0" t="0" r="r" b="b"/>
              <a:pathLst>
                <a:path w="286" h="115">
                  <a:moveTo>
                    <a:pt x="0" y="115"/>
                  </a:moveTo>
                  <a:lnTo>
                    <a:pt x="198" y="0"/>
                  </a:lnTo>
                  <a:lnTo>
                    <a:pt x="286" y="33"/>
                  </a:lnTo>
                  <a:lnTo>
                    <a:pt x="0" y="115"/>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70" name="Group 68">
            <a:extLst>
              <a:ext uri="{FF2B5EF4-FFF2-40B4-BE49-F238E27FC236}">
                <a16:creationId xmlns:a16="http://schemas.microsoft.com/office/drawing/2014/main" id="{A7C4E7F3-0F00-4286-8882-9AC02C2AF3AC}"/>
              </a:ext>
            </a:extLst>
          </p:cNvPr>
          <p:cNvGrpSpPr/>
          <p:nvPr/>
        </p:nvGrpSpPr>
        <p:grpSpPr>
          <a:xfrm>
            <a:off x="3445433" y="2018414"/>
            <a:ext cx="282030" cy="282029"/>
            <a:chOff x="6167438" y="3265488"/>
            <a:chExt cx="517526" cy="517525"/>
          </a:xfrm>
        </p:grpSpPr>
        <p:sp>
          <p:nvSpPr>
            <p:cNvPr id="71" name="Freeform 17">
              <a:extLst>
                <a:ext uri="{FF2B5EF4-FFF2-40B4-BE49-F238E27FC236}">
                  <a16:creationId xmlns:a16="http://schemas.microsoft.com/office/drawing/2014/main" id="{BD6C22FE-F11A-4921-A2EB-4AF87CEE44B3}"/>
                </a:ext>
              </a:extLst>
            </p:cNvPr>
            <p:cNvSpPr>
              <a:spLocks/>
            </p:cNvSpPr>
            <p:nvPr/>
          </p:nvSpPr>
          <p:spPr bwMode="auto">
            <a:xfrm>
              <a:off x="6219826" y="3557588"/>
              <a:ext cx="277813" cy="225425"/>
            </a:xfrm>
            <a:custGeom>
              <a:avLst/>
              <a:gdLst>
                <a:gd name="T0" fmla="*/ 154 w 175"/>
                <a:gd name="T1" fmla="*/ 0 h 142"/>
                <a:gd name="T2" fmla="*/ 0 w 175"/>
                <a:gd name="T3" fmla="*/ 97 h 142"/>
                <a:gd name="T4" fmla="*/ 175 w 175"/>
                <a:gd name="T5" fmla="*/ 142 h 142"/>
                <a:gd name="T6" fmla="*/ 154 w 175"/>
                <a:gd name="T7" fmla="*/ 0 h 142"/>
              </a:gdLst>
              <a:ahLst/>
              <a:cxnLst>
                <a:cxn ang="0">
                  <a:pos x="T0" y="T1"/>
                </a:cxn>
                <a:cxn ang="0">
                  <a:pos x="T2" y="T3"/>
                </a:cxn>
                <a:cxn ang="0">
                  <a:pos x="T4" y="T5"/>
                </a:cxn>
                <a:cxn ang="0">
                  <a:pos x="T6" y="T7"/>
                </a:cxn>
              </a:cxnLst>
              <a:rect l="0" t="0" r="r" b="b"/>
              <a:pathLst>
                <a:path w="175" h="142">
                  <a:moveTo>
                    <a:pt x="154" y="0"/>
                  </a:moveTo>
                  <a:lnTo>
                    <a:pt x="0" y="97"/>
                  </a:lnTo>
                  <a:lnTo>
                    <a:pt x="175" y="142"/>
                  </a:lnTo>
                  <a:lnTo>
                    <a:pt x="154"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18">
              <a:extLst>
                <a:ext uri="{FF2B5EF4-FFF2-40B4-BE49-F238E27FC236}">
                  <a16:creationId xmlns:a16="http://schemas.microsoft.com/office/drawing/2014/main" id="{4A77BCD9-4E9B-4DFA-8C6F-3AA4B163725D}"/>
                </a:ext>
              </a:extLst>
            </p:cNvPr>
            <p:cNvSpPr>
              <a:spLocks/>
            </p:cNvSpPr>
            <p:nvPr/>
          </p:nvSpPr>
          <p:spPr bwMode="auto">
            <a:xfrm>
              <a:off x="6167438" y="3381375"/>
              <a:ext cx="296863" cy="330200"/>
            </a:xfrm>
            <a:custGeom>
              <a:avLst/>
              <a:gdLst>
                <a:gd name="T0" fmla="*/ 187 w 187"/>
                <a:gd name="T1" fmla="*/ 111 h 208"/>
                <a:gd name="T2" fmla="*/ 33 w 187"/>
                <a:gd name="T3" fmla="*/ 208 h 208"/>
                <a:gd name="T4" fmla="*/ 0 w 187"/>
                <a:gd name="T5" fmla="*/ 0 h 208"/>
                <a:gd name="T6" fmla="*/ 187 w 187"/>
                <a:gd name="T7" fmla="*/ 111 h 208"/>
              </a:gdLst>
              <a:ahLst/>
              <a:cxnLst>
                <a:cxn ang="0">
                  <a:pos x="T0" y="T1"/>
                </a:cxn>
                <a:cxn ang="0">
                  <a:pos x="T2" y="T3"/>
                </a:cxn>
                <a:cxn ang="0">
                  <a:pos x="T4" y="T5"/>
                </a:cxn>
                <a:cxn ang="0">
                  <a:pos x="T6" y="T7"/>
                </a:cxn>
              </a:cxnLst>
              <a:rect l="0" t="0" r="r" b="b"/>
              <a:pathLst>
                <a:path w="187" h="208">
                  <a:moveTo>
                    <a:pt x="187" y="111"/>
                  </a:moveTo>
                  <a:lnTo>
                    <a:pt x="33" y="208"/>
                  </a:lnTo>
                  <a:lnTo>
                    <a:pt x="0" y="0"/>
                  </a:lnTo>
                  <a:lnTo>
                    <a:pt x="187" y="11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19">
              <a:extLst>
                <a:ext uri="{FF2B5EF4-FFF2-40B4-BE49-F238E27FC236}">
                  <a16:creationId xmlns:a16="http://schemas.microsoft.com/office/drawing/2014/main" id="{0A82DDBA-77CE-4522-9F41-0629836A724E}"/>
                </a:ext>
              </a:extLst>
            </p:cNvPr>
            <p:cNvSpPr>
              <a:spLocks/>
            </p:cNvSpPr>
            <p:nvPr/>
          </p:nvSpPr>
          <p:spPr bwMode="auto">
            <a:xfrm>
              <a:off x="6167438" y="3265488"/>
              <a:ext cx="382588" cy="292100"/>
            </a:xfrm>
            <a:custGeom>
              <a:avLst/>
              <a:gdLst>
                <a:gd name="T0" fmla="*/ 187 w 241"/>
                <a:gd name="T1" fmla="*/ 184 h 184"/>
                <a:gd name="T2" fmla="*/ 0 w 241"/>
                <a:gd name="T3" fmla="*/ 73 h 184"/>
                <a:gd name="T4" fmla="*/ 241 w 241"/>
                <a:gd name="T5" fmla="*/ 0 h 184"/>
                <a:gd name="T6" fmla="*/ 187 w 241"/>
                <a:gd name="T7" fmla="*/ 184 h 184"/>
              </a:gdLst>
              <a:ahLst/>
              <a:cxnLst>
                <a:cxn ang="0">
                  <a:pos x="T0" y="T1"/>
                </a:cxn>
                <a:cxn ang="0">
                  <a:pos x="T2" y="T3"/>
                </a:cxn>
                <a:cxn ang="0">
                  <a:pos x="T4" y="T5"/>
                </a:cxn>
                <a:cxn ang="0">
                  <a:pos x="T6" y="T7"/>
                </a:cxn>
              </a:cxnLst>
              <a:rect l="0" t="0" r="r" b="b"/>
              <a:pathLst>
                <a:path w="241" h="184">
                  <a:moveTo>
                    <a:pt x="187" y="184"/>
                  </a:moveTo>
                  <a:lnTo>
                    <a:pt x="0" y="73"/>
                  </a:lnTo>
                  <a:lnTo>
                    <a:pt x="241" y="0"/>
                  </a:lnTo>
                  <a:lnTo>
                    <a:pt x="187" y="184"/>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20">
              <a:extLst>
                <a:ext uri="{FF2B5EF4-FFF2-40B4-BE49-F238E27FC236}">
                  <a16:creationId xmlns:a16="http://schemas.microsoft.com/office/drawing/2014/main" id="{DF40404D-F2E5-4222-B007-571730E77620}"/>
                </a:ext>
              </a:extLst>
            </p:cNvPr>
            <p:cNvSpPr>
              <a:spLocks/>
            </p:cNvSpPr>
            <p:nvPr/>
          </p:nvSpPr>
          <p:spPr bwMode="auto">
            <a:xfrm>
              <a:off x="6464301" y="3265488"/>
              <a:ext cx="220663" cy="431800"/>
            </a:xfrm>
            <a:custGeom>
              <a:avLst/>
              <a:gdLst>
                <a:gd name="T0" fmla="*/ 54 w 139"/>
                <a:gd name="T1" fmla="*/ 0 h 272"/>
                <a:gd name="T2" fmla="*/ 139 w 139"/>
                <a:gd name="T3" fmla="*/ 272 h 272"/>
                <a:gd name="T4" fmla="*/ 0 w 139"/>
                <a:gd name="T5" fmla="*/ 184 h 272"/>
                <a:gd name="T6" fmla="*/ 54 w 139"/>
                <a:gd name="T7" fmla="*/ 0 h 272"/>
              </a:gdLst>
              <a:ahLst/>
              <a:cxnLst>
                <a:cxn ang="0">
                  <a:pos x="T0" y="T1"/>
                </a:cxn>
                <a:cxn ang="0">
                  <a:pos x="T2" y="T3"/>
                </a:cxn>
                <a:cxn ang="0">
                  <a:pos x="T4" y="T5"/>
                </a:cxn>
                <a:cxn ang="0">
                  <a:pos x="T6" y="T7"/>
                </a:cxn>
              </a:cxnLst>
              <a:rect l="0" t="0" r="r" b="b"/>
              <a:pathLst>
                <a:path w="139" h="272">
                  <a:moveTo>
                    <a:pt x="54" y="0"/>
                  </a:moveTo>
                  <a:lnTo>
                    <a:pt x="139" y="272"/>
                  </a:lnTo>
                  <a:lnTo>
                    <a:pt x="0" y="184"/>
                  </a:lnTo>
                  <a:lnTo>
                    <a:pt x="54" y="0"/>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21">
              <a:extLst>
                <a:ext uri="{FF2B5EF4-FFF2-40B4-BE49-F238E27FC236}">
                  <a16:creationId xmlns:a16="http://schemas.microsoft.com/office/drawing/2014/main" id="{1F76E9AC-862F-4554-9AA9-40667B400DE6}"/>
                </a:ext>
              </a:extLst>
            </p:cNvPr>
            <p:cNvSpPr>
              <a:spLocks/>
            </p:cNvSpPr>
            <p:nvPr/>
          </p:nvSpPr>
          <p:spPr bwMode="auto">
            <a:xfrm>
              <a:off x="6464301" y="3557588"/>
              <a:ext cx="220663" cy="225425"/>
            </a:xfrm>
            <a:custGeom>
              <a:avLst/>
              <a:gdLst>
                <a:gd name="T0" fmla="*/ 0 w 139"/>
                <a:gd name="T1" fmla="*/ 0 h 142"/>
                <a:gd name="T2" fmla="*/ 21 w 139"/>
                <a:gd name="T3" fmla="*/ 142 h 142"/>
                <a:gd name="T4" fmla="*/ 139 w 139"/>
                <a:gd name="T5" fmla="*/ 88 h 142"/>
                <a:gd name="T6" fmla="*/ 0 w 139"/>
                <a:gd name="T7" fmla="*/ 0 h 142"/>
              </a:gdLst>
              <a:ahLst/>
              <a:cxnLst>
                <a:cxn ang="0">
                  <a:pos x="T0" y="T1"/>
                </a:cxn>
                <a:cxn ang="0">
                  <a:pos x="T2" y="T3"/>
                </a:cxn>
                <a:cxn ang="0">
                  <a:pos x="T4" y="T5"/>
                </a:cxn>
                <a:cxn ang="0">
                  <a:pos x="T6" y="T7"/>
                </a:cxn>
              </a:cxnLst>
              <a:rect l="0" t="0" r="r" b="b"/>
              <a:pathLst>
                <a:path w="139" h="142">
                  <a:moveTo>
                    <a:pt x="0" y="0"/>
                  </a:moveTo>
                  <a:lnTo>
                    <a:pt x="21" y="142"/>
                  </a:lnTo>
                  <a:lnTo>
                    <a:pt x="139" y="88"/>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76" name="Group 74">
            <a:extLst>
              <a:ext uri="{FF2B5EF4-FFF2-40B4-BE49-F238E27FC236}">
                <a16:creationId xmlns:a16="http://schemas.microsoft.com/office/drawing/2014/main" id="{DF23CAB9-CA33-4A19-964C-CFBD98019C5F}"/>
              </a:ext>
            </a:extLst>
          </p:cNvPr>
          <p:cNvGrpSpPr/>
          <p:nvPr/>
        </p:nvGrpSpPr>
        <p:grpSpPr>
          <a:xfrm>
            <a:off x="4674770" y="2184169"/>
            <a:ext cx="279434" cy="294142"/>
            <a:chOff x="6977063" y="4432300"/>
            <a:chExt cx="512763" cy="539751"/>
          </a:xfrm>
        </p:grpSpPr>
        <p:sp>
          <p:nvSpPr>
            <p:cNvPr id="77" name="Freeform 32">
              <a:extLst>
                <a:ext uri="{FF2B5EF4-FFF2-40B4-BE49-F238E27FC236}">
                  <a16:creationId xmlns:a16="http://schemas.microsoft.com/office/drawing/2014/main" id="{AEB4B446-8E26-4D01-BA63-4DD3703B6B61}"/>
                </a:ext>
              </a:extLst>
            </p:cNvPr>
            <p:cNvSpPr>
              <a:spLocks/>
            </p:cNvSpPr>
            <p:nvPr/>
          </p:nvSpPr>
          <p:spPr bwMode="auto">
            <a:xfrm>
              <a:off x="6977063" y="4432300"/>
              <a:ext cx="512763" cy="539750"/>
            </a:xfrm>
            <a:custGeom>
              <a:avLst/>
              <a:gdLst>
                <a:gd name="T0" fmla="*/ 0 w 323"/>
                <a:gd name="T1" fmla="*/ 65 h 340"/>
                <a:gd name="T2" fmla="*/ 200 w 323"/>
                <a:gd name="T3" fmla="*/ 0 h 340"/>
                <a:gd name="T4" fmla="*/ 323 w 323"/>
                <a:gd name="T5" fmla="*/ 171 h 340"/>
                <a:gd name="T6" fmla="*/ 200 w 323"/>
                <a:gd name="T7" fmla="*/ 340 h 340"/>
                <a:gd name="T8" fmla="*/ 0 w 323"/>
                <a:gd name="T9" fmla="*/ 275 h 340"/>
                <a:gd name="T10" fmla="*/ 0 w 323"/>
                <a:gd name="T11" fmla="*/ 65 h 340"/>
              </a:gdLst>
              <a:ahLst/>
              <a:cxnLst>
                <a:cxn ang="0">
                  <a:pos x="T0" y="T1"/>
                </a:cxn>
                <a:cxn ang="0">
                  <a:pos x="T2" y="T3"/>
                </a:cxn>
                <a:cxn ang="0">
                  <a:pos x="T4" y="T5"/>
                </a:cxn>
                <a:cxn ang="0">
                  <a:pos x="T6" y="T7"/>
                </a:cxn>
                <a:cxn ang="0">
                  <a:pos x="T8" y="T9"/>
                </a:cxn>
                <a:cxn ang="0">
                  <a:pos x="T10" y="T11"/>
                </a:cxn>
              </a:cxnLst>
              <a:rect l="0" t="0" r="r" b="b"/>
              <a:pathLst>
                <a:path w="323" h="340">
                  <a:moveTo>
                    <a:pt x="0" y="65"/>
                  </a:moveTo>
                  <a:lnTo>
                    <a:pt x="200" y="0"/>
                  </a:lnTo>
                  <a:lnTo>
                    <a:pt x="323" y="171"/>
                  </a:lnTo>
                  <a:lnTo>
                    <a:pt x="200" y="340"/>
                  </a:lnTo>
                  <a:lnTo>
                    <a:pt x="0" y="275"/>
                  </a:lnTo>
                  <a:lnTo>
                    <a:pt x="0"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33">
              <a:extLst>
                <a:ext uri="{FF2B5EF4-FFF2-40B4-BE49-F238E27FC236}">
                  <a16:creationId xmlns:a16="http://schemas.microsoft.com/office/drawing/2014/main" id="{C8CAC0AB-6EB0-4494-B612-5AA755054C6A}"/>
                </a:ext>
              </a:extLst>
            </p:cNvPr>
            <p:cNvSpPr>
              <a:spLocks/>
            </p:cNvSpPr>
            <p:nvPr/>
          </p:nvSpPr>
          <p:spPr bwMode="auto">
            <a:xfrm>
              <a:off x="7215188" y="4432300"/>
              <a:ext cx="274638" cy="271463"/>
            </a:xfrm>
            <a:custGeom>
              <a:avLst/>
              <a:gdLst>
                <a:gd name="T0" fmla="*/ 173 w 173"/>
                <a:gd name="T1" fmla="*/ 171 h 171"/>
                <a:gd name="T2" fmla="*/ 0 w 173"/>
                <a:gd name="T3" fmla="*/ 171 h 171"/>
                <a:gd name="T4" fmla="*/ 50 w 173"/>
                <a:gd name="T5" fmla="*/ 0 h 171"/>
                <a:gd name="T6" fmla="*/ 173 w 173"/>
                <a:gd name="T7" fmla="*/ 171 h 171"/>
              </a:gdLst>
              <a:ahLst/>
              <a:cxnLst>
                <a:cxn ang="0">
                  <a:pos x="T0" y="T1"/>
                </a:cxn>
                <a:cxn ang="0">
                  <a:pos x="T2" y="T3"/>
                </a:cxn>
                <a:cxn ang="0">
                  <a:pos x="T4" y="T5"/>
                </a:cxn>
                <a:cxn ang="0">
                  <a:pos x="T6" y="T7"/>
                </a:cxn>
              </a:cxnLst>
              <a:rect l="0" t="0" r="r" b="b"/>
              <a:pathLst>
                <a:path w="173" h="171">
                  <a:moveTo>
                    <a:pt x="173" y="171"/>
                  </a:moveTo>
                  <a:lnTo>
                    <a:pt x="0" y="171"/>
                  </a:lnTo>
                  <a:lnTo>
                    <a:pt x="50" y="0"/>
                  </a:lnTo>
                  <a:lnTo>
                    <a:pt x="173" y="171"/>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34">
              <a:extLst>
                <a:ext uri="{FF2B5EF4-FFF2-40B4-BE49-F238E27FC236}">
                  <a16:creationId xmlns:a16="http://schemas.microsoft.com/office/drawing/2014/main" id="{40C580A7-FF7C-409A-9362-75773B8B5218}"/>
                </a:ext>
              </a:extLst>
            </p:cNvPr>
            <p:cNvSpPr>
              <a:spLocks/>
            </p:cNvSpPr>
            <p:nvPr/>
          </p:nvSpPr>
          <p:spPr bwMode="auto">
            <a:xfrm>
              <a:off x="7215188" y="4703763"/>
              <a:ext cx="274638" cy="268288"/>
            </a:xfrm>
            <a:custGeom>
              <a:avLst/>
              <a:gdLst>
                <a:gd name="T0" fmla="*/ 0 w 173"/>
                <a:gd name="T1" fmla="*/ 0 h 169"/>
                <a:gd name="T2" fmla="*/ 50 w 173"/>
                <a:gd name="T3" fmla="*/ 169 h 169"/>
                <a:gd name="T4" fmla="*/ 173 w 173"/>
                <a:gd name="T5" fmla="*/ 0 h 169"/>
                <a:gd name="T6" fmla="*/ 0 w 173"/>
                <a:gd name="T7" fmla="*/ 0 h 169"/>
              </a:gdLst>
              <a:ahLst/>
              <a:cxnLst>
                <a:cxn ang="0">
                  <a:pos x="T0" y="T1"/>
                </a:cxn>
                <a:cxn ang="0">
                  <a:pos x="T2" y="T3"/>
                </a:cxn>
                <a:cxn ang="0">
                  <a:pos x="T4" y="T5"/>
                </a:cxn>
                <a:cxn ang="0">
                  <a:pos x="T6" y="T7"/>
                </a:cxn>
              </a:cxnLst>
              <a:rect l="0" t="0" r="r" b="b"/>
              <a:pathLst>
                <a:path w="173" h="169">
                  <a:moveTo>
                    <a:pt x="0" y="0"/>
                  </a:moveTo>
                  <a:lnTo>
                    <a:pt x="50" y="169"/>
                  </a:lnTo>
                  <a:lnTo>
                    <a:pt x="173"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35">
              <a:extLst>
                <a:ext uri="{FF2B5EF4-FFF2-40B4-BE49-F238E27FC236}">
                  <a16:creationId xmlns:a16="http://schemas.microsoft.com/office/drawing/2014/main" id="{6137438B-7DB2-48F4-BFEF-A45FA3E10B78}"/>
                </a:ext>
              </a:extLst>
            </p:cNvPr>
            <p:cNvSpPr>
              <a:spLocks/>
            </p:cNvSpPr>
            <p:nvPr/>
          </p:nvSpPr>
          <p:spPr bwMode="auto">
            <a:xfrm>
              <a:off x="6977063" y="4703763"/>
              <a:ext cx="317500" cy="268288"/>
            </a:xfrm>
            <a:custGeom>
              <a:avLst/>
              <a:gdLst>
                <a:gd name="T0" fmla="*/ 150 w 200"/>
                <a:gd name="T1" fmla="*/ 0 h 169"/>
                <a:gd name="T2" fmla="*/ 0 w 200"/>
                <a:gd name="T3" fmla="*/ 104 h 169"/>
                <a:gd name="T4" fmla="*/ 200 w 200"/>
                <a:gd name="T5" fmla="*/ 169 h 169"/>
                <a:gd name="T6" fmla="*/ 150 w 200"/>
                <a:gd name="T7" fmla="*/ 0 h 169"/>
              </a:gdLst>
              <a:ahLst/>
              <a:cxnLst>
                <a:cxn ang="0">
                  <a:pos x="T0" y="T1"/>
                </a:cxn>
                <a:cxn ang="0">
                  <a:pos x="T2" y="T3"/>
                </a:cxn>
                <a:cxn ang="0">
                  <a:pos x="T4" y="T5"/>
                </a:cxn>
                <a:cxn ang="0">
                  <a:pos x="T6" y="T7"/>
                </a:cxn>
              </a:cxnLst>
              <a:rect l="0" t="0" r="r" b="b"/>
              <a:pathLst>
                <a:path w="200" h="169">
                  <a:moveTo>
                    <a:pt x="150" y="0"/>
                  </a:moveTo>
                  <a:lnTo>
                    <a:pt x="0" y="104"/>
                  </a:lnTo>
                  <a:lnTo>
                    <a:pt x="200" y="169"/>
                  </a:lnTo>
                  <a:lnTo>
                    <a:pt x="15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36">
              <a:extLst>
                <a:ext uri="{FF2B5EF4-FFF2-40B4-BE49-F238E27FC236}">
                  <a16:creationId xmlns:a16="http://schemas.microsoft.com/office/drawing/2014/main" id="{27EF70F2-8170-4284-906A-354B490DEA3E}"/>
                </a:ext>
              </a:extLst>
            </p:cNvPr>
            <p:cNvSpPr>
              <a:spLocks/>
            </p:cNvSpPr>
            <p:nvPr/>
          </p:nvSpPr>
          <p:spPr bwMode="auto">
            <a:xfrm>
              <a:off x="6977063" y="4535488"/>
              <a:ext cx="238125" cy="333375"/>
            </a:xfrm>
            <a:custGeom>
              <a:avLst/>
              <a:gdLst>
                <a:gd name="T0" fmla="*/ 150 w 150"/>
                <a:gd name="T1" fmla="*/ 106 h 210"/>
                <a:gd name="T2" fmla="*/ 0 w 150"/>
                <a:gd name="T3" fmla="*/ 210 h 210"/>
                <a:gd name="T4" fmla="*/ 0 w 150"/>
                <a:gd name="T5" fmla="*/ 0 h 210"/>
                <a:gd name="T6" fmla="*/ 150 w 150"/>
                <a:gd name="T7" fmla="*/ 106 h 210"/>
              </a:gdLst>
              <a:ahLst/>
              <a:cxnLst>
                <a:cxn ang="0">
                  <a:pos x="T0" y="T1"/>
                </a:cxn>
                <a:cxn ang="0">
                  <a:pos x="T2" y="T3"/>
                </a:cxn>
                <a:cxn ang="0">
                  <a:pos x="T4" y="T5"/>
                </a:cxn>
                <a:cxn ang="0">
                  <a:pos x="T6" y="T7"/>
                </a:cxn>
              </a:cxnLst>
              <a:rect l="0" t="0" r="r" b="b"/>
              <a:pathLst>
                <a:path w="150" h="210">
                  <a:moveTo>
                    <a:pt x="150" y="106"/>
                  </a:moveTo>
                  <a:lnTo>
                    <a:pt x="0" y="210"/>
                  </a:lnTo>
                  <a:lnTo>
                    <a:pt x="0" y="0"/>
                  </a:lnTo>
                  <a:lnTo>
                    <a:pt x="150" y="10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37">
              <a:extLst>
                <a:ext uri="{FF2B5EF4-FFF2-40B4-BE49-F238E27FC236}">
                  <a16:creationId xmlns:a16="http://schemas.microsoft.com/office/drawing/2014/main" id="{1AADE282-214D-4D5D-8117-B389DB0A4151}"/>
                </a:ext>
              </a:extLst>
            </p:cNvPr>
            <p:cNvSpPr>
              <a:spLocks/>
            </p:cNvSpPr>
            <p:nvPr/>
          </p:nvSpPr>
          <p:spPr bwMode="auto">
            <a:xfrm>
              <a:off x="6977063" y="4432300"/>
              <a:ext cx="317500" cy="271463"/>
            </a:xfrm>
            <a:custGeom>
              <a:avLst/>
              <a:gdLst>
                <a:gd name="T0" fmla="*/ 200 w 200"/>
                <a:gd name="T1" fmla="*/ 0 h 171"/>
                <a:gd name="T2" fmla="*/ 150 w 200"/>
                <a:gd name="T3" fmla="*/ 171 h 171"/>
                <a:gd name="T4" fmla="*/ 0 w 200"/>
                <a:gd name="T5" fmla="*/ 65 h 171"/>
                <a:gd name="T6" fmla="*/ 200 w 200"/>
                <a:gd name="T7" fmla="*/ 0 h 171"/>
              </a:gdLst>
              <a:ahLst/>
              <a:cxnLst>
                <a:cxn ang="0">
                  <a:pos x="T0" y="T1"/>
                </a:cxn>
                <a:cxn ang="0">
                  <a:pos x="T2" y="T3"/>
                </a:cxn>
                <a:cxn ang="0">
                  <a:pos x="T4" y="T5"/>
                </a:cxn>
                <a:cxn ang="0">
                  <a:pos x="T6" y="T7"/>
                </a:cxn>
              </a:cxnLst>
              <a:rect l="0" t="0" r="r" b="b"/>
              <a:pathLst>
                <a:path w="200" h="171">
                  <a:moveTo>
                    <a:pt x="200" y="0"/>
                  </a:moveTo>
                  <a:lnTo>
                    <a:pt x="150" y="171"/>
                  </a:lnTo>
                  <a:lnTo>
                    <a:pt x="0" y="65"/>
                  </a:lnTo>
                  <a:lnTo>
                    <a:pt x="200" y="0"/>
                  </a:ln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3" name="Group 81">
            <a:extLst>
              <a:ext uri="{FF2B5EF4-FFF2-40B4-BE49-F238E27FC236}">
                <a16:creationId xmlns:a16="http://schemas.microsoft.com/office/drawing/2014/main" id="{33993B28-525F-42F7-A672-1C1B8AEB80AD}"/>
              </a:ext>
            </a:extLst>
          </p:cNvPr>
          <p:cNvGrpSpPr/>
          <p:nvPr/>
        </p:nvGrpSpPr>
        <p:grpSpPr>
          <a:xfrm>
            <a:off x="4367652" y="1926362"/>
            <a:ext cx="248290" cy="286355"/>
            <a:chOff x="6413501" y="3959225"/>
            <a:chExt cx="455613" cy="525463"/>
          </a:xfrm>
        </p:grpSpPr>
        <p:sp>
          <p:nvSpPr>
            <p:cNvPr id="84" name="Freeform 43">
              <a:extLst>
                <a:ext uri="{FF2B5EF4-FFF2-40B4-BE49-F238E27FC236}">
                  <a16:creationId xmlns:a16="http://schemas.microsoft.com/office/drawing/2014/main" id="{4C873182-D6FD-4320-8CA7-AFED6F9B22E2}"/>
                </a:ext>
              </a:extLst>
            </p:cNvPr>
            <p:cNvSpPr>
              <a:spLocks/>
            </p:cNvSpPr>
            <p:nvPr/>
          </p:nvSpPr>
          <p:spPr bwMode="auto">
            <a:xfrm>
              <a:off x="6588126" y="3959225"/>
              <a:ext cx="280988" cy="349250"/>
            </a:xfrm>
            <a:custGeom>
              <a:avLst/>
              <a:gdLst>
                <a:gd name="T0" fmla="*/ 32 w 177"/>
                <a:gd name="T1" fmla="*/ 220 h 220"/>
                <a:gd name="T2" fmla="*/ 177 w 177"/>
                <a:gd name="T3" fmla="*/ 136 h 220"/>
                <a:gd name="T4" fmla="*/ 0 w 177"/>
                <a:gd name="T5" fmla="*/ 0 h 220"/>
                <a:gd name="T6" fmla="*/ 32 w 177"/>
                <a:gd name="T7" fmla="*/ 220 h 220"/>
              </a:gdLst>
              <a:ahLst/>
              <a:cxnLst>
                <a:cxn ang="0">
                  <a:pos x="T0" y="T1"/>
                </a:cxn>
                <a:cxn ang="0">
                  <a:pos x="T2" y="T3"/>
                </a:cxn>
                <a:cxn ang="0">
                  <a:pos x="T4" y="T5"/>
                </a:cxn>
                <a:cxn ang="0">
                  <a:pos x="T6" y="T7"/>
                </a:cxn>
              </a:cxnLst>
              <a:rect l="0" t="0" r="r" b="b"/>
              <a:pathLst>
                <a:path w="177" h="220">
                  <a:moveTo>
                    <a:pt x="32" y="220"/>
                  </a:moveTo>
                  <a:lnTo>
                    <a:pt x="177" y="136"/>
                  </a:lnTo>
                  <a:lnTo>
                    <a:pt x="0" y="0"/>
                  </a:lnTo>
                  <a:lnTo>
                    <a:pt x="32" y="22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44">
              <a:extLst>
                <a:ext uri="{FF2B5EF4-FFF2-40B4-BE49-F238E27FC236}">
                  <a16:creationId xmlns:a16="http://schemas.microsoft.com/office/drawing/2014/main" id="{24226D1E-DA0C-4B4F-8A6C-2BD5A409DAC6}"/>
                </a:ext>
              </a:extLst>
            </p:cNvPr>
            <p:cNvSpPr>
              <a:spLocks/>
            </p:cNvSpPr>
            <p:nvPr/>
          </p:nvSpPr>
          <p:spPr bwMode="auto">
            <a:xfrm>
              <a:off x="6638926" y="4175125"/>
              <a:ext cx="230188" cy="309563"/>
            </a:xfrm>
            <a:custGeom>
              <a:avLst/>
              <a:gdLst>
                <a:gd name="T0" fmla="*/ 0 w 145"/>
                <a:gd name="T1" fmla="*/ 84 h 195"/>
                <a:gd name="T2" fmla="*/ 145 w 145"/>
                <a:gd name="T3" fmla="*/ 0 h 195"/>
                <a:gd name="T4" fmla="*/ 145 w 145"/>
                <a:gd name="T5" fmla="*/ 195 h 195"/>
                <a:gd name="T6" fmla="*/ 0 w 145"/>
                <a:gd name="T7" fmla="*/ 84 h 195"/>
              </a:gdLst>
              <a:ahLst/>
              <a:cxnLst>
                <a:cxn ang="0">
                  <a:pos x="T0" y="T1"/>
                </a:cxn>
                <a:cxn ang="0">
                  <a:pos x="T2" y="T3"/>
                </a:cxn>
                <a:cxn ang="0">
                  <a:pos x="T4" y="T5"/>
                </a:cxn>
                <a:cxn ang="0">
                  <a:pos x="T6" y="T7"/>
                </a:cxn>
              </a:cxnLst>
              <a:rect l="0" t="0" r="r" b="b"/>
              <a:pathLst>
                <a:path w="145" h="195">
                  <a:moveTo>
                    <a:pt x="0" y="84"/>
                  </a:moveTo>
                  <a:lnTo>
                    <a:pt x="145" y="0"/>
                  </a:lnTo>
                  <a:lnTo>
                    <a:pt x="145" y="195"/>
                  </a:lnTo>
                  <a:lnTo>
                    <a:pt x="0"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45">
              <a:extLst>
                <a:ext uri="{FF2B5EF4-FFF2-40B4-BE49-F238E27FC236}">
                  <a16:creationId xmlns:a16="http://schemas.microsoft.com/office/drawing/2014/main" id="{03C2769F-F1C9-4215-BAD3-5C4217E08BD1}"/>
                </a:ext>
              </a:extLst>
            </p:cNvPr>
            <p:cNvSpPr>
              <a:spLocks/>
            </p:cNvSpPr>
            <p:nvPr/>
          </p:nvSpPr>
          <p:spPr bwMode="auto">
            <a:xfrm>
              <a:off x="6465888" y="4308475"/>
              <a:ext cx="403225" cy="176213"/>
            </a:xfrm>
            <a:custGeom>
              <a:avLst/>
              <a:gdLst>
                <a:gd name="T0" fmla="*/ 109 w 254"/>
                <a:gd name="T1" fmla="*/ 0 h 111"/>
                <a:gd name="T2" fmla="*/ 254 w 254"/>
                <a:gd name="T3" fmla="*/ 111 h 111"/>
                <a:gd name="T4" fmla="*/ 0 w 254"/>
                <a:gd name="T5" fmla="*/ 39 h 111"/>
                <a:gd name="T6" fmla="*/ 109 w 254"/>
                <a:gd name="T7" fmla="*/ 0 h 111"/>
              </a:gdLst>
              <a:ahLst/>
              <a:cxnLst>
                <a:cxn ang="0">
                  <a:pos x="T0" y="T1"/>
                </a:cxn>
                <a:cxn ang="0">
                  <a:pos x="T2" y="T3"/>
                </a:cxn>
                <a:cxn ang="0">
                  <a:pos x="T4" y="T5"/>
                </a:cxn>
                <a:cxn ang="0">
                  <a:pos x="T6" y="T7"/>
                </a:cxn>
              </a:cxnLst>
              <a:rect l="0" t="0" r="r" b="b"/>
              <a:pathLst>
                <a:path w="254" h="111">
                  <a:moveTo>
                    <a:pt x="109" y="0"/>
                  </a:moveTo>
                  <a:lnTo>
                    <a:pt x="254" y="111"/>
                  </a:lnTo>
                  <a:lnTo>
                    <a:pt x="0" y="39"/>
                  </a:lnTo>
                  <a:lnTo>
                    <a:pt x="109"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46">
              <a:extLst>
                <a:ext uri="{FF2B5EF4-FFF2-40B4-BE49-F238E27FC236}">
                  <a16:creationId xmlns:a16="http://schemas.microsoft.com/office/drawing/2014/main" id="{5211C972-1485-4136-BAB7-8014ACADB1CF}"/>
                </a:ext>
              </a:extLst>
            </p:cNvPr>
            <p:cNvSpPr>
              <a:spLocks/>
            </p:cNvSpPr>
            <p:nvPr/>
          </p:nvSpPr>
          <p:spPr bwMode="auto">
            <a:xfrm>
              <a:off x="6413501" y="4198938"/>
              <a:ext cx="225425" cy="171450"/>
            </a:xfrm>
            <a:custGeom>
              <a:avLst/>
              <a:gdLst>
                <a:gd name="T0" fmla="*/ 33 w 142"/>
                <a:gd name="T1" fmla="*/ 108 h 108"/>
                <a:gd name="T2" fmla="*/ 0 w 142"/>
                <a:gd name="T3" fmla="*/ 0 h 108"/>
                <a:gd name="T4" fmla="*/ 142 w 142"/>
                <a:gd name="T5" fmla="*/ 69 h 108"/>
                <a:gd name="T6" fmla="*/ 33 w 142"/>
                <a:gd name="T7" fmla="*/ 108 h 108"/>
              </a:gdLst>
              <a:ahLst/>
              <a:cxnLst>
                <a:cxn ang="0">
                  <a:pos x="T0" y="T1"/>
                </a:cxn>
                <a:cxn ang="0">
                  <a:pos x="T2" y="T3"/>
                </a:cxn>
                <a:cxn ang="0">
                  <a:pos x="T4" y="T5"/>
                </a:cxn>
                <a:cxn ang="0">
                  <a:pos x="T6" y="T7"/>
                </a:cxn>
              </a:cxnLst>
              <a:rect l="0" t="0" r="r" b="b"/>
              <a:pathLst>
                <a:path w="142" h="108">
                  <a:moveTo>
                    <a:pt x="33" y="108"/>
                  </a:moveTo>
                  <a:lnTo>
                    <a:pt x="0" y="0"/>
                  </a:lnTo>
                  <a:lnTo>
                    <a:pt x="142" y="69"/>
                  </a:lnTo>
                  <a:lnTo>
                    <a:pt x="33" y="10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47">
              <a:extLst>
                <a:ext uri="{FF2B5EF4-FFF2-40B4-BE49-F238E27FC236}">
                  <a16:creationId xmlns:a16="http://schemas.microsoft.com/office/drawing/2014/main" id="{2E23418A-E727-409C-B925-D476363BCCA2}"/>
                </a:ext>
              </a:extLst>
            </p:cNvPr>
            <p:cNvSpPr>
              <a:spLocks/>
            </p:cNvSpPr>
            <p:nvPr/>
          </p:nvSpPr>
          <p:spPr bwMode="auto">
            <a:xfrm>
              <a:off x="6413501" y="3959225"/>
              <a:ext cx="225425" cy="349250"/>
            </a:xfrm>
            <a:custGeom>
              <a:avLst/>
              <a:gdLst>
                <a:gd name="T0" fmla="*/ 142 w 142"/>
                <a:gd name="T1" fmla="*/ 220 h 220"/>
                <a:gd name="T2" fmla="*/ 110 w 142"/>
                <a:gd name="T3" fmla="*/ 0 h 220"/>
                <a:gd name="T4" fmla="*/ 0 w 142"/>
                <a:gd name="T5" fmla="*/ 151 h 220"/>
                <a:gd name="T6" fmla="*/ 142 w 142"/>
                <a:gd name="T7" fmla="*/ 220 h 220"/>
              </a:gdLst>
              <a:ahLst/>
              <a:cxnLst>
                <a:cxn ang="0">
                  <a:pos x="T0" y="T1"/>
                </a:cxn>
                <a:cxn ang="0">
                  <a:pos x="T2" y="T3"/>
                </a:cxn>
                <a:cxn ang="0">
                  <a:pos x="T4" y="T5"/>
                </a:cxn>
                <a:cxn ang="0">
                  <a:pos x="T6" y="T7"/>
                </a:cxn>
              </a:cxnLst>
              <a:rect l="0" t="0" r="r" b="b"/>
              <a:pathLst>
                <a:path w="142" h="220">
                  <a:moveTo>
                    <a:pt x="142" y="220"/>
                  </a:moveTo>
                  <a:lnTo>
                    <a:pt x="110" y="0"/>
                  </a:lnTo>
                  <a:lnTo>
                    <a:pt x="0" y="151"/>
                  </a:lnTo>
                  <a:lnTo>
                    <a:pt x="142" y="22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9" name="Group 87">
            <a:extLst>
              <a:ext uri="{FF2B5EF4-FFF2-40B4-BE49-F238E27FC236}">
                <a16:creationId xmlns:a16="http://schemas.microsoft.com/office/drawing/2014/main" id="{1B97B726-E95B-4F2F-99D2-A93042284C00}"/>
              </a:ext>
            </a:extLst>
          </p:cNvPr>
          <p:cNvGrpSpPr/>
          <p:nvPr/>
        </p:nvGrpSpPr>
        <p:grpSpPr>
          <a:xfrm>
            <a:off x="5038204" y="2181341"/>
            <a:ext cx="172159" cy="198978"/>
            <a:chOff x="7058026" y="3106738"/>
            <a:chExt cx="315912" cy="365125"/>
          </a:xfrm>
        </p:grpSpPr>
        <p:sp>
          <p:nvSpPr>
            <p:cNvPr id="90" name="Freeform 53">
              <a:extLst>
                <a:ext uri="{FF2B5EF4-FFF2-40B4-BE49-F238E27FC236}">
                  <a16:creationId xmlns:a16="http://schemas.microsoft.com/office/drawing/2014/main" id="{24946D01-E0CF-41A6-8155-F4E64F6436E5}"/>
                </a:ext>
              </a:extLst>
            </p:cNvPr>
            <p:cNvSpPr>
              <a:spLocks/>
            </p:cNvSpPr>
            <p:nvPr/>
          </p:nvSpPr>
          <p:spPr bwMode="auto">
            <a:xfrm>
              <a:off x="7177088" y="3106738"/>
              <a:ext cx="196850" cy="241300"/>
            </a:xfrm>
            <a:custGeom>
              <a:avLst/>
              <a:gdLst>
                <a:gd name="T0" fmla="*/ 22 w 124"/>
                <a:gd name="T1" fmla="*/ 152 h 152"/>
                <a:gd name="T2" fmla="*/ 124 w 124"/>
                <a:gd name="T3" fmla="*/ 94 h 152"/>
                <a:gd name="T4" fmla="*/ 0 w 124"/>
                <a:gd name="T5" fmla="*/ 0 h 152"/>
                <a:gd name="T6" fmla="*/ 22 w 124"/>
                <a:gd name="T7" fmla="*/ 152 h 152"/>
              </a:gdLst>
              <a:ahLst/>
              <a:cxnLst>
                <a:cxn ang="0">
                  <a:pos x="T0" y="T1"/>
                </a:cxn>
                <a:cxn ang="0">
                  <a:pos x="T2" y="T3"/>
                </a:cxn>
                <a:cxn ang="0">
                  <a:pos x="T4" y="T5"/>
                </a:cxn>
                <a:cxn ang="0">
                  <a:pos x="T6" y="T7"/>
                </a:cxn>
              </a:cxnLst>
              <a:rect l="0" t="0" r="r" b="b"/>
              <a:pathLst>
                <a:path w="124" h="152">
                  <a:moveTo>
                    <a:pt x="22" y="152"/>
                  </a:moveTo>
                  <a:lnTo>
                    <a:pt x="124" y="94"/>
                  </a:lnTo>
                  <a:lnTo>
                    <a:pt x="0" y="0"/>
                  </a:lnTo>
                  <a:lnTo>
                    <a:pt x="22" y="15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54">
              <a:extLst>
                <a:ext uri="{FF2B5EF4-FFF2-40B4-BE49-F238E27FC236}">
                  <a16:creationId xmlns:a16="http://schemas.microsoft.com/office/drawing/2014/main" id="{79F7D333-52CD-4760-B11B-2CBD5831D940}"/>
                </a:ext>
              </a:extLst>
            </p:cNvPr>
            <p:cNvSpPr>
              <a:spLocks/>
            </p:cNvSpPr>
            <p:nvPr/>
          </p:nvSpPr>
          <p:spPr bwMode="auto">
            <a:xfrm>
              <a:off x="7212013" y="3255963"/>
              <a:ext cx="161925" cy="215900"/>
            </a:xfrm>
            <a:custGeom>
              <a:avLst/>
              <a:gdLst>
                <a:gd name="T0" fmla="*/ 0 w 102"/>
                <a:gd name="T1" fmla="*/ 58 h 136"/>
                <a:gd name="T2" fmla="*/ 102 w 102"/>
                <a:gd name="T3" fmla="*/ 0 h 136"/>
                <a:gd name="T4" fmla="*/ 102 w 102"/>
                <a:gd name="T5" fmla="*/ 136 h 136"/>
                <a:gd name="T6" fmla="*/ 0 w 102"/>
                <a:gd name="T7" fmla="*/ 58 h 136"/>
              </a:gdLst>
              <a:ahLst/>
              <a:cxnLst>
                <a:cxn ang="0">
                  <a:pos x="T0" y="T1"/>
                </a:cxn>
                <a:cxn ang="0">
                  <a:pos x="T2" y="T3"/>
                </a:cxn>
                <a:cxn ang="0">
                  <a:pos x="T4" y="T5"/>
                </a:cxn>
                <a:cxn ang="0">
                  <a:pos x="T6" y="T7"/>
                </a:cxn>
              </a:cxnLst>
              <a:rect l="0" t="0" r="r" b="b"/>
              <a:pathLst>
                <a:path w="102" h="136">
                  <a:moveTo>
                    <a:pt x="0" y="58"/>
                  </a:moveTo>
                  <a:lnTo>
                    <a:pt x="102" y="0"/>
                  </a:lnTo>
                  <a:lnTo>
                    <a:pt x="102" y="136"/>
                  </a:lnTo>
                  <a:lnTo>
                    <a:pt x="0" y="58"/>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55">
              <a:extLst>
                <a:ext uri="{FF2B5EF4-FFF2-40B4-BE49-F238E27FC236}">
                  <a16:creationId xmlns:a16="http://schemas.microsoft.com/office/drawing/2014/main" id="{74DF3281-0EFC-4756-B751-DE6A8EFEC2DC}"/>
                </a:ext>
              </a:extLst>
            </p:cNvPr>
            <p:cNvSpPr>
              <a:spLocks/>
            </p:cNvSpPr>
            <p:nvPr/>
          </p:nvSpPr>
          <p:spPr bwMode="auto">
            <a:xfrm>
              <a:off x="7094538" y="3348038"/>
              <a:ext cx="279400" cy="123825"/>
            </a:xfrm>
            <a:custGeom>
              <a:avLst/>
              <a:gdLst>
                <a:gd name="T0" fmla="*/ 74 w 176"/>
                <a:gd name="T1" fmla="*/ 0 h 78"/>
                <a:gd name="T2" fmla="*/ 176 w 176"/>
                <a:gd name="T3" fmla="*/ 78 h 78"/>
                <a:gd name="T4" fmla="*/ 0 w 176"/>
                <a:gd name="T5" fmla="*/ 27 h 78"/>
                <a:gd name="T6" fmla="*/ 74 w 176"/>
                <a:gd name="T7" fmla="*/ 0 h 78"/>
              </a:gdLst>
              <a:ahLst/>
              <a:cxnLst>
                <a:cxn ang="0">
                  <a:pos x="T0" y="T1"/>
                </a:cxn>
                <a:cxn ang="0">
                  <a:pos x="T2" y="T3"/>
                </a:cxn>
                <a:cxn ang="0">
                  <a:pos x="T4" y="T5"/>
                </a:cxn>
                <a:cxn ang="0">
                  <a:pos x="T6" y="T7"/>
                </a:cxn>
              </a:cxnLst>
              <a:rect l="0" t="0" r="r" b="b"/>
              <a:pathLst>
                <a:path w="176" h="78">
                  <a:moveTo>
                    <a:pt x="74" y="0"/>
                  </a:moveTo>
                  <a:lnTo>
                    <a:pt x="176" y="78"/>
                  </a:lnTo>
                  <a:lnTo>
                    <a:pt x="0" y="27"/>
                  </a:lnTo>
                  <a:lnTo>
                    <a:pt x="7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56">
              <a:extLst>
                <a:ext uri="{FF2B5EF4-FFF2-40B4-BE49-F238E27FC236}">
                  <a16:creationId xmlns:a16="http://schemas.microsoft.com/office/drawing/2014/main" id="{0BDB4E25-4349-465F-BEAE-3284E1F59593}"/>
                </a:ext>
              </a:extLst>
            </p:cNvPr>
            <p:cNvSpPr>
              <a:spLocks/>
            </p:cNvSpPr>
            <p:nvPr/>
          </p:nvSpPr>
          <p:spPr bwMode="auto">
            <a:xfrm>
              <a:off x="7058026" y="3271838"/>
              <a:ext cx="153988" cy="119063"/>
            </a:xfrm>
            <a:custGeom>
              <a:avLst/>
              <a:gdLst>
                <a:gd name="T0" fmla="*/ 23 w 97"/>
                <a:gd name="T1" fmla="*/ 75 h 75"/>
                <a:gd name="T2" fmla="*/ 0 w 97"/>
                <a:gd name="T3" fmla="*/ 0 h 75"/>
                <a:gd name="T4" fmla="*/ 97 w 97"/>
                <a:gd name="T5" fmla="*/ 48 h 75"/>
                <a:gd name="T6" fmla="*/ 23 w 97"/>
                <a:gd name="T7" fmla="*/ 75 h 75"/>
              </a:gdLst>
              <a:ahLst/>
              <a:cxnLst>
                <a:cxn ang="0">
                  <a:pos x="T0" y="T1"/>
                </a:cxn>
                <a:cxn ang="0">
                  <a:pos x="T2" y="T3"/>
                </a:cxn>
                <a:cxn ang="0">
                  <a:pos x="T4" y="T5"/>
                </a:cxn>
                <a:cxn ang="0">
                  <a:pos x="T6" y="T7"/>
                </a:cxn>
              </a:cxnLst>
              <a:rect l="0" t="0" r="r" b="b"/>
              <a:pathLst>
                <a:path w="97" h="75">
                  <a:moveTo>
                    <a:pt x="23" y="75"/>
                  </a:moveTo>
                  <a:lnTo>
                    <a:pt x="0" y="0"/>
                  </a:lnTo>
                  <a:lnTo>
                    <a:pt x="97" y="48"/>
                  </a:lnTo>
                  <a:lnTo>
                    <a:pt x="23" y="75"/>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57">
              <a:extLst>
                <a:ext uri="{FF2B5EF4-FFF2-40B4-BE49-F238E27FC236}">
                  <a16:creationId xmlns:a16="http://schemas.microsoft.com/office/drawing/2014/main" id="{BEEEEDDA-17A0-46C3-9CC8-512F0D09319E}"/>
                </a:ext>
              </a:extLst>
            </p:cNvPr>
            <p:cNvSpPr>
              <a:spLocks/>
            </p:cNvSpPr>
            <p:nvPr/>
          </p:nvSpPr>
          <p:spPr bwMode="auto">
            <a:xfrm>
              <a:off x="7058026" y="3106738"/>
              <a:ext cx="153988" cy="241300"/>
            </a:xfrm>
            <a:custGeom>
              <a:avLst/>
              <a:gdLst>
                <a:gd name="T0" fmla="*/ 97 w 97"/>
                <a:gd name="T1" fmla="*/ 152 h 152"/>
                <a:gd name="T2" fmla="*/ 75 w 97"/>
                <a:gd name="T3" fmla="*/ 0 h 152"/>
                <a:gd name="T4" fmla="*/ 0 w 97"/>
                <a:gd name="T5" fmla="*/ 104 h 152"/>
                <a:gd name="T6" fmla="*/ 97 w 97"/>
                <a:gd name="T7" fmla="*/ 152 h 152"/>
              </a:gdLst>
              <a:ahLst/>
              <a:cxnLst>
                <a:cxn ang="0">
                  <a:pos x="T0" y="T1"/>
                </a:cxn>
                <a:cxn ang="0">
                  <a:pos x="T2" y="T3"/>
                </a:cxn>
                <a:cxn ang="0">
                  <a:pos x="T4" y="T5"/>
                </a:cxn>
                <a:cxn ang="0">
                  <a:pos x="T6" y="T7"/>
                </a:cxn>
              </a:cxnLst>
              <a:rect l="0" t="0" r="r" b="b"/>
              <a:pathLst>
                <a:path w="97" h="152">
                  <a:moveTo>
                    <a:pt x="97" y="152"/>
                  </a:moveTo>
                  <a:lnTo>
                    <a:pt x="75" y="0"/>
                  </a:lnTo>
                  <a:lnTo>
                    <a:pt x="0" y="104"/>
                  </a:lnTo>
                  <a:lnTo>
                    <a:pt x="97" y="152"/>
                  </a:lnTo>
                  <a:close/>
                </a:path>
              </a:pathLst>
            </a:custGeom>
            <a:solidFill>
              <a:schemeClr val="accent3">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5" name="Group 93">
            <a:extLst>
              <a:ext uri="{FF2B5EF4-FFF2-40B4-BE49-F238E27FC236}">
                <a16:creationId xmlns:a16="http://schemas.microsoft.com/office/drawing/2014/main" id="{1C2C279D-06FC-46F3-9334-B96E1AF946DE}"/>
              </a:ext>
            </a:extLst>
          </p:cNvPr>
          <p:cNvGrpSpPr/>
          <p:nvPr/>
        </p:nvGrpSpPr>
        <p:grpSpPr>
          <a:xfrm>
            <a:off x="4854715" y="1815627"/>
            <a:ext cx="198978" cy="208494"/>
            <a:chOff x="7307263" y="3756025"/>
            <a:chExt cx="365126" cy="382588"/>
          </a:xfrm>
        </p:grpSpPr>
        <p:sp>
          <p:nvSpPr>
            <p:cNvPr id="96" name="Freeform 70">
              <a:extLst>
                <a:ext uri="{FF2B5EF4-FFF2-40B4-BE49-F238E27FC236}">
                  <a16:creationId xmlns:a16="http://schemas.microsoft.com/office/drawing/2014/main" id="{0248B91A-641C-46FF-A7C9-2AC8A74F0CB5}"/>
                </a:ext>
              </a:extLst>
            </p:cNvPr>
            <p:cNvSpPr>
              <a:spLocks/>
            </p:cNvSpPr>
            <p:nvPr/>
          </p:nvSpPr>
          <p:spPr bwMode="auto">
            <a:xfrm>
              <a:off x="7307263" y="3756025"/>
              <a:ext cx="365125" cy="382588"/>
            </a:xfrm>
            <a:custGeom>
              <a:avLst/>
              <a:gdLst>
                <a:gd name="T0" fmla="*/ 0 w 230"/>
                <a:gd name="T1" fmla="*/ 46 h 241"/>
                <a:gd name="T2" fmla="*/ 141 w 230"/>
                <a:gd name="T3" fmla="*/ 0 h 241"/>
                <a:gd name="T4" fmla="*/ 230 w 230"/>
                <a:gd name="T5" fmla="*/ 121 h 241"/>
                <a:gd name="T6" fmla="*/ 141 w 230"/>
                <a:gd name="T7" fmla="*/ 241 h 241"/>
                <a:gd name="T8" fmla="*/ 0 w 230"/>
                <a:gd name="T9" fmla="*/ 196 h 241"/>
                <a:gd name="T10" fmla="*/ 0 w 230"/>
                <a:gd name="T11" fmla="*/ 46 h 241"/>
              </a:gdLst>
              <a:ahLst/>
              <a:cxnLst>
                <a:cxn ang="0">
                  <a:pos x="T0" y="T1"/>
                </a:cxn>
                <a:cxn ang="0">
                  <a:pos x="T2" y="T3"/>
                </a:cxn>
                <a:cxn ang="0">
                  <a:pos x="T4" y="T5"/>
                </a:cxn>
                <a:cxn ang="0">
                  <a:pos x="T6" y="T7"/>
                </a:cxn>
                <a:cxn ang="0">
                  <a:pos x="T8" y="T9"/>
                </a:cxn>
                <a:cxn ang="0">
                  <a:pos x="T10" y="T11"/>
                </a:cxn>
              </a:cxnLst>
              <a:rect l="0" t="0" r="r" b="b"/>
              <a:pathLst>
                <a:path w="230" h="241">
                  <a:moveTo>
                    <a:pt x="0" y="46"/>
                  </a:moveTo>
                  <a:lnTo>
                    <a:pt x="141" y="0"/>
                  </a:lnTo>
                  <a:lnTo>
                    <a:pt x="230" y="121"/>
                  </a:lnTo>
                  <a:lnTo>
                    <a:pt x="141" y="241"/>
                  </a:lnTo>
                  <a:lnTo>
                    <a:pt x="0" y="196"/>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71">
              <a:extLst>
                <a:ext uri="{FF2B5EF4-FFF2-40B4-BE49-F238E27FC236}">
                  <a16:creationId xmlns:a16="http://schemas.microsoft.com/office/drawing/2014/main" id="{85092043-2881-4801-A9CB-1D107B376C0A}"/>
                </a:ext>
              </a:extLst>
            </p:cNvPr>
            <p:cNvSpPr>
              <a:spLocks/>
            </p:cNvSpPr>
            <p:nvPr/>
          </p:nvSpPr>
          <p:spPr bwMode="auto">
            <a:xfrm>
              <a:off x="7477126" y="3756025"/>
              <a:ext cx="195263" cy="192088"/>
            </a:xfrm>
            <a:custGeom>
              <a:avLst/>
              <a:gdLst>
                <a:gd name="T0" fmla="*/ 123 w 123"/>
                <a:gd name="T1" fmla="*/ 121 h 121"/>
                <a:gd name="T2" fmla="*/ 0 w 123"/>
                <a:gd name="T3" fmla="*/ 121 h 121"/>
                <a:gd name="T4" fmla="*/ 34 w 123"/>
                <a:gd name="T5" fmla="*/ 0 h 121"/>
                <a:gd name="T6" fmla="*/ 123 w 123"/>
                <a:gd name="T7" fmla="*/ 121 h 121"/>
              </a:gdLst>
              <a:ahLst/>
              <a:cxnLst>
                <a:cxn ang="0">
                  <a:pos x="T0" y="T1"/>
                </a:cxn>
                <a:cxn ang="0">
                  <a:pos x="T2" y="T3"/>
                </a:cxn>
                <a:cxn ang="0">
                  <a:pos x="T4" y="T5"/>
                </a:cxn>
                <a:cxn ang="0">
                  <a:pos x="T6" y="T7"/>
                </a:cxn>
              </a:cxnLst>
              <a:rect l="0" t="0" r="r" b="b"/>
              <a:pathLst>
                <a:path w="123" h="121">
                  <a:moveTo>
                    <a:pt x="123" y="121"/>
                  </a:moveTo>
                  <a:lnTo>
                    <a:pt x="0" y="121"/>
                  </a:lnTo>
                  <a:lnTo>
                    <a:pt x="34" y="0"/>
                  </a:lnTo>
                  <a:lnTo>
                    <a:pt x="123" y="1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72">
              <a:extLst>
                <a:ext uri="{FF2B5EF4-FFF2-40B4-BE49-F238E27FC236}">
                  <a16:creationId xmlns:a16="http://schemas.microsoft.com/office/drawing/2014/main" id="{959E28A1-30F7-4C2B-BF1B-9976C713EDE7}"/>
                </a:ext>
              </a:extLst>
            </p:cNvPr>
            <p:cNvSpPr>
              <a:spLocks/>
            </p:cNvSpPr>
            <p:nvPr/>
          </p:nvSpPr>
          <p:spPr bwMode="auto">
            <a:xfrm>
              <a:off x="7477126" y="3948113"/>
              <a:ext cx="195263" cy="190500"/>
            </a:xfrm>
            <a:custGeom>
              <a:avLst/>
              <a:gdLst>
                <a:gd name="T0" fmla="*/ 0 w 123"/>
                <a:gd name="T1" fmla="*/ 0 h 120"/>
                <a:gd name="T2" fmla="*/ 34 w 123"/>
                <a:gd name="T3" fmla="*/ 120 h 120"/>
                <a:gd name="T4" fmla="*/ 123 w 123"/>
                <a:gd name="T5" fmla="*/ 0 h 120"/>
                <a:gd name="T6" fmla="*/ 0 w 123"/>
                <a:gd name="T7" fmla="*/ 0 h 120"/>
              </a:gdLst>
              <a:ahLst/>
              <a:cxnLst>
                <a:cxn ang="0">
                  <a:pos x="T0" y="T1"/>
                </a:cxn>
                <a:cxn ang="0">
                  <a:pos x="T2" y="T3"/>
                </a:cxn>
                <a:cxn ang="0">
                  <a:pos x="T4" y="T5"/>
                </a:cxn>
                <a:cxn ang="0">
                  <a:pos x="T6" y="T7"/>
                </a:cxn>
              </a:cxnLst>
              <a:rect l="0" t="0" r="r" b="b"/>
              <a:pathLst>
                <a:path w="123" h="120">
                  <a:moveTo>
                    <a:pt x="0" y="0"/>
                  </a:moveTo>
                  <a:lnTo>
                    <a:pt x="34" y="120"/>
                  </a:lnTo>
                  <a:lnTo>
                    <a:pt x="123" y="0"/>
                  </a:lnTo>
                  <a:lnTo>
                    <a:pt x="0" y="0"/>
                  </a:ln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9" name="Freeform 73">
              <a:extLst>
                <a:ext uri="{FF2B5EF4-FFF2-40B4-BE49-F238E27FC236}">
                  <a16:creationId xmlns:a16="http://schemas.microsoft.com/office/drawing/2014/main" id="{0B6033AF-B0BD-44C9-89CD-6D7D2AC90FCC}"/>
                </a:ext>
              </a:extLst>
            </p:cNvPr>
            <p:cNvSpPr>
              <a:spLocks/>
            </p:cNvSpPr>
            <p:nvPr/>
          </p:nvSpPr>
          <p:spPr bwMode="auto">
            <a:xfrm>
              <a:off x="7307263" y="3948113"/>
              <a:ext cx="223838" cy="190500"/>
            </a:xfrm>
            <a:custGeom>
              <a:avLst/>
              <a:gdLst>
                <a:gd name="T0" fmla="*/ 107 w 141"/>
                <a:gd name="T1" fmla="*/ 0 h 120"/>
                <a:gd name="T2" fmla="*/ 0 w 141"/>
                <a:gd name="T3" fmla="*/ 75 h 120"/>
                <a:gd name="T4" fmla="*/ 141 w 141"/>
                <a:gd name="T5" fmla="*/ 120 h 120"/>
                <a:gd name="T6" fmla="*/ 107 w 141"/>
                <a:gd name="T7" fmla="*/ 0 h 120"/>
              </a:gdLst>
              <a:ahLst/>
              <a:cxnLst>
                <a:cxn ang="0">
                  <a:pos x="T0" y="T1"/>
                </a:cxn>
                <a:cxn ang="0">
                  <a:pos x="T2" y="T3"/>
                </a:cxn>
                <a:cxn ang="0">
                  <a:pos x="T4" y="T5"/>
                </a:cxn>
                <a:cxn ang="0">
                  <a:pos x="T6" y="T7"/>
                </a:cxn>
              </a:cxnLst>
              <a:rect l="0" t="0" r="r" b="b"/>
              <a:pathLst>
                <a:path w="141" h="120">
                  <a:moveTo>
                    <a:pt x="107" y="0"/>
                  </a:moveTo>
                  <a:lnTo>
                    <a:pt x="0" y="75"/>
                  </a:lnTo>
                  <a:lnTo>
                    <a:pt x="141" y="120"/>
                  </a:lnTo>
                  <a:lnTo>
                    <a:pt x="107"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Freeform 74">
              <a:extLst>
                <a:ext uri="{FF2B5EF4-FFF2-40B4-BE49-F238E27FC236}">
                  <a16:creationId xmlns:a16="http://schemas.microsoft.com/office/drawing/2014/main" id="{12910620-ECF2-4B57-97EA-AD240718817E}"/>
                </a:ext>
              </a:extLst>
            </p:cNvPr>
            <p:cNvSpPr>
              <a:spLocks/>
            </p:cNvSpPr>
            <p:nvPr/>
          </p:nvSpPr>
          <p:spPr bwMode="auto">
            <a:xfrm>
              <a:off x="7307263" y="3829050"/>
              <a:ext cx="169863" cy="238125"/>
            </a:xfrm>
            <a:custGeom>
              <a:avLst/>
              <a:gdLst>
                <a:gd name="T0" fmla="*/ 107 w 107"/>
                <a:gd name="T1" fmla="*/ 75 h 150"/>
                <a:gd name="T2" fmla="*/ 0 w 107"/>
                <a:gd name="T3" fmla="*/ 150 h 150"/>
                <a:gd name="T4" fmla="*/ 0 w 107"/>
                <a:gd name="T5" fmla="*/ 0 h 150"/>
                <a:gd name="T6" fmla="*/ 107 w 107"/>
                <a:gd name="T7" fmla="*/ 75 h 150"/>
              </a:gdLst>
              <a:ahLst/>
              <a:cxnLst>
                <a:cxn ang="0">
                  <a:pos x="T0" y="T1"/>
                </a:cxn>
                <a:cxn ang="0">
                  <a:pos x="T2" y="T3"/>
                </a:cxn>
                <a:cxn ang="0">
                  <a:pos x="T4" y="T5"/>
                </a:cxn>
                <a:cxn ang="0">
                  <a:pos x="T6" y="T7"/>
                </a:cxn>
              </a:cxnLst>
              <a:rect l="0" t="0" r="r" b="b"/>
              <a:pathLst>
                <a:path w="107" h="150">
                  <a:moveTo>
                    <a:pt x="107" y="75"/>
                  </a:moveTo>
                  <a:lnTo>
                    <a:pt x="0" y="150"/>
                  </a:lnTo>
                  <a:lnTo>
                    <a:pt x="0" y="0"/>
                  </a:lnTo>
                  <a:lnTo>
                    <a:pt x="107" y="7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1" name="Freeform 75">
              <a:extLst>
                <a:ext uri="{FF2B5EF4-FFF2-40B4-BE49-F238E27FC236}">
                  <a16:creationId xmlns:a16="http://schemas.microsoft.com/office/drawing/2014/main" id="{8DFC6DA6-D4DE-4D9B-97C5-B89102B59EEF}"/>
                </a:ext>
              </a:extLst>
            </p:cNvPr>
            <p:cNvSpPr>
              <a:spLocks/>
            </p:cNvSpPr>
            <p:nvPr/>
          </p:nvSpPr>
          <p:spPr bwMode="auto">
            <a:xfrm>
              <a:off x="7307263" y="3756025"/>
              <a:ext cx="223838" cy="192088"/>
            </a:xfrm>
            <a:custGeom>
              <a:avLst/>
              <a:gdLst>
                <a:gd name="T0" fmla="*/ 141 w 141"/>
                <a:gd name="T1" fmla="*/ 0 h 121"/>
                <a:gd name="T2" fmla="*/ 107 w 141"/>
                <a:gd name="T3" fmla="*/ 121 h 121"/>
                <a:gd name="T4" fmla="*/ 0 w 141"/>
                <a:gd name="T5" fmla="*/ 46 h 121"/>
                <a:gd name="T6" fmla="*/ 141 w 141"/>
                <a:gd name="T7" fmla="*/ 0 h 121"/>
              </a:gdLst>
              <a:ahLst/>
              <a:cxnLst>
                <a:cxn ang="0">
                  <a:pos x="T0" y="T1"/>
                </a:cxn>
                <a:cxn ang="0">
                  <a:pos x="T2" y="T3"/>
                </a:cxn>
                <a:cxn ang="0">
                  <a:pos x="T4" y="T5"/>
                </a:cxn>
                <a:cxn ang="0">
                  <a:pos x="T6" y="T7"/>
                </a:cxn>
              </a:cxnLst>
              <a:rect l="0" t="0" r="r" b="b"/>
              <a:pathLst>
                <a:path w="141" h="121">
                  <a:moveTo>
                    <a:pt x="141" y="0"/>
                  </a:moveTo>
                  <a:lnTo>
                    <a:pt x="107" y="121"/>
                  </a:lnTo>
                  <a:lnTo>
                    <a:pt x="0" y="46"/>
                  </a:lnTo>
                  <a:lnTo>
                    <a:pt x="141" y="0"/>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2" name="Group 100">
            <a:extLst>
              <a:ext uri="{FF2B5EF4-FFF2-40B4-BE49-F238E27FC236}">
                <a16:creationId xmlns:a16="http://schemas.microsoft.com/office/drawing/2014/main" id="{0C2E46C1-A97E-4763-B8FD-CC2A4998B82B}"/>
              </a:ext>
            </a:extLst>
          </p:cNvPr>
          <p:cNvGrpSpPr/>
          <p:nvPr/>
        </p:nvGrpSpPr>
        <p:grpSpPr>
          <a:xfrm>
            <a:off x="4333048" y="2336429"/>
            <a:ext cx="177350" cy="141880"/>
            <a:chOff x="8066088" y="3835400"/>
            <a:chExt cx="325438" cy="260351"/>
          </a:xfrm>
        </p:grpSpPr>
        <p:sp>
          <p:nvSpPr>
            <p:cNvPr id="103" name="Freeform 81">
              <a:extLst>
                <a:ext uri="{FF2B5EF4-FFF2-40B4-BE49-F238E27FC236}">
                  <a16:creationId xmlns:a16="http://schemas.microsoft.com/office/drawing/2014/main" id="{F4066314-50AD-4C25-9D2E-2C4B9E2FE4EF}"/>
                </a:ext>
              </a:extLst>
            </p:cNvPr>
            <p:cNvSpPr>
              <a:spLocks/>
            </p:cNvSpPr>
            <p:nvPr/>
          </p:nvSpPr>
          <p:spPr bwMode="auto">
            <a:xfrm>
              <a:off x="8115301" y="3951288"/>
              <a:ext cx="206375" cy="144463"/>
            </a:xfrm>
            <a:custGeom>
              <a:avLst/>
              <a:gdLst>
                <a:gd name="T0" fmla="*/ 33 w 130"/>
                <a:gd name="T1" fmla="*/ 91 h 91"/>
                <a:gd name="T2" fmla="*/ 0 w 130"/>
                <a:gd name="T3" fmla="*/ 0 h 91"/>
                <a:gd name="T4" fmla="*/ 130 w 130"/>
                <a:gd name="T5" fmla="*/ 34 h 91"/>
                <a:gd name="T6" fmla="*/ 33 w 130"/>
                <a:gd name="T7" fmla="*/ 91 h 91"/>
              </a:gdLst>
              <a:ahLst/>
              <a:cxnLst>
                <a:cxn ang="0">
                  <a:pos x="T0" y="T1"/>
                </a:cxn>
                <a:cxn ang="0">
                  <a:pos x="T2" y="T3"/>
                </a:cxn>
                <a:cxn ang="0">
                  <a:pos x="T4" y="T5"/>
                </a:cxn>
                <a:cxn ang="0">
                  <a:pos x="T6" y="T7"/>
                </a:cxn>
              </a:cxnLst>
              <a:rect l="0" t="0" r="r" b="b"/>
              <a:pathLst>
                <a:path w="130" h="91">
                  <a:moveTo>
                    <a:pt x="33" y="91"/>
                  </a:moveTo>
                  <a:lnTo>
                    <a:pt x="0" y="0"/>
                  </a:lnTo>
                  <a:lnTo>
                    <a:pt x="130" y="34"/>
                  </a:lnTo>
                  <a:lnTo>
                    <a:pt x="33" y="91"/>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Freeform 82">
              <a:extLst>
                <a:ext uri="{FF2B5EF4-FFF2-40B4-BE49-F238E27FC236}">
                  <a16:creationId xmlns:a16="http://schemas.microsoft.com/office/drawing/2014/main" id="{66A50C59-11BD-4754-912D-B69EC1899D62}"/>
                </a:ext>
              </a:extLst>
            </p:cNvPr>
            <p:cNvSpPr>
              <a:spLocks/>
            </p:cNvSpPr>
            <p:nvPr/>
          </p:nvSpPr>
          <p:spPr bwMode="auto">
            <a:xfrm>
              <a:off x="8066088" y="3922713"/>
              <a:ext cx="101600" cy="173038"/>
            </a:xfrm>
            <a:custGeom>
              <a:avLst/>
              <a:gdLst>
                <a:gd name="T0" fmla="*/ 64 w 64"/>
                <a:gd name="T1" fmla="*/ 109 h 109"/>
                <a:gd name="T2" fmla="*/ 31 w 64"/>
                <a:gd name="T3" fmla="*/ 18 h 109"/>
                <a:gd name="T4" fmla="*/ 0 w 64"/>
                <a:gd name="T5" fmla="*/ 0 h 109"/>
                <a:gd name="T6" fmla="*/ 64 w 64"/>
                <a:gd name="T7" fmla="*/ 109 h 109"/>
              </a:gdLst>
              <a:ahLst/>
              <a:cxnLst>
                <a:cxn ang="0">
                  <a:pos x="T0" y="T1"/>
                </a:cxn>
                <a:cxn ang="0">
                  <a:pos x="T2" y="T3"/>
                </a:cxn>
                <a:cxn ang="0">
                  <a:pos x="T4" y="T5"/>
                </a:cxn>
                <a:cxn ang="0">
                  <a:pos x="T6" y="T7"/>
                </a:cxn>
              </a:cxnLst>
              <a:rect l="0" t="0" r="r" b="b"/>
              <a:pathLst>
                <a:path w="64" h="109">
                  <a:moveTo>
                    <a:pt x="64" y="109"/>
                  </a:moveTo>
                  <a:lnTo>
                    <a:pt x="31" y="18"/>
                  </a:lnTo>
                  <a:lnTo>
                    <a:pt x="0" y="0"/>
                  </a:lnTo>
                  <a:lnTo>
                    <a:pt x="64" y="10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Freeform 83">
              <a:extLst>
                <a:ext uri="{FF2B5EF4-FFF2-40B4-BE49-F238E27FC236}">
                  <a16:creationId xmlns:a16="http://schemas.microsoft.com/office/drawing/2014/main" id="{96D096E0-6C1A-4E41-9579-D58266A48EE5}"/>
                </a:ext>
              </a:extLst>
            </p:cNvPr>
            <p:cNvSpPr>
              <a:spLocks/>
            </p:cNvSpPr>
            <p:nvPr/>
          </p:nvSpPr>
          <p:spPr bwMode="auto">
            <a:xfrm>
              <a:off x="8115301" y="3835400"/>
              <a:ext cx="206375" cy="169863"/>
            </a:xfrm>
            <a:custGeom>
              <a:avLst/>
              <a:gdLst>
                <a:gd name="T0" fmla="*/ 115 w 130"/>
                <a:gd name="T1" fmla="*/ 0 h 107"/>
                <a:gd name="T2" fmla="*/ 0 w 130"/>
                <a:gd name="T3" fmla="*/ 73 h 107"/>
                <a:gd name="T4" fmla="*/ 130 w 130"/>
                <a:gd name="T5" fmla="*/ 107 h 107"/>
                <a:gd name="T6" fmla="*/ 115 w 130"/>
                <a:gd name="T7" fmla="*/ 0 h 107"/>
              </a:gdLst>
              <a:ahLst/>
              <a:cxnLst>
                <a:cxn ang="0">
                  <a:pos x="T0" y="T1"/>
                </a:cxn>
                <a:cxn ang="0">
                  <a:pos x="T2" y="T3"/>
                </a:cxn>
                <a:cxn ang="0">
                  <a:pos x="T4" y="T5"/>
                </a:cxn>
                <a:cxn ang="0">
                  <a:pos x="T6" y="T7"/>
                </a:cxn>
              </a:cxnLst>
              <a:rect l="0" t="0" r="r" b="b"/>
              <a:pathLst>
                <a:path w="130" h="107">
                  <a:moveTo>
                    <a:pt x="115" y="0"/>
                  </a:moveTo>
                  <a:lnTo>
                    <a:pt x="0" y="73"/>
                  </a:lnTo>
                  <a:lnTo>
                    <a:pt x="130" y="107"/>
                  </a:lnTo>
                  <a:lnTo>
                    <a:pt x="11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84">
              <a:extLst>
                <a:ext uri="{FF2B5EF4-FFF2-40B4-BE49-F238E27FC236}">
                  <a16:creationId xmlns:a16="http://schemas.microsoft.com/office/drawing/2014/main" id="{29266463-BFFC-49BF-8F27-34759E7F331E}"/>
                </a:ext>
              </a:extLst>
            </p:cNvPr>
            <p:cNvSpPr>
              <a:spLocks/>
            </p:cNvSpPr>
            <p:nvPr/>
          </p:nvSpPr>
          <p:spPr bwMode="auto">
            <a:xfrm>
              <a:off x="8066088" y="3835400"/>
              <a:ext cx="231775" cy="115888"/>
            </a:xfrm>
            <a:custGeom>
              <a:avLst/>
              <a:gdLst>
                <a:gd name="T0" fmla="*/ 146 w 146"/>
                <a:gd name="T1" fmla="*/ 0 h 73"/>
                <a:gd name="T2" fmla="*/ 31 w 146"/>
                <a:gd name="T3" fmla="*/ 73 h 73"/>
                <a:gd name="T4" fmla="*/ 0 w 146"/>
                <a:gd name="T5" fmla="*/ 55 h 73"/>
                <a:gd name="T6" fmla="*/ 146 w 146"/>
                <a:gd name="T7" fmla="*/ 0 h 73"/>
              </a:gdLst>
              <a:ahLst/>
              <a:cxnLst>
                <a:cxn ang="0">
                  <a:pos x="T0" y="T1"/>
                </a:cxn>
                <a:cxn ang="0">
                  <a:pos x="T2" y="T3"/>
                </a:cxn>
                <a:cxn ang="0">
                  <a:pos x="T4" y="T5"/>
                </a:cxn>
                <a:cxn ang="0">
                  <a:pos x="T6" y="T7"/>
                </a:cxn>
              </a:cxnLst>
              <a:rect l="0" t="0" r="r" b="b"/>
              <a:pathLst>
                <a:path w="146" h="73">
                  <a:moveTo>
                    <a:pt x="146" y="0"/>
                  </a:moveTo>
                  <a:lnTo>
                    <a:pt x="31" y="73"/>
                  </a:lnTo>
                  <a:lnTo>
                    <a:pt x="0" y="55"/>
                  </a:lnTo>
                  <a:lnTo>
                    <a:pt x="146"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85">
              <a:extLst>
                <a:ext uri="{FF2B5EF4-FFF2-40B4-BE49-F238E27FC236}">
                  <a16:creationId xmlns:a16="http://schemas.microsoft.com/office/drawing/2014/main" id="{FE8B86F9-30CF-4DAC-B3D9-335AE740C22B}"/>
                </a:ext>
              </a:extLst>
            </p:cNvPr>
            <p:cNvSpPr>
              <a:spLocks/>
            </p:cNvSpPr>
            <p:nvPr/>
          </p:nvSpPr>
          <p:spPr bwMode="auto">
            <a:xfrm>
              <a:off x="8297863" y="3835400"/>
              <a:ext cx="93663" cy="195263"/>
            </a:xfrm>
            <a:custGeom>
              <a:avLst/>
              <a:gdLst>
                <a:gd name="T0" fmla="*/ 0 w 59"/>
                <a:gd name="T1" fmla="*/ 0 h 123"/>
                <a:gd name="T2" fmla="*/ 15 w 59"/>
                <a:gd name="T3" fmla="*/ 107 h 123"/>
                <a:gd name="T4" fmla="*/ 59 w 59"/>
                <a:gd name="T5" fmla="*/ 123 h 123"/>
                <a:gd name="T6" fmla="*/ 0 w 59"/>
                <a:gd name="T7" fmla="*/ 0 h 123"/>
              </a:gdLst>
              <a:ahLst/>
              <a:cxnLst>
                <a:cxn ang="0">
                  <a:pos x="T0" y="T1"/>
                </a:cxn>
                <a:cxn ang="0">
                  <a:pos x="T2" y="T3"/>
                </a:cxn>
                <a:cxn ang="0">
                  <a:pos x="T4" y="T5"/>
                </a:cxn>
                <a:cxn ang="0">
                  <a:pos x="T6" y="T7"/>
                </a:cxn>
              </a:cxnLst>
              <a:rect l="0" t="0" r="r" b="b"/>
              <a:pathLst>
                <a:path w="59" h="123">
                  <a:moveTo>
                    <a:pt x="0" y="0"/>
                  </a:moveTo>
                  <a:lnTo>
                    <a:pt x="15" y="107"/>
                  </a:lnTo>
                  <a:lnTo>
                    <a:pt x="59" y="123"/>
                  </a:lnTo>
                  <a:lnTo>
                    <a:pt x="0"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86">
              <a:extLst>
                <a:ext uri="{FF2B5EF4-FFF2-40B4-BE49-F238E27FC236}">
                  <a16:creationId xmlns:a16="http://schemas.microsoft.com/office/drawing/2014/main" id="{1A901582-637C-4323-9620-3F488F2F14BB}"/>
                </a:ext>
              </a:extLst>
            </p:cNvPr>
            <p:cNvSpPr>
              <a:spLocks/>
            </p:cNvSpPr>
            <p:nvPr/>
          </p:nvSpPr>
          <p:spPr bwMode="auto">
            <a:xfrm>
              <a:off x="8167688" y="4005263"/>
              <a:ext cx="223838" cy="90488"/>
            </a:xfrm>
            <a:custGeom>
              <a:avLst/>
              <a:gdLst>
                <a:gd name="T0" fmla="*/ 0 w 141"/>
                <a:gd name="T1" fmla="*/ 57 h 57"/>
                <a:gd name="T2" fmla="*/ 97 w 141"/>
                <a:gd name="T3" fmla="*/ 0 h 57"/>
                <a:gd name="T4" fmla="*/ 141 w 141"/>
                <a:gd name="T5" fmla="*/ 16 h 57"/>
                <a:gd name="T6" fmla="*/ 0 w 141"/>
                <a:gd name="T7" fmla="*/ 57 h 57"/>
              </a:gdLst>
              <a:ahLst/>
              <a:cxnLst>
                <a:cxn ang="0">
                  <a:pos x="T0" y="T1"/>
                </a:cxn>
                <a:cxn ang="0">
                  <a:pos x="T2" y="T3"/>
                </a:cxn>
                <a:cxn ang="0">
                  <a:pos x="T4" y="T5"/>
                </a:cxn>
                <a:cxn ang="0">
                  <a:pos x="T6" y="T7"/>
                </a:cxn>
              </a:cxnLst>
              <a:rect l="0" t="0" r="r" b="b"/>
              <a:pathLst>
                <a:path w="141" h="57">
                  <a:moveTo>
                    <a:pt x="0" y="57"/>
                  </a:moveTo>
                  <a:lnTo>
                    <a:pt x="97" y="0"/>
                  </a:lnTo>
                  <a:lnTo>
                    <a:pt x="141" y="16"/>
                  </a:lnTo>
                  <a:lnTo>
                    <a:pt x="0" y="57"/>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09" name="Group 107">
            <a:extLst>
              <a:ext uri="{FF2B5EF4-FFF2-40B4-BE49-F238E27FC236}">
                <a16:creationId xmlns:a16="http://schemas.microsoft.com/office/drawing/2014/main" id="{B79AAF26-9802-4CF5-8562-C75B274A21BC}"/>
              </a:ext>
            </a:extLst>
          </p:cNvPr>
          <p:cNvGrpSpPr/>
          <p:nvPr/>
        </p:nvGrpSpPr>
        <p:grpSpPr>
          <a:xfrm>
            <a:off x="5204225" y="1835983"/>
            <a:ext cx="247425" cy="286355"/>
            <a:chOff x="3800476" y="3819525"/>
            <a:chExt cx="454025" cy="525463"/>
          </a:xfrm>
        </p:grpSpPr>
        <p:sp>
          <p:nvSpPr>
            <p:cNvPr id="110" name="Freeform 38">
              <a:extLst>
                <a:ext uri="{FF2B5EF4-FFF2-40B4-BE49-F238E27FC236}">
                  <a16:creationId xmlns:a16="http://schemas.microsoft.com/office/drawing/2014/main" id="{7990B05C-2D1B-4DA6-86E5-875F492628CF}"/>
                </a:ext>
              </a:extLst>
            </p:cNvPr>
            <p:cNvSpPr>
              <a:spLocks/>
            </p:cNvSpPr>
            <p:nvPr/>
          </p:nvSpPr>
          <p:spPr bwMode="auto">
            <a:xfrm>
              <a:off x="3973513" y="3819525"/>
              <a:ext cx="280988" cy="349250"/>
            </a:xfrm>
            <a:custGeom>
              <a:avLst/>
              <a:gdLst>
                <a:gd name="T0" fmla="*/ 32 w 177"/>
                <a:gd name="T1" fmla="*/ 220 h 220"/>
                <a:gd name="T2" fmla="*/ 177 w 177"/>
                <a:gd name="T3" fmla="*/ 136 h 220"/>
                <a:gd name="T4" fmla="*/ 0 w 177"/>
                <a:gd name="T5" fmla="*/ 0 h 220"/>
                <a:gd name="T6" fmla="*/ 32 w 177"/>
                <a:gd name="T7" fmla="*/ 220 h 220"/>
              </a:gdLst>
              <a:ahLst/>
              <a:cxnLst>
                <a:cxn ang="0">
                  <a:pos x="T0" y="T1"/>
                </a:cxn>
                <a:cxn ang="0">
                  <a:pos x="T2" y="T3"/>
                </a:cxn>
                <a:cxn ang="0">
                  <a:pos x="T4" y="T5"/>
                </a:cxn>
                <a:cxn ang="0">
                  <a:pos x="T6" y="T7"/>
                </a:cxn>
              </a:cxnLst>
              <a:rect l="0" t="0" r="r" b="b"/>
              <a:pathLst>
                <a:path w="177" h="220">
                  <a:moveTo>
                    <a:pt x="32" y="220"/>
                  </a:moveTo>
                  <a:lnTo>
                    <a:pt x="177" y="136"/>
                  </a:lnTo>
                  <a:lnTo>
                    <a:pt x="0" y="0"/>
                  </a:lnTo>
                  <a:lnTo>
                    <a:pt x="32" y="22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39">
              <a:extLst>
                <a:ext uri="{FF2B5EF4-FFF2-40B4-BE49-F238E27FC236}">
                  <a16:creationId xmlns:a16="http://schemas.microsoft.com/office/drawing/2014/main" id="{DE38697A-08A5-4DDE-9206-CD73C32BDDA2}"/>
                </a:ext>
              </a:extLst>
            </p:cNvPr>
            <p:cNvSpPr>
              <a:spLocks/>
            </p:cNvSpPr>
            <p:nvPr/>
          </p:nvSpPr>
          <p:spPr bwMode="auto">
            <a:xfrm>
              <a:off x="4024313" y="4035425"/>
              <a:ext cx="230188" cy="309563"/>
            </a:xfrm>
            <a:custGeom>
              <a:avLst/>
              <a:gdLst>
                <a:gd name="T0" fmla="*/ 0 w 145"/>
                <a:gd name="T1" fmla="*/ 84 h 195"/>
                <a:gd name="T2" fmla="*/ 145 w 145"/>
                <a:gd name="T3" fmla="*/ 0 h 195"/>
                <a:gd name="T4" fmla="*/ 145 w 145"/>
                <a:gd name="T5" fmla="*/ 195 h 195"/>
                <a:gd name="T6" fmla="*/ 0 w 145"/>
                <a:gd name="T7" fmla="*/ 84 h 195"/>
              </a:gdLst>
              <a:ahLst/>
              <a:cxnLst>
                <a:cxn ang="0">
                  <a:pos x="T0" y="T1"/>
                </a:cxn>
                <a:cxn ang="0">
                  <a:pos x="T2" y="T3"/>
                </a:cxn>
                <a:cxn ang="0">
                  <a:pos x="T4" y="T5"/>
                </a:cxn>
                <a:cxn ang="0">
                  <a:pos x="T6" y="T7"/>
                </a:cxn>
              </a:cxnLst>
              <a:rect l="0" t="0" r="r" b="b"/>
              <a:pathLst>
                <a:path w="145" h="195">
                  <a:moveTo>
                    <a:pt x="0" y="84"/>
                  </a:moveTo>
                  <a:lnTo>
                    <a:pt x="145" y="0"/>
                  </a:lnTo>
                  <a:lnTo>
                    <a:pt x="145" y="195"/>
                  </a:lnTo>
                  <a:lnTo>
                    <a:pt x="0" y="8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40">
              <a:extLst>
                <a:ext uri="{FF2B5EF4-FFF2-40B4-BE49-F238E27FC236}">
                  <a16:creationId xmlns:a16="http://schemas.microsoft.com/office/drawing/2014/main" id="{BAF5A796-71A0-47DF-B878-87D06FD36026}"/>
                </a:ext>
              </a:extLst>
            </p:cNvPr>
            <p:cNvSpPr>
              <a:spLocks/>
            </p:cNvSpPr>
            <p:nvPr/>
          </p:nvSpPr>
          <p:spPr bwMode="auto">
            <a:xfrm>
              <a:off x="3854451" y="4168775"/>
              <a:ext cx="400050" cy="176213"/>
            </a:xfrm>
            <a:custGeom>
              <a:avLst/>
              <a:gdLst>
                <a:gd name="T0" fmla="*/ 107 w 252"/>
                <a:gd name="T1" fmla="*/ 0 h 111"/>
                <a:gd name="T2" fmla="*/ 252 w 252"/>
                <a:gd name="T3" fmla="*/ 111 h 111"/>
                <a:gd name="T4" fmla="*/ 0 w 252"/>
                <a:gd name="T5" fmla="*/ 39 h 111"/>
                <a:gd name="T6" fmla="*/ 107 w 252"/>
                <a:gd name="T7" fmla="*/ 0 h 111"/>
              </a:gdLst>
              <a:ahLst/>
              <a:cxnLst>
                <a:cxn ang="0">
                  <a:pos x="T0" y="T1"/>
                </a:cxn>
                <a:cxn ang="0">
                  <a:pos x="T2" y="T3"/>
                </a:cxn>
                <a:cxn ang="0">
                  <a:pos x="T4" y="T5"/>
                </a:cxn>
                <a:cxn ang="0">
                  <a:pos x="T6" y="T7"/>
                </a:cxn>
              </a:cxnLst>
              <a:rect l="0" t="0" r="r" b="b"/>
              <a:pathLst>
                <a:path w="252" h="111">
                  <a:moveTo>
                    <a:pt x="107" y="0"/>
                  </a:moveTo>
                  <a:lnTo>
                    <a:pt x="252" y="111"/>
                  </a:lnTo>
                  <a:lnTo>
                    <a:pt x="0" y="39"/>
                  </a:lnTo>
                  <a:lnTo>
                    <a:pt x="107" y="0"/>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Freeform 41">
              <a:extLst>
                <a:ext uri="{FF2B5EF4-FFF2-40B4-BE49-F238E27FC236}">
                  <a16:creationId xmlns:a16="http://schemas.microsoft.com/office/drawing/2014/main" id="{8B8AF181-48FA-45A2-80C0-293738B7FD33}"/>
                </a:ext>
              </a:extLst>
            </p:cNvPr>
            <p:cNvSpPr>
              <a:spLocks/>
            </p:cNvSpPr>
            <p:nvPr/>
          </p:nvSpPr>
          <p:spPr bwMode="auto">
            <a:xfrm>
              <a:off x="3800476" y="4057650"/>
              <a:ext cx="223838" cy="173038"/>
            </a:xfrm>
            <a:custGeom>
              <a:avLst/>
              <a:gdLst>
                <a:gd name="T0" fmla="*/ 34 w 141"/>
                <a:gd name="T1" fmla="*/ 109 h 109"/>
                <a:gd name="T2" fmla="*/ 0 w 141"/>
                <a:gd name="T3" fmla="*/ 0 h 109"/>
                <a:gd name="T4" fmla="*/ 141 w 141"/>
                <a:gd name="T5" fmla="*/ 70 h 109"/>
                <a:gd name="T6" fmla="*/ 34 w 141"/>
                <a:gd name="T7" fmla="*/ 109 h 109"/>
              </a:gdLst>
              <a:ahLst/>
              <a:cxnLst>
                <a:cxn ang="0">
                  <a:pos x="T0" y="T1"/>
                </a:cxn>
                <a:cxn ang="0">
                  <a:pos x="T2" y="T3"/>
                </a:cxn>
                <a:cxn ang="0">
                  <a:pos x="T4" y="T5"/>
                </a:cxn>
                <a:cxn ang="0">
                  <a:pos x="T6" y="T7"/>
                </a:cxn>
              </a:cxnLst>
              <a:rect l="0" t="0" r="r" b="b"/>
              <a:pathLst>
                <a:path w="141" h="109">
                  <a:moveTo>
                    <a:pt x="34" y="109"/>
                  </a:moveTo>
                  <a:lnTo>
                    <a:pt x="0" y="0"/>
                  </a:lnTo>
                  <a:lnTo>
                    <a:pt x="141" y="70"/>
                  </a:lnTo>
                  <a:lnTo>
                    <a:pt x="34" y="1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42">
              <a:extLst>
                <a:ext uri="{FF2B5EF4-FFF2-40B4-BE49-F238E27FC236}">
                  <a16:creationId xmlns:a16="http://schemas.microsoft.com/office/drawing/2014/main" id="{00E53F4B-AAB2-4A3F-B4C9-581713463265}"/>
                </a:ext>
              </a:extLst>
            </p:cNvPr>
            <p:cNvSpPr>
              <a:spLocks/>
            </p:cNvSpPr>
            <p:nvPr/>
          </p:nvSpPr>
          <p:spPr bwMode="auto">
            <a:xfrm>
              <a:off x="3800476" y="3819525"/>
              <a:ext cx="223838" cy="349250"/>
            </a:xfrm>
            <a:custGeom>
              <a:avLst/>
              <a:gdLst>
                <a:gd name="T0" fmla="*/ 141 w 141"/>
                <a:gd name="T1" fmla="*/ 220 h 220"/>
                <a:gd name="T2" fmla="*/ 109 w 141"/>
                <a:gd name="T3" fmla="*/ 0 h 220"/>
                <a:gd name="T4" fmla="*/ 0 w 141"/>
                <a:gd name="T5" fmla="*/ 150 h 220"/>
                <a:gd name="T6" fmla="*/ 141 w 141"/>
                <a:gd name="T7" fmla="*/ 220 h 220"/>
              </a:gdLst>
              <a:ahLst/>
              <a:cxnLst>
                <a:cxn ang="0">
                  <a:pos x="T0" y="T1"/>
                </a:cxn>
                <a:cxn ang="0">
                  <a:pos x="T2" y="T3"/>
                </a:cxn>
                <a:cxn ang="0">
                  <a:pos x="T4" y="T5"/>
                </a:cxn>
                <a:cxn ang="0">
                  <a:pos x="T6" y="T7"/>
                </a:cxn>
              </a:cxnLst>
              <a:rect l="0" t="0" r="r" b="b"/>
              <a:pathLst>
                <a:path w="141" h="220">
                  <a:moveTo>
                    <a:pt x="141" y="220"/>
                  </a:moveTo>
                  <a:lnTo>
                    <a:pt x="109" y="0"/>
                  </a:lnTo>
                  <a:lnTo>
                    <a:pt x="0" y="150"/>
                  </a:lnTo>
                  <a:lnTo>
                    <a:pt x="141" y="22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7" name="Group 115">
            <a:extLst>
              <a:ext uri="{FF2B5EF4-FFF2-40B4-BE49-F238E27FC236}">
                <a16:creationId xmlns:a16="http://schemas.microsoft.com/office/drawing/2014/main" id="{171D5B9D-D7BC-4435-BA87-766165104EC4}"/>
              </a:ext>
            </a:extLst>
          </p:cNvPr>
          <p:cNvGrpSpPr/>
          <p:nvPr/>
        </p:nvGrpSpPr>
        <p:grpSpPr>
          <a:xfrm rot="10800000">
            <a:off x="5811563" y="2345836"/>
            <a:ext cx="748516" cy="406400"/>
            <a:chOff x="6882914" y="4369098"/>
            <a:chExt cx="748516" cy="406400"/>
          </a:xfrm>
        </p:grpSpPr>
        <p:cxnSp>
          <p:nvCxnSpPr>
            <p:cNvPr id="118" name="Straight Connector 116">
              <a:extLst>
                <a:ext uri="{FF2B5EF4-FFF2-40B4-BE49-F238E27FC236}">
                  <a16:creationId xmlns:a16="http://schemas.microsoft.com/office/drawing/2014/main" id="{F9B4EBBB-ED2E-4B2A-85DE-C0D9E15D0B8C}"/>
                </a:ext>
              </a:extLst>
            </p:cNvPr>
            <p:cNvCxnSpPr/>
            <p:nvPr/>
          </p:nvCxnSpPr>
          <p:spPr>
            <a:xfrm>
              <a:off x="6882914" y="4369098"/>
              <a:ext cx="406400" cy="4064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7">
              <a:extLst>
                <a:ext uri="{FF2B5EF4-FFF2-40B4-BE49-F238E27FC236}">
                  <a16:creationId xmlns:a16="http://schemas.microsoft.com/office/drawing/2014/main" id="{8E6CD3F2-D2CC-4E8C-9C35-5700443C8C64}"/>
                </a:ext>
              </a:extLst>
            </p:cNvPr>
            <p:cNvCxnSpPr/>
            <p:nvPr/>
          </p:nvCxnSpPr>
          <p:spPr>
            <a:xfrm>
              <a:off x="7284415" y="4775432"/>
              <a:ext cx="347015"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0" name="Rettangolo 119">
            <a:extLst>
              <a:ext uri="{FF2B5EF4-FFF2-40B4-BE49-F238E27FC236}">
                <a16:creationId xmlns:a16="http://schemas.microsoft.com/office/drawing/2014/main" id="{9F891269-370A-45B6-B0CA-E6C058B99F22}"/>
              </a:ext>
            </a:extLst>
          </p:cNvPr>
          <p:cNvSpPr/>
          <p:nvPr/>
        </p:nvSpPr>
        <p:spPr>
          <a:xfrm>
            <a:off x="643334" y="2709267"/>
            <a:ext cx="1731564" cy="369332"/>
          </a:xfrm>
          <a:prstGeom prst="rect">
            <a:avLst/>
          </a:prstGeom>
        </p:spPr>
        <p:txBody>
          <a:bodyPr wrap="none">
            <a:spAutoFit/>
          </a:bodyPr>
          <a:lstStyle/>
          <a:p>
            <a:r>
              <a:rPr lang="it-IT" altLang="it-IT" b="1" dirty="0"/>
              <a:t>INFORMAZIONI</a:t>
            </a:r>
            <a:endParaRPr lang="it-IT" b="1" dirty="0"/>
          </a:p>
        </p:txBody>
      </p:sp>
      <p:sp>
        <p:nvSpPr>
          <p:cNvPr id="121" name="Rettangolo 120">
            <a:extLst>
              <a:ext uri="{FF2B5EF4-FFF2-40B4-BE49-F238E27FC236}">
                <a16:creationId xmlns:a16="http://schemas.microsoft.com/office/drawing/2014/main" id="{B9F5463A-C3C4-42F8-9B26-9BDD2CB5D75D}"/>
              </a:ext>
            </a:extLst>
          </p:cNvPr>
          <p:cNvSpPr/>
          <p:nvPr/>
        </p:nvSpPr>
        <p:spPr>
          <a:xfrm>
            <a:off x="6630531" y="2709267"/>
            <a:ext cx="1737976" cy="369332"/>
          </a:xfrm>
          <a:prstGeom prst="rect">
            <a:avLst/>
          </a:prstGeom>
        </p:spPr>
        <p:txBody>
          <a:bodyPr wrap="none">
            <a:spAutoFit/>
          </a:bodyPr>
          <a:lstStyle/>
          <a:p>
            <a:r>
              <a:rPr lang="it-IT" altLang="it-IT" b="1" dirty="0"/>
              <a:t>SEGNALAZIONI</a:t>
            </a:r>
            <a:endParaRPr lang="it-IT" b="1" dirty="0"/>
          </a:p>
        </p:txBody>
      </p:sp>
      <p:sp>
        <p:nvSpPr>
          <p:cNvPr id="122" name="Rettangolo 121">
            <a:extLst>
              <a:ext uri="{FF2B5EF4-FFF2-40B4-BE49-F238E27FC236}">
                <a16:creationId xmlns:a16="http://schemas.microsoft.com/office/drawing/2014/main" id="{49C73538-99EE-4AB4-8905-CE31C5B2B21D}"/>
              </a:ext>
            </a:extLst>
          </p:cNvPr>
          <p:cNvSpPr/>
          <p:nvPr/>
        </p:nvSpPr>
        <p:spPr>
          <a:xfrm>
            <a:off x="6420967" y="2995133"/>
            <a:ext cx="2218072" cy="1200329"/>
          </a:xfrm>
          <a:prstGeom prst="rect">
            <a:avLst/>
          </a:prstGeom>
        </p:spPr>
        <p:txBody>
          <a:bodyPr wrap="square">
            <a:spAutoFit/>
          </a:bodyPr>
          <a:lstStyle/>
          <a:p>
            <a:pPr algn="just"/>
            <a:r>
              <a:rPr lang="it-IT" altLang="it-IT" sz="1200" dirty="0"/>
              <a:t>Relative a violazioni, presunte o effettive, del Modello e/o a condotte illecite rilevanti ai sensi del D.Lgs. 231/2001, avvenute o in corso di esecuzione</a:t>
            </a:r>
            <a:endParaRPr lang="it-IT" sz="1200" dirty="0"/>
          </a:p>
        </p:txBody>
      </p:sp>
      <p:sp>
        <p:nvSpPr>
          <p:cNvPr id="6" name="CasellaDiTesto 5">
            <a:extLst>
              <a:ext uri="{FF2B5EF4-FFF2-40B4-BE49-F238E27FC236}">
                <a16:creationId xmlns:a16="http://schemas.microsoft.com/office/drawing/2014/main" id="{528D9184-3A65-4418-954E-25718D8DAF22}"/>
              </a:ext>
            </a:extLst>
          </p:cNvPr>
          <p:cNvSpPr txBox="1"/>
          <p:nvPr/>
        </p:nvSpPr>
        <p:spPr>
          <a:xfrm>
            <a:off x="4202727" y="2878993"/>
            <a:ext cx="755183" cy="307777"/>
          </a:xfrm>
          <a:prstGeom prst="rect">
            <a:avLst/>
          </a:prstGeom>
          <a:noFill/>
        </p:spPr>
        <p:txBody>
          <a:bodyPr wrap="square" lIns="0" tIns="0" rIns="0" bIns="0" rtlCol="0">
            <a:spAutoFit/>
          </a:bodyPr>
          <a:lstStyle/>
          <a:p>
            <a:r>
              <a:rPr lang="it-IT" sz="2000" dirty="0">
                <a:solidFill>
                  <a:schemeClr val="bg1"/>
                </a:solidFill>
              </a:rPr>
              <a:t>OdV</a:t>
            </a:r>
          </a:p>
        </p:txBody>
      </p:sp>
      <p:grpSp>
        <p:nvGrpSpPr>
          <p:cNvPr id="123" name="Group 115">
            <a:extLst>
              <a:ext uri="{FF2B5EF4-FFF2-40B4-BE49-F238E27FC236}">
                <a16:creationId xmlns:a16="http://schemas.microsoft.com/office/drawing/2014/main" id="{74CA51F4-70EB-4AAD-A1BC-030A99771865}"/>
              </a:ext>
            </a:extLst>
          </p:cNvPr>
          <p:cNvGrpSpPr/>
          <p:nvPr/>
        </p:nvGrpSpPr>
        <p:grpSpPr>
          <a:xfrm rot="10800000" flipH="1">
            <a:off x="2332489" y="2357114"/>
            <a:ext cx="748516" cy="406400"/>
            <a:chOff x="6882914" y="4369098"/>
            <a:chExt cx="748516" cy="406400"/>
          </a:xfrm>
        </p:grpSpPr>
        <p:cxnSp>
          <p:nvCxnSpPr>
            <p:cNvPr id="124" name="Straight Connector 116">
              <a:extLst>
                <a:ext uri="{FF2B5EF4-FFF2-40B4-BE49-F238E27FC236}">
                  <a16:creationId xmlns:a16="http://schemas.microsoft.com/office/drawing/2014/main" id="{6CC112AB-C02D-49D5-AF57-27191509B762}"/>
                </a:ext>
              </a:extLst>
            </p:cNvPr>
            <p:cNvCxnSpPr/>
            <p:nvPr/>
          </p:nvCxnSpPr>
          <p:spPr>
            <a:xfrm>
              <a:off x="6882914" y="4369098"/>
              <a:ext cx="406400" cy="4064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5" name="Straight Connector 117">
              <a:extLst>
                <a:ext uri="{FF2B5EF4-FFF2-40B4-BE49-F238E27FC236}">
                  <a16:creationId xmlns:a16="http://schemas.microsoft.com/office/drawing/2014/main" id="{0E1B13B7-E9C1-439A-9CEA-2D260028156F}"/>
                </a:ext>
              </a:extLst>
            </p:cNvPr>
            <p:cNvCxnSpPr/>
            <p:nvPr/>
          </p:nvCxnSpPr>
          <p:spPr>
            <a:xfrm>
              <a:off x="7284415" y="4775432"/>
              <a:ext cx="347015"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6" name="Rettangolo 125">
            <a:extLst>
              <a:ext uri="{FF2B5EF4-FFF2-40B4-BE49-F238E27FC236}">
                <a16:creationId xmlns:a16="http://schemas.microsoft.com/office/drawing/2014/main" id="{E3134665-04AD-44A7-9E7A-AB9429E3BD11}"/>
              </a:ext>
            </a:extLst>
          </p:cNvPr>
          <p:cNvSpPr/>
          <p:nvPr/>
        </p:nvSpPr>
        <p:spPr>
          <a:xfrm>
            <a:off x="347980" y="4873833"/>
            <a:ext cx="8440424" cy="1414490"/>
          </a:xfrm>
          <a:prstGeom prst="rect">
            <a:avLst/>
          </a:prstGeom>
        </p:spPr>
        <p:txBody>
          <a:bodyPr wrap="square">
            <a:spAutoFit/>
          </a:bodyPr>
          <a:lstStyle/>
          <a:p>
            <a:pPr algn="just">
              <a:spcBef>
                <a:spcPct val="50000"/>
              </a:spcBef>
            </a:pPr>
            <a:r>
              <a:rPr lang="it-IT" altLang="it-IT" sz="1350" dirty="0"/>
              <a:t>A sua volta l’OdV riferisce in merito all’attuazione del Modello e all’evidenza di eventuali criticità coordinandosi con alcune funzioni interne (ad es. Personale, Amministrazione e controllo, Legale e societario, ecc.). Sono previste generalmente due linee di </a:t>
            </a:r>
            <a:r>
              <a:rPr lang="it-IT" altLang="it-IT" sz="1350" dirty="0">
                <a:solidFill>
                  <a:srgbClr val="FF0000"/>
                </a:solidFill>
              </a:rPr>
              <a:t>reporting</a:t>
            </a:r>
            <a:r>
              <a:rPr lang="it-IT" altLang="it-IT" sz="1350" dirty="0"/>
              <a:t>:</a:t>
            </a:r>
          </a:p>
          <a:p>
            <a:pPr marL="200025" lvl="2" indent="-200025" defTabSz="685584">
              <a:spcBef>
                <a:spcPct val="50000"/>
              </a:spcBef>
              <a:spcAft>
                <a:spcPts val="450"/>
              </a:spcAft>
              <a:buClr>
                <a:schemeClr val="tx2"/>
              </a:buClr>
              <a:buSzPct val="90000"/>
              <a:buFont typeface="Wingdings 3" panose="05040102010807070707" pitchFamily="18" charset="2"/>
              <a:buChar char="u"/>
            </a:pPr>
            <a:r>
              <a:rPr lang="it-IT" altLang="it-IT" sz="1350" dirty="0"/>
              <a:t>la prima su base continuativa </a:t>
            </a:r>
            <a:r>
              <a:rPr lang="it-IT" altLang="it-IT" sz="1350" dirty="0">
                <a:sym typeface="Wingdings" panose="05000000000000000000" pitchFamily="2" charset="2"/>
              </a:rPr>
              <a:t> verso</a:t>
            </a:r>
            <a:r>
              <a:rPr lang="it-IT" altLang="it-IT" sz="1350" dirty="0"/>
              <a:t> il </a:t>
            </a:r>
            <a:r>
              <a:rPr lang="it-IT" sz="1400" dirty="0">
                <a:solidFill>
                  <a:srgbClr val="FF0000"/>
                </a:solidFill>
                <a:ea typeface="Trebuchet MS"/>
                <a:cs typeface="Trebuchet MS"/>
                <a:sym typeface="Trebuchet MS"/>
              </a:rPr>
              <a:t>C.d.A</a:t>
            </a:r>
            <a:r>
              <a:rPr lang="it-IT" sz="1400" dirty="0">
                <a:solidFill>
                  <a:srgbClr val="000000"/>
                </a:solidFill>
                <a:ea typeface="Trebuchet MS"/>
                <a:cs typeface="Trebuchet MS"/>
                <a:sym typeface="Trebuchet MS"/>
              </a:rPr>
              <a:t>. </a:t>
            </a:r>
            <a:r>
              <a:rPr lang="it-IT" altLang="it-IT" sz="1350" dirty="0"/>
              <a:t>in merito a tutte le verifiche eseguite;</a:t>
            </a:r>
          </a:p>
          <a:p>
            <a:pPr marL="200025" lvl="2" indent="-200025" defTabSz="685584">
              <a:spcBef>
                <a:spcPct val="50000"/>
              </a:spcBef>
              <a:spcAft>
                <a:spcPts val="450"/>
              </a:spcAft>
              <a:buClr>
                <a:schemeClr val="tx2"/>
              </a:buClr>
              <a:buSzPct val="90000"/>
              <a:buFont typeface="Wingdings 3" panose="05040102010807070707" pitchFamily="18" charset="2"/>
              <a:buChar char="u"/>
            </a:pPr>
            <a:r>
              <a:rPr lang="it-IT" altLang="it-IT" sz="1350" dirty="0"/>
              <a:t>la seconda su base semestrale/annuale </a:t>
            </a:r>
            <a:r>
              <a:rPr lang="it-IT" altLang="it-IT" sz="1350" dirty="0">
                <a:sym typeface="Wingdings" panose="05000000000000000000" pitchFamily="2" charset="2"/>
              </a:rPr>
              <a:t></a:t>
            </a:r>
            <a:r>
              <a:rPr lang="it-IT" altLang="it-IT" sz="1350" dirty="0"/>
              <a:t> verso il </a:t>
            </a:r>
            <a:r>
              <a:rPr lang="it-IT" sz="1350" dirty="0">
                <a:sym typeface="Trebuchet MS"/>
              </a:rPr>
              <a:t>C.d.A.</a:t>
            </a:r>
            <a:r>
              <a:rPr lang="it-IT" altLang="it-IT" sz="1350" dirty="0"/>
              <a:t> ed </a:t>
            </a:r>
            <a:r>
              <a:rPr lang="it-IT" altLang="it-IT" sz="1350" dirty="0">
                <a:solidFill>
                  <a:srgbClr val="FF0000"/>
                </a:solidFill>
              </a:rPr>
              <a:t>Collegio Sindacale</a:t>
            </a:r>
            <a:r>
              <a:rPr lang="it-IT" altLang="it-IT" sz="1350" dirty="0"/>
              <a:t>.</a:t>
            </a:r>
          </a:p>
        </p:txBody>
      </p:sp>
      <p:sp>
        <p:nvSpPr>
          <p:cNvPr id="3" name="Freccia a pentagono 2">
            <a:extLst>
              <a:ext uri="{FF2B5EF4-FFF2-40B4-BE49-F238E27FC236}">
                <a16:creationId xmlns:a16="http://schemas.microsoft.com/office/drawing/2014/main" id="{8CFD65D5-B8A7-40F5-BD27-49AC38E0808B}"/>
              </a:ext>
            </a:extLst>
          </p:cNvPr>
          <p:cNvSpPr/>
          <p:nvPr/>
        </p:nvSpPr>
        <p:spPr>
          <a:xfrm rot="850043">
            <a:off x="225472" y="3957672"/>
            <a:ext cx="2184546" cy="519274"/>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sz="2000" dirty="0"/>
              <a:t>Reporting</a:t>
            </a:r>
          </a:p>
        </p:txBody>
      </p:sp>
      <p:sp>
        <p:nvSpPr>
          <p:cNvPr id="7" name="Freccia a pentagono 6">
            <a:extLst>
              <a:ext uri="{FF2B5EF4-FFF2-40B4-BE49-F238E27FC236}">
                <a16:creationId xmlns:a16="http://schemas.microsoft.com/office/drawing/2014/main" id="{EF47E637-A5AA-4E80-9C56-9DEFD9B8AAD3}"/>
              </a:ext>
            </a:extLst>
          </p:cNvPr>
          <p:cNvSpPr/>
          <p:nvPr/>
        </p:nvSpPr>
        <p:spPr>
          <a:xfrm rot="10266846" flipV="1">
            <a:off x="5043407" y="465192"/>
            <a:ext cx="3312381" cy="697040"/>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sz="3200" dirty="0"/>
              <a:t>Flussi di info</a:t>
            </a:r>
          </a:p>
        </p:txBody>
      </p:sp>
    </p:spTree>
    <p:extLst>
      <p:ext uri="{BB962C8B-B14F-4D97-AF65-F5344CB8AC3E}">
        <p14:creationId xmlns:p14="http://schemas.microsoft.com/office/powerpoint/2010/main" val="4048571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uppo 105">
            <a:extLst>
              <a:ext uri="{FF2B5EF4-FFF2-40B4-BE49-F238E27FC236}">
                <a16:creationId xmlns:a16="http://schemas.microsoft.com/office/drawing/2014/main" id="{82AF0B98-8D15-4468-99B4-EFBFE0F474F0}"/>
              </a:ext>
            </a:extLst>
          </p:cNvPr>
          <p:cNvGrpSpPr>
            <a:grpSpLocks noChangeAspect="1"/>
          </p:cNvGrpSpPr>
          <p:nvPr/>
        </p:nvGrpSpPr>
        <p:grpSpPr>
          <a:xfrm>
            <a:off x="2327413" y="1209675"/>
            <a:ext cx="4489175" cy="5181600"/>
            <a:chOff x="2422468" y="1489947"/>
            <a:chExt cx="4650711" cy="5368053"/>
          </a:xfrm>
          <a:solidFill>
            <a:schemeClr val="tx1">
              <a:lumMod val="20000"/>
              <a:lumOff val="80000"/>
            </a:schemeClr>
          </a:solidFill>
        </p:grpSpPr>
        <p:grpSp>
          <p:nvGrpSpPr>
            <p:cNvPr id="107" name="Group 7">
              <a:extLst>
                <a:ext uri="{FF2B5EF4-FFF2-40B4-BE49-F238E27FC236}">
                  <a16:creationId xmlns:a16="http://schemas.microsoft.com/office/drawing/2014/main" id="{7E3A7711-7DE0-49D7-B580-FD9F131F66A6}"/>
                </a:ext>
              </a:extLst>
            </p:cNvPr>
            <p:cNvGrpSpPr/>
            <p:nvPr/>
          </p:nvGrpSpPr>
          <p:grpSpPr>
            <a:xfrm>
              <a:off x="2422468" y="2596125"/>
              <a:ext cx="4650711" cy="2680154"/>
              <a:chOff x="3622431" y="2835276"/>
              <a:chExt cx="4650711" cy="2680154"/>
            </a:xfrm>
            <a:grpFill/>
          </p:grpSpPr>
          <p:sp>
            <p:nvSpPr>
              <p:cNvPr id="198" name="Freeform 2">
                <a:extLst>
                  <a:ext uri="{FF2B5EF4-FFF2-40B4-BE49-F238E27FC236}">
                    <a16:creationId xmlns:a16="http://schemas.microsoft.com/office/drawing/2014/main" id="{08EE1416-F31C-4596-BFDF-317FF6B97085}"/>
                  </a:ext>
                </a:extLst>
              </p:cNvPr>
              <p:cNvSpPr>
                <a:spLocks/>
              </p:cNvSpPr>
              <p:nvPr/>
            </p:nvSpPr>
            <p:spPr bwMode="auto">
              <a:xfrm>
                <a:off x="3622432" y="2999751"/>
                <a:ext cx="4650711" cy="2515678"/>
              </a:xfrm>
              <a:custGeom>
                <a:avLst/>
                <a:gdLst>
                  <a:gd name="T0" fmla="*/ 589 w 594"/>
                  <a:gd name="T1" fmla="*/ 8 h 369"/>
                  <a:gd name="T2" fmla="*/ 585 w 594"/>
                  <a:gd name="T3" fmla="*/ 0 h 369"/>
                  <a:gd name="T4" fmla="*/ 8 w 594"/>
                  <a:gd name="T5" fmla="*/ 0 h 369"/>
                  <a:gd name="T6" fmla="*/ 5 w 594"/>
                  <a:gd name="T7" fmla="*/ 8 h 369"/>
                  <a:gd name="T8" fmla="*/ 222 w 594"/>
                  <a:gd name="T9" fmla="*/ 225 h 369"/>
                  <a:gd name="T10" fmla="*/ 231 w 594"/>
                  <a:gd name="T11" fmla="*/ 246 h 369"/>
                  <a:gd name="T12" fmla="*/ 231 w 594"/>
                  <a:gd name="T13" fmla="*/ 357 h 369"/>
                  <a:gd name="T14" fmla="*/ 243 w 594"/>
                  <a:gd name="T15" fmla="*/ 369 h 369"/>
                  <a:gd name="T16" fmla="*/ 351 w 594"/>
                  <a:gd name="T17" fmla="*/ 369 h 369"/>
                  <a:gd name="T18" fmla="*/ 363 w 594"/>
                  <a:gd name="T19" fmla="*/ 357 h 369"/>
                  <a:gd name="T20" fmla="*/ 363 w 594"/>
                  <a:gd name="T21" fmla="*/ 246 h 369"/>
                  <a:gd name="T22" fmla="*/ 372 w 594"/>
                  <a:gd name="T23" fmla="*/ 225 h 369"/>
                  <a:gd name="T24" fmla="*/ 589 w 594"/>
                  <a:gd name="T25" fmla="*/ 8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4" h="369">
                    <a:moveTo>
                      <a:pt x="589" y="8"/>
                    </a:moveTo>
                    <a:cubicBezTo>
                      <a:pt x="594" y="3"/>
                      <a:pt x="592" y="0"/>
                      <a:pt x="585" y="0"/>
                    </a:cubicBezTo>
                    <a:cubicBezTo>
                      <a:pt x="8" y="0"/>
                      <a:pt x="8" y="0"/>
                      <a:pt x="8" y="0"/>
                    </a:cubicBezTo>
                    <a:cubicBezTo>
                      <a:pt x="2" y="0"/>
                      <a:pt x="0" y="3"/>
                      <a:pt x="5" y="8"/>
                    </a:cubicBezTo>
                    <a:cubicBezTo>
                      <a:pt x="222" y="225"/>
                      <a:pt x="222" y="225"/>
                      <a:pt x="222" y="225"/>
                    </a:cubicBezTo>
                    <a:cubicBezTo>
                      <a:pt x="227" y="230"/>
                      <a:pt x="231" y="239"/>
                      <a:pt x="231" y="246"/>
                    </a:cubicBezTo>
                    <a:cubicBezTo>
                      <a:pt x="231" y="357"/>
                      <a:pt x="231" y="357"/>
                      <a:pt x="231" y="357"/>
                    </a:cubicBezTo>
                    <a:cubicBezTo>
                      <a:pt x="231" y="364"/>
                      <a:pt x="236" y="369"/>
                      <a:pt x="243" y="369"/>
                    </a:cubicBezTo>
                    <a:cubicBezTo>
                      <a:pt x="351" y="369"/>
                      <a:pt x="351" y="369"/>
                      <a:pt x="351" y="369"/>
                    </a:cubicBezTo>
                    <a:cubicBezTo>
                      <a:pt x="358" y="369"/>
                      <a:pt x="363" y="364"/>
                      <a:pt x="363" y="357"/>
                    </a:cubicBezTo>
                    <a:cubicBezTo>
                      <a:pt x="363" y="246"/>
                      <a:pt x="363" y="246"/>
                      <a:pt x="363" y="246"/>
                    </a:cubicBezTo>
                    <a:cubicBezTo>
                      <a:pt x="363" y="239"/>
                      <a:pt x="367" y="230"/>
                      <a:pt x="372" y="225"/>
                    </a:cubicBezTo>
                    <a:lnTo>
                      <a:pt x="589" y="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99" name="Oval 3">
                <a:extLst>
                  <a:ext uri="{FF2B5EF4-FFF2-40B4-BE49-F238E27FC236}">
                    <a16:creationId xmlns:a16="http://schemas.microsoft.com/office/drawing/2014/main" id="{E1280C85-E554-429E-84E3-8476FE7EDF5E}"/>
                  </a:ext>
                </a:extLst>
              </p:cNvPr>
              <p:cNvSpPr/>
              <p:nvPr/>
            </p:nvSpPr>
            <p:spPr>
              <a:xfrm>
                <a:off x="3648530" y="2835276"/>
                <a:ext cx="4615088" cy="3338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08" name="Down Arrow 4">
              <a:extLst>
                <a:ext uri="{FF2B5EF4-FFF2-40B4-BE49-F238E27FC236}">
                  <a16:creationId xmlns:a16="http://schemas.microsoft.com/office/drawing/2014/main" id="{60911CFD-1654-4AD4-B94E-064FB7BEA298}"/>
                </a:ext>
              </a:extLst>
            </p:cNvPr>
            <p:cNvSpPr/>
            <p:nvPr/>
          </p:nvSpPr>
          <p:spPr>
            <a:xfrm>
              <a:off x="4178148" y="5411725"/>
              <a:ext cx="1155926" cy="551543"/>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09" name="Group 24">
              <a:extLst>
                <a:ext uri="{FF2B5EF4-FFF2-40B4-BE49-F238E27FC236}">
                  <a16:creationId xmlns:a16="http://schemas.microsoft.com/office/drawing/2014/main" id="{533FC7DB-3E37-4E4F-8444-0044EF140C6E}"/>
                </a:ext>
              </a:extLst>
            </p:cNvPr>
            <p:cNvGrpSpPr/>
            <p:nvPr/>
          </p:nvGrpSpPr>
          <p:grpSpPr>
            <a:xfrm>
              <a:off x="4163607" y="6063239"/>
              <a:ext cx="362875" cy="362874"/>
              <a:chOff x="6167438" y="3265488"/>
              <a:chExt cx="517526" cy="517525"/>
            </a:xfrm>
            <a:grpFill/>
          </p:grpSpPr>
          <p:sp>
            <p:nvSpPr>
              <p:cNvPr id="193" name="Freeform 17">
                <a:extLst>
                  <a:ext uri="{FF2B5EF4-FFF2-40B4-BE49-F238E27FC236}">
                    <a16:creationId xmlns:a16="http://schemas.microsoft.com/office/drawing/2014/main" id="{C8D8EA62-7032-42FD-99B8-8751884399EE}"/>
                  </a:ext>
                </a:extLst>
              </p:cNvPr>
              <p:cNvSpPr>
                <a:spLocks/>
              </p:cNvSpPr>
              <p:nvPr/>
            </p:nvSpPr>
            <p:spPr bwMode="auto">
              <a:xfrm>
                <a:off x="6219826" y="3557588"/>
                <a:ext cx="277813" cy="225425"/>
              </a:xfrm>
              <a:custGeom>
                <a:avLst/>
                <a:gdLst>
                  <a:gd name="T0" fmla="*/ 154 w 175"/>
                  <a:gd name="T1" fmla="*/ 0 h 142"/>
                  <a:gd name="T2" fmla="*/ 0 w 175"/>
                  <a:gd name="T3" fmla="*/ 97 h 142"/>
                  <a:gd name="T4" fmla="*/ 175 w 175"/>
                  <a:gd name="T5" fmla="*/ 142 h 142"/>
                  <a:gd name="T6" fmla="*/ 154 w 175"/>
                  <a:gd name="T7" fmla="*/ 0 h 142"/>
                </a:gdLst>
                <a:ahLst/>
                <a:cxnLst>
                  <a:cxn ang="0">
                    <a:pos x="T0" y="T1"/>
                  </a:cxn>
                  <a:cxn ang="0">
                    <a:pos x="T2" y="T3"/>
                  </a:cxn>
                  <a:cxn ang="0">
                    <a:pos x="T4" y="T5"/>
                  </a:cxn>
                  <a:cxn ang="0">
                    <a:pos x="T6" y="T7"/>
                  </a:cxn>
                </a:cxnLst>
                <a:rect l="0" t="0" r="r" b="b"/>
                <a:pathLst>
                  <a:path w="175" h="142">
                    <a:moveTo>
                      <a:pt x="154" y="0"/>
                    </a:moveTo>
                    <a:lnTo>
                      <a:pt x="0" y="97"/>
                    </a:lnTo>
                    <a:lnTo>
                      <a:pt x="175" y="142"/>
                    </a:lnTo>
                    <a:lnTo>
                      <a:pt x="154"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94" name="Freeform 18">
                <a:extLst>
                  <a:ext uri="{FF2B5EF4-FFF2-40B4-BE49-F238E27FC236}">
                    <a16:creationId xmlns:a16="http://schemas.microsoft.com/office/drawing/2014/main" id="{1DAC004A-FDE5-4236-824B-596911E15E6A}"/>
                  </a:ext>
                </a:extLst>
              </p:cNvPr>
              <p:cNvSpPr>
                <a:spLocks/>
              </p:cNvSpPr>
              <p:nvPr/>
            </p:nvSpPr>
            <p:spPr bwMode="auto">
              <a:xfrm>
                <a:off x="6167438" y="3381375"/>
                <a:ext cx="296863" cy="330200"/>
              </a:xfrm>
              <a:custGeom>
                <a:avLst/>
                <a:gdLst>
                  <a:gd name="T0" fmla="*/ 187 w 187"/>
                  <a:gd name="T1" fmla="*/ 111 h 208"/>
                  <a:gd name="T2" fmla="*/ 33 w 187"/>
                  <a:gd name="T3" fmla="*/ 208 h 208"/>
                  <a:gd name="T4" fmla="*/ 0 w 187"/>
                  <a:gd name="T5" fmla="*/ 0 h 208"/>
                  <a:gd name="T6" fmla="*/ 187 w 187"/>
                  <a:gd name="T7" fmla="*/ 111 h 208"/>
                </a:gdLst>
                <a:ahLst/>
                <a:cxnLst>
                  <a:cxn ang="0">
                    <a:pos x="T0" y="T1"/>
                  </a:cxn>
                  <a:cxn ang="0">
                    <a:pos x="T2" y="T3"/>
                  </a:cxn>
                  <a:cxn ang="0">
                    <a:pos x="T4" y="T5"/>
                  </a:cxn>
                  <a:cxn ang="0">
                    <a:pos x="T6" y="T7"/>
                  </a:cxn>
                </a:cxnLst>
                <a:rect l="0" t="0" r="r" b="b"/>
                <a:pathLst>
                  <a:path w="187" h="208">
                    <a:moveTo>
                      <a:pt x="187" y="111"/>
                    </a:moveTo>
                    <a:lnTo>
                      <a:pt x="33" y="208"/>
                    </a:lnTo>
                    <a:lnTo>
                      <a:pt x="0" y="0"/>
                    </a:lnTo>
                    <a:lnTo>
                      <a:pt x="187" y="11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95" name="Freeform 19">
                <a:extLst>
                  <a:ext uri="{FF2B5EF4-FFF2-40B4-BE49-F238E27FC236}">
                    <a16:creationId xmlns:a16="http://schemas.microsoft.com/office/drawing/2014/main" id="{044E5F58-690F-483A-868A-0CD4298AF71F}"/>
                  </a:ext>
                </a:extLst>
              </p:cNvPr>
              <p:cNvSpPr>
                <a:spLocks/>
              </p:cNvSpPr>
              <p:nvPr/>
            </p:nvSpPr>
            <p:spPr bwMode="auto">
              <a:xfrm>
                <a:off x="6167438" y="3265488"/>
                <a:ext cx="382588" cy="292100"/>
              </a:xfrm>
              <a:custGeom>
                <a:avLst/>
                <a:gdLst>
                  <a:gd name="T0" fmla="*/ 187 w 241"/>
                  <a:gd name="T1" fmla="*/ 184 h 184"/>
                  <a:gd name="T2" fmla="*/ 0 w 241"/>
                  <a:gd name="T3" fmla="*/ 73 h 184"/>
                  <a:gd name="T4" fmla="*/ 241 w 241"/>
                  <a:gd name="T5" fmla="*/ 0 h 184"/>
                  <a:gd name="T6" fmla="*/ 187 w 241"/>
                  <a:gd name="T7" fmla="*/ 184 h 184"/>
                </a:gdLst>
                <a:ahLst/>
                <a:cxnLst>
                  <a:cxn ang="0">
                    <a:pos x="T0" y="T1"/>
                  </a:cxn>
                  <a:cxn ang="0">
                    <a:pos x="T2" y="T3"/>
                  </a:cxn>
                  <a:cxn ang="0">
                    <a:pos x="T4" y="T5"/>
                  </a:cxn>
                  <a:cxn ang="0">
                    <a:pos x="T6" y="T7"/>
                  </a:cxn>
                </a:cxnLst>
                <a:rect l="0" t="0" r="r" b="b"/>
                <a:pathLst>
                  <a:path w="241" h="184">
                    <a:moveTo>
                      <a:pt x="187" y="184"/>
                    </a:moveTo>
                    <a:lnTo>
                      <a:pt x="0" y="73"/>
                    </a:lnTo>
                    <a:lnTo>
                      <a:pt x="241" y="0"/>
                    </a:lnTo>
                    <a:lnTo>
                      <a:pt x="187" y="18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96" name="Freeform 20">
                <a:extLst>
                  <a:ext uri="{FF2B5EF4-FFF2-40B4-BE49-F238E27FC236}">
                    <a16:creationId xmlns:a16="http://schemas.microsoft.com/office/drawing/2014/main" id="{F19A0739-EF6A-4A06-8C37-86D1B2E30918}"/>
                  </a:ext>
                </a:extLst>
              </p:cNvPr>
              <p:cNvSpPr>
                <a:spLocks/>
              </p:cNvSpPr>
              <p:nvPr/>
            </p:nvSpPr>
            <p:spPr bwMode="auto">
              <a:xfrm>
                <a:off x="6464301" y="3265488"/>
                <a:ext cx="220663" cy="431800"/>
              </a:xfrm>
              <a:custGeom>
                <a:avLst/>
                <a:gdLst>
                  <a:gd name="T0" fmla="*/ 54 w 139"/>
                  <a:gd name="T1" fmla="*/ 0 h 272"/>
                  <a:gd name="T2" fmla="*/ 139 w 139"/>
                  <a:gd name="T3" fmla="*/ 272 h 272"/>
                  <a:gd name="T4" fmla="*/ 0 w 139"/>
                  <a:gd name="T5" fmla="*/ 184 h 272"/>
                  <a:gd name="T6" fmla="*/ 54 w 139"/>
                  <a:gd name="T7" fmla="*/ 0 h 272"/>
                </a:gdLst>
                <a:ahLst/>
                <a:cxnLst>
                  <a:cxn ang="0">
                    <a:pos x="T0" y="T1"/>
                  </a:cxn>
                  <a:cxn ang="0">
                    <a:pos x="T2" y="T3"/>
                  </a:cxn>
                  <a:cxn ang="0">
                    <a:pos x="T4" y="T5"/>
                  </a:cxn>
                  <a:cxn ang="0">
                    <a:pos x="T6" y="T7"/>
                  </a:cxn>
                </a:cxnLst>
                <a:rect l="0" t="0" r="r" b="b"/>
                <a:pathLst>
                  <a:path w="139" h="272">
                    <a:moveTo>
                      <a:pt x="54" y="0"/>
                    </a:moveTo>
                    <a:lnTo>
                      <a:pt x="139" y="272"/>
                    </a:lnTo>
                    <a:lnTo>
                      <a:pt x="0" y="184"/>
                    </a:lnTo>
                    <a:lnTo>
                      <a:pt x="54"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97" name="Freeform 21">
                <a:extLst>
                  <a:ext uri="{FF2B5EF4-FFF2-40B4-BE49-F238E27FC236}">
                    <a16:creationId xmlns:a16="http://schemas.microsoft.com/office/drawing/2014/main" id="{2306C762-830E-47E8-9D54-E0E3FA51FD18}"/>
                  </a:ext>
                </a:extLst>
              </p:cNvPr>
              <p:cNvSpPr>
                <a:spLocks/>
              </p:cNvSpPr>
              <p:nvPr/>
            </p:nvSpPr>
            <p:spPr bwMode="auto">
              <a:xfrm>
                <a:off x="6464301" y="3557588"/>
                <a:ext cx="220663" cy="225425"/>
              </a:xfrm>
              <a:custGeom>
                <a:avLst/>
                <a:gdLst>
                  <a:gd name="T0" fmla="*/ 0 w 139"/>
                  <a:gd name="T1" fmla="*/ 0 h 142"/>
                  <a:gd name="T2" fmla="*/ 21 w 139"/>
                  <a:gd name="T3" fmla="*/ 142 h 142"/>
                  <a:gd name="T4" fmla="*/ 139 w 139"/>
                  <a:gd name="T5" fmla="*/ 88 h 142"/>
                  <a:gd name="T6" fmla="*/ 0 w 139"/>
                  <a:gd name="T7" fmla="*/ 0 h 142"/>
                </a:gdLst>
                <a:ahLst/>
                <a:cxnLst>
                  <a:cxn ang="0">
                    <a:pos x="T0" y="T1"/>
                  </a:cxn>
                  <a:cxn ang="0">
                    <a:pos x="T2" y="T3"/>
                  </a:cxn>
                  <a:cxn ang="0">
                    <a:pos x="T4" y="T5"/>
                  </a:cxn>
                  <a:cxn ang="0">
                    <a:pos x="T6" y="T7"/>
                  </a:cxn>
                </a:cxnLst>
                <a:rect l="0" t="0" r="r" b="b"/>
                <a:pathLst>
                  <a:path w="139" h="142">
                    <a:moveTo>
                      <a:pt x="0" y="0"/>
                    </a:moveTo>
                    <a:lnTo>
                      <a:pt x="21" y="142"/>
                    </a:lnTo>
                    <a:lnTo>
                      <a:pt x="139" y="88"/>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0" name="Group 30">
              <a:extLst>
                <a:ext uri="{FF2B5EF4-FFF2-40B4-BE49-F238E27FC236}">
                  <a16:creationId xmlns:a16="http://schemas.microsoft.com/office/drawing/2014/main" id="{880BB001-8C52-415F-855A-6E0525E8BDE0}"/>
                </a:ext>
              </a:extLst>
            </p:cNvPr>
            <p:cNvGrpSpPr/>
            <p:nvPr/>
          </p:nvGrpSpPr>
          <p:grpSpPr>
            <a:xfrm>
              <a:off x="4814155" y="6165645"/>
              <a:ext cx="319464" cy="370667"/>
              <a:chOff x="5519738" y="2813050"/>
              <a:chExt cx="455613" cy="528638"/>
            </a:xfrm>
            <a:grpFill/>
          </p:grpSpPr>
          <p:sp>
            <p:nvSpPr>
              <p:cNvPr id="188" name="Freeform 27">
                <a:extLst>
                  <a:ext uri="{FF2B5EF4-FFF2-40B4-BE49-F238E27FC236}">
                    <a16:creationId xmlns:a16="http://schemas.microsoft.com/office/drawing/2014/main" id="{43BEA13D-AC52-451E-B1F1-6B49326BD94F}"/>
                  </a:ext>
                </a:extLst>
              </p:cNvPr>
              <p:cNvSpPr>
                <a:spLocks/>
              </p:cNvSpPr>
              <p:nvPr/>
            </p:nvSpPr>
            <p:spPr bwMode="auto">
              <a:xfrm>
                <a:off x="5692776" y="2813050"/>
                <a:ext cx="282575" cy="352425"/>
              </a:xfrm>
              <a:custGeom>
                <a:avLst/>
                <a:gdLst>
                  <a:gd name="T0" fmla="*/ 33 w 178"/>
                  <a:gd name="T1" fmla="*/ 222 h 222"/>
                  <a:gd name="T2" fmla="*/ 178 w 178"/>
                  <a:gd name="T3" fmla="*/ 136 h 222"/>
                  <a:gd name="T4" fmla="*/ 0 w 178"/>
                  <a:gd name="T5" fmla="*/ 0 h 222"/>
                  <a:gd name="T6" fmla="*/ 33 w 178"/>
                  <a:gd name="T7" fmla="*/ 222 h 222"/>
                </a:gdLst>
                <a:ahLst/>
                <a:cxnLst>
                  <a:cxn ang="0">
                    <a:pos x="T0" y="T1"/>
                  </a:cxn>
                  <a:cxn ang="0">
                    <a:pos x="T2" y="T3"/>
                  </a:cxn>
                  <a:cxn ang="0">
                    <a:pos x="T4" y="T5"/>
                  </a:cxn>
                  <a:cxn ang="0">
                    <a:pos x="T6" y="T7"/>
                  </a:cxn>
                </a:cxnLst>
                <a:rect l="0" t="0" r="r" b="b"/>
                <a:pathLst>
                  <a:path w="178" h="222">
                    <a:moveTo>
                      <a:pt x="33" y="222"/>
                    </a:moveTo>
                    <a:lnTo>
                      <a:pt x="178" y="136"/>
                    </a:lnTo>
                    <a:lnTo>
                      <a:pt x="0" y="0"/>
                    </a:lnTo>
                    <a:lnTo>
                      <a:pt x="33" y="22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9" name="Freeform 28">
                <a:extLst>
                  <a:ext uri="{FF2B5EF4-FFF2-40B4-BE49-F238E27FC236}">
                    <a16:creationId xmlns:a16="http://schemas.microsoft.com/office/drawing/2014/main" id="{44383BB9-E4CC-4A01-B5BF-79E782FE90DA}"/>
                  </a:ext>
                </a:extLst>
              </p:cNvPr>
              <p:cNvSpPr>
                <a:spLocks/>
              </p:cNvSpPr>
              <p:nvPr/>
            </p:nvSpPr>
            <p:spPr bwMode="auto">
              <a:xfrm>
                <a:off x="5745163" y="3028950"/>
                <a:ext cx="230188" cy="312738"/>
              </a:xfrm>
              <a:custGeom>
                <a:avLst/>
                <a:gdLst>
                  <a:gd name="T0" fmla="*/ 0 w 145"/>
                  <a:gd name="T1" fmla="*/ 86 h 197"/>
                  <a:gd name="T2" fmla="*/ 145 w 145"/>
                  <a:gd name="T3" fmla="*/ 0 h 197"/>
                  <a:gd name="T4" fmla="*/ 145 w 145"/>
                  <a:gd name="T5" fmla="*/ 197 h 197"/>
                  <a:gd name="T6" fmla="*/ 0 w 145"/>
                  <a:gd name="T7" fmla="*/ 86 h 197"/>
                </a:gdLst>
                <a:ahLst/>
                <a:cxnLst>
                  <a:cxn ang="0">
                    <a:pos x="T0" y="T1"/>
                  </a:cxn>
                  <a:cxn ang="0">
                    <a:pos x="T2" y="T3"/>
                  </a:cxn>
                  <a:cxn ang="0">
                    <a:pos x="T4" y="T5"/>
                  </a:cxn>
                  <a:cxn ang="0">
                    <a:pos x="T6" y="T7"/>
                  </a:cxn>
                </a:cxnLst>
                <a:rect l="0" t="0" r="r" b="b"/>
                <a:pathLst>
                  <a:path w="145" h="197">
                    <a:moveTo>
                      <a:pt x="0" y="86"/>
                    </a:moveTo>
                    <a:lnTo>
                      <a:pt x="145" y="0"/>
                    </a:lnTo>
                    <a:lnTo>
                      <a:pt x="145" y="197"/>
                    </a:lnTo>
                    <a:lnTo>
                      <a:pt x="0" y="86"/>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90" name="Freeform 29">
                <a:extLst>
                  <a:ext uri="{FF2B5EF4-FFF2-40B4-BE49-F238E27FC236}">
                    <a16:creationId xmlns:a16="http://schemas.microsoft.com/office/drawing/2014/main" id="{196ADD3D-A022-4D14-89FE-515CD29402DB}"/>
                  </a:ext>
                </a:extLst>
              </p:cNvPr>
              <p:cNvSpPr>
                <a:spLocks/>
              </p:cNvSpPr>
              <p:nvPr/>
            </p:nvSpPr>
            <p:spPr bwMode="auto">
              <a:xfrm>
                <a:off x="5573713" y="3165475"/>
                <a:ext cx="401638" cy="176213"/>
              </a:xfrm>
              <a:custGeom>
                <a:avLst/>
                <a:gdLst>
                  <a:gd name="T0" fmla="*/ 108 w 253"/>
                  <a:gd name="T1" fmla="*/ 0 h 111"/>
                  <a:gd name="T2" fmla="*/ 253 w 253"/>
                  <a:gd name="T3" fmla="*/ 111 h 111"/>
                  <a:gd name="T4" fmla="*/ 0 w 253"/>
                  <a:gd name="T5" fmla="*/ 38 h 111"/>
                  <a:gd name="T6" fmla="*/ 108 w 253"/>
                  <a:gd name="T7" fmla="*/ 0 h 111"/>
                </a:gdLst>
                <a:ahLst/>
                <a:cxnLst>
                  <a:cxn ang="0">
                    <a:pos x="T0" y="T1"/>
                  </a:cxn>
                  <a:cxn ang="0">
                    <a:pos x="T2" y="T3"/>
                  </a:cxn>
                  <a:cxn ang="0">
                    <a:pos x="T4" y="T5"/>
                  </a:cxn>
                  <a:cxn ang="0">
                    <a:pos x="T6" y="T7"/>
                  </a:cxn>
                </a:cxnLst>
                <a:rect l="0" t="0" r="r" b="b"/>
                <a:pathLst>
                  <a:path w="253" h="111">
                    <a:moveTo>
                      <a:pt x="108" y="0"/>
                    </a:moveTo>
                    <a:lnTo>
                      <a:pt x="253" y="111"/>
                    </a:lnTo>
                    <a:lnTo>
                      <a:pt x="0" y="38"/>
                    </a:lnTo>
                    <a:lnTo>
                      <a:pt x="108"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91" name="Freeform 30">
                <a:extLst>
                  <a:ext uri="{FF2B5EF4-FFF2-40B4-BE49-F238E27FC236}">
                    <a16:creationId xmlns:a16="http://schemas.microsoft.com/office/drawing/2014/main" id="{8C0E7859-5E0E-4695-82FE-84D9B8E0A45E}"/>
                  </a:ext>
                </a:extLst>
              </p:cNvPr>
              <p:cNvSpPr>
                <a:spLocks/>
              </p:cNvSpPr>
              <p:nvPr/>
            </p:nvSpPr>
            <p:spPr bwMode="auto">
              <a:xfrm>
                <a:off x="5519738" y="3052763"/>
                <a:ext cx="225425" cy="173038"/>
              </a:xfrm>
              <a:custGeom>
                <a:avLst/>
                <a:gdLst>
                  <a:gd name="T0" fmla="*/ 34 w 142"/>
                  <a:gd name="T1" fmla="*/ 109 h 109"/>
                  <a:gd name="T2" fmla="*/ 0 w 142"/>
                  <a:gd name="T3" fmla="*/ 0 h 109"/>
                  <a:gd name="T4" fmla="*/ 142 w 142"/>
                  <a:gd name="T5" fmla="*/ 71 h 109"/>
                  <a:gd name="T6" fmla="*/ 34 w 142"/>
                  <a:gd name="T7" fmla="*/ 109 h 109"/>
                </a:gdLst>
                <a:ahLst/>
                <a:cxnLst>
                  <a:cxn ang="0">
                    <a:pos x="T0" y="T1"/>
                  </a:cxn>
                  <a:cxn ang="0">
                    <a:pos x="T2" y="T3"/>
                  </a:cxn>
                  <a:cxn ang="0">
                    <a:pos x="T4" y="T5"/>
                  </a:cxn>
                  <a:cxn ang="0">
                    <a:pos x="T6" y="T7"/>
                  </a:cxn>
                </a:cxnLst>
                <a:rect l="0" t="0" r="r" b="b"/>
                <a:pathLst>
                  <a:path w="142" h="109">
                    <a:moveTo>
                      <a:pt x="34" y="109"/>
                    </a:moveTo>
                    <a:lnTo>
                      <a:pt x="0" y="0"/>
                    </a:lnTo>
                    <a:lnTo>
                      <a:pt x="142" y="71"/>
                    </a:lnTo>
                    <a:lnTo>
                      <a:pt x="34" y="10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92" name="Freeform 31">
                <a:extLst>
                  <a:ext uri="{FF2B5EF4-FFF2-40B4-BE49-F238E27FC236}">
                    <a16:creationId xmlns:a16="http://schemas.microsoft.com/office/drawing/2014/main" id="{618D2BF8-4E28-40E5-918A-FFA526657DF1}"/>
                  </a:ext>
                </a:extLst>
              </p:cNvPr>
              <p:cNvSpPr>
                <a:spLocks/>
              </p:cNvSpPr>
              <p:nvPr/>
            </p:nvSpPr>
            <p:spPr bwMode="auto">
              <a:xfrm>
                <a:off x="5519738" y="2813050"/>
                <a:ext cx="225425" cy="352425"/>
              </a:xfrm>
              <a:custGeom>
                <a:avLst/>
                <a:gdLst>
                  <a:gd name="T0" fmla="*/ 142 w 142"/>
                  <a:gd name="T1" fmla="*/ 222 h 222"/>
                  <a:gd name="T2" fmla="*/ 109 w 142"/>
                  <a:gd name="T3" fmla="*/ 0 h 222"/>
                  <a:gd name="T4" fmla="*/ 0 w 142"/>
                  <a:gd name="T5" fmla="*/ 151 h 222"/>
                  <a:gd name="T6" fmla="*/ 142 w 142"/>
                  <a:gd name="T7" fmla="*/ 222 h 222"/>
                </a:gdLst>
                <a:ahLst/>
                <a:cxnLst>
                  <a:cxn ang="0">
                    <a:pos x="T0" y="T1"/>
                  </a:cxn>
                  <a:cxn ang="0">
                    <a:pos x="T2" y="T3"/>
                  </a:cxn>
                  <a:cxn ang="0">
                    <a:pos x="T4" y="T5"/>
                  </a:cxn>
                  <a:cxn ang="0">
                    <a:pos x="T6" y="T7"/>
                  </a:cxn>
                </a:cxnLst>
                <a:rect l="0" t="0" r="r" b="b"/>
                <a:pathLst>
                  <a:path w="142" h="222">
                    <a:moveTo>
                      <a:pt x="142" y="222"/>
                    </a:moveTo>
                    <a:lnTo>
                      <a:pt x="109" y="0"/>
                    </a:lnTo>
                    <a:lnTo>
                      <a:pt x="0" y="151"/>
                    </a:lnTo>
                    <a:lnTo>
                      <a:pt x="142" y="22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1" name="Group 36">
              <a:extLst>
                <a:ext uri="{FF2B5EF4-FFF2-40B4-BE49-F238E27FC236}">
                  <a16:creationId xmlns:a16="http://schemas.microsoft.com/office/drawing/2014/main" id="{A9938F06-F8F9-451A-A79C-B25947D43C8F}"/>
                </a:ext>
              </a:extLst>
            </p:cNvPr>
            <p:cNvGrpSpPr/>
            <p:nvPr/>
          </p:nvGrpSpPr>
          <p:grpSpPr>
            <a:xfrm>
              <a:off x="4476710" y="6489560"/>
              <a:ext cx="319463" cy="368440"/>
              <a:chOff x="6413501" y="3959225"/>
              <a:chExt cx="455613" cy="525463"/>
            </a:xfrm>
            <a:grpFill/>
          </p:grpSpPr>
          <p:sp>
            <p:nvSpPr>
              <p:cNvPr id="183" name="Freeform 43">
                <a:extLst>
                  <a:ext uri="{FF2B5EF4-FFF2-40B4-BE49-F238E27FC236}">
                    <a16:creationId xmlns:a16="http://schemas.microsoft.com/office/drawing/2014/main" id="{FB5DC642-9AE5-43E7-8961-7E03B3DABE69}"/>
                  </a:ext>
                </a:extLst>
              </p:cNvPr>
              <p:cNvSpPr>
                <a:spLocks/>
              </p:cNvSpPr>
              <p:nvPr/>
            </p:nvSpPr>
            <p:spPr bwMode="auto">
              <a:xfrm>
                <a:off x="6588126" y="3959225"/>
                <a:ext cx="280988" cy="349250"/>
              </a:xfrm>
              <a:custGeom>
                <a:avLst/>
                <a:gdLst>
                  <a:gd name="T0" fmla="*/ 32 w 177"/>
                  <a:gd name="T1" fmla="*/ 220 h 220"/>
                  <a:gd name="T2" fmla="*/ 177 w 177"/>
                  <a:gd name="T3" fmla="*/ 136 h 220"/>
                  <a:gd name="T4" fmla="*/ 0 w 177"/>
                  <a:gd name="T5" fmla="*/ 0 h 220"/>
                  <a:gd name="T6" fmla="*/ 32 w 177"/>
                  <a:gd name="T7" fmla="*/ 220 h 220"/>
                </a:gdLst>
                <a:ahLst/>
                <a:cxnLst>
                  <a:cxn ang="0">
                    <a:pos x="T0" y="T1"/>
                  </a:cxn>
                  <a:cxn ang="0">
                    <a:pos x="T2" y="T3"/>
                  </a:cxn>
                  <a:cxn ang="0">
                    <a:pos x="T4" y="T5"/>
                  </a:cxn>
                  <a:cxn ang="0">
                    <a:pos x="T6" y="T7"/>
                  </a:cxn>
                </a:cxnLst>
                <a:rect l="0" t="0" r="r" b="b"/>
                <a:pathLst>
                  <a:path w="177" h="220">
                    <a:moveTo>
                      <a:pt x="32" y="220"/>
                    </a:moveTo>
                    <a:lnTo>
                      <a:pt x="177" y="136"/>
                    </a:lnTo>
                    <a:lnTo>
                      <a:pt x="0" y="0"/>
                    </a:lnTo>
                    <a:lnTo>
                      <a:pt x="32" y="22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4" name="Freeform 44">
                <a:extLst>
                  <a:ext uri="{FF2B5EF4-FFF2-40B4-BE49-F238E27FC236}">
                    <a16:creationId xmlns:a16="http://schemas.microsoft.com/office/drawing/2014/main" id="{73987AEC-256A-4ADF-9CDF-C5F9335E2788}"/>
                  </a:ext>
                </a:extLst>
              </p:cNvPr>
              <p:cNvSpPr>
                <a:spLocks/>
              </p:cNvSpPr>
              <p:nvPr/>
            </p:nvSpPr>
            <p:spPr bwMode="auto">
              <a:xfrm>
                <a:off x="6638926" y="4175125"/>
                <a:ext cx="230188" cy="309563"/>
              </a:xfrm>
              <a:custGeom>
                <a:avLst/>
                <a:gdLst>
                  <a:gd name="T0" fmla="*/ 0 w 145"/>
                  <a:gd name="T1" fmla="*/ 84 h 195"/>
                  <a:gd name="T2" fmla="*/ 145 w 145"/>
                  <a:gd name="T3" fmla="*/ 0 h 195"/>
                  <a:gd name="T4" fmla="*/ 145 w 145"/>
                  <a:gd name="T5" fmla="*/ 195 h 195"/>
                  <a:gd name="T6" fmla="*/ 0 w 145"/>
                  <a:gd name="T7" fmla="*/ 84 h 195"/>
                </a:gdLst>
                <a:ahLst/>
                <a:cxnLst>
                  <a:cxn ang="0">
                    <a:pos x="T0" y="T1"/>
                  </a:cxn>
                  <a:cxn ang="0">
                    <a:pos x="T2" y="T3"/>
                  </a:cxn>
                  <a:cxn ang="0">
                    <a:pos x="T4" y="T5"/>
                  </a:cxn>
                  <a:cxn ang="0">
                    <a:pos x="T6" y="T7"/>
                  </a:cxn>
                </a:cxnLst>
                <a:rect l="0" t="0" r="r" b="b"/>
                <a:pathLst>
                  <a:path w="145" h="195">
                    <a:moveTo>
                      <a:pt x="0" y="84"/>
                    </a:moveTo>
                    <a:lnTo>
                      <a:pt x="145" y="0"/>
                    </a:lnTo>
                    <a:lnTo>
                      <a:pt x="145" y="195"/>
                    </a:lnTo>
                    <a:lnTo>
                      <a:pt x="0" y="8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5" name="Freeform 45">
                <a:extLst>
                  <a:ext uri="{FF2B5EF4-FFF2-40B4-BE49-F238E27FC236}">
                    <a16:creationId xmlns:a16="http://schemas.microsoft.com/office/drawing/2014/main" id="{D06E1785-85A0-4ED6-8C2A-F6D6D1BCCD43}"/>
                  </a:ext>
                </a:extLst>
              </p:cNvPr>
              <p:cNvSpPr>
                <a:spLocks/>
              </p:cNvSpPr>
              <p:nvPr/>
            </p:nvSpPr>
            <p:spPr bwMode="auto">
              <a:xfrm>
                <a:off x="6465888" y="4308475"/>
                <a:ext cx="403225" cy="176213"/>
              </a:xfrm>
              <a:custGeom>
                <a:avLst/>
                <a:gdLst>
                  <a:gd name="T0" fmla="*/ 109 w 254"/>
                  <a:gd name="T1" fmla="*/ 0 h 111"/>
                  <a:gd name="T2" fmla="*/ 254 w 254"/>
                  <a:gd name="T3" fmla="*/ 111 h 111"/>
                  <a:gd name="T4" fmla="*/ 0 w 254"/>
                  <a:gd name="T5" fmla="*/ 39 h 111"/>
                  <a:gd name="T6" fmla="*/ 109 w 254"/>
                  <a:gd name="T7" fmla="*/ 0 h 111"/>
                </a:gdLst>
                <a:ahLst/>
                <a:cxnLst>
                  <a:cxn ang="0">
                    <a:pos x="T0" y="T1"/>
                  </a:cxn>
                  <a:cxn ang="0">
                    <a:pos x="T2" y="T3"/>
                  </a:cxn>
                  <a:cxn ang="0">
                    <a:pos x="T4" y="T5"/>
                  </a:cxn>
                  <a:cxn ang="0">
                    <a:pos x="T6" y="T7"/>
                  </a:cxn>
                </a:cxnLst>
                <a:rect l="0" t="0" r="r" b="b"/>
                <a:pathLst>
                  <a:path w="254" h="111">
                    <a:moveTo>
                      <a:pt x="109" y="0"/>
                    </a:moveTo>
                    <a:lnTo>
                      <a:pt x="254" y="111"/>
                    </a:lnTo>
                    <a:lnTo>
                      <a:pt x="0" y="39"/>
                    </a:lnTo>
                    <a:lnTo>
                      <a:pt x="109"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6" name="Freeform 46">
                <a:extLst>
                  <a:ext uri="{FF2B5EF4-FFF2-40B4-BE49-F238E27FC236}">
                    <a16:creationId xmlns:a16="http://schemas.microsoft.com/office/drawing/2014/main" id="{01B53BFA-0EA1-4DA9-BF61-5E53A649B4F5}"/>
                  </a:ext>
                </a:extLst>
              </p:cNvPr>
              <p:cNvSpPr>
                <a:spLocks/>
              </p:cNvSpPr>
              <p:nvPr/>
            </p:nvSpPr>
            <p:spPr bwMode="auto">
              <a:xfrm>
                <a:off x="6413501" y="4198938"/>
                <a:ext cx="225425" cy="171450"/>
              </a:xfrm>
              <a:custGeom>
                <a:avLst/>
                <a:gdLst>
                  <a:gd name="T0" fmla="*/ 33 w 142"/>
                  <a:gd name="T1" fmla="*/ 108 h 108"/>
                  <a:gd name="T2" fmla="*/ 0 w 142"/>
                  <a:gd name="T3" fmla="*/ 0 h 108"/>
                  <a:gd name="T4" fmla="*/ 142 w 142"/>
                  <a:gd name="T5" fmla="*/ 69 h 108"/>
                  <a:gd name="T6" fmla="*/ 33 w 142"/>
                  <a:gd name="T7" fmla="*/ 108 h 108"/>
                </a:gdLst>
                <a:ahLst/>
                <a:cxnLst>
                  <a:cxn ang="0">
                    <a:pos x="T0" y="T1"/>
                  </a:cxn>
                  <a:cxn ang="0">
                    <a:pos x="T2" y="T3"/>
                  </a:cxn>
                  <a:cxn ang="0">
                    <a:pos x="T4" y="T5"/>
                  </a:cxn>
                  <a:cxn ang="0">
                    <a:pos x="T6" y="T7"/>
                  </a:cxn>
                </a:cxnLst>
                <a:rect l="0" t="0" r="r" b="b"/>
                <a:pathLst>
                  <a:path w="142" h="108">
                    <a:moveTo>
                      <a:pt x="33" y="108"/>
                    </a:moveTo>
                    <a:lnTo>
                      <a:pt x="0" y="0"/>
                    </a:lnTo>
                    <a:lnTo>
                      <a:pt x="142" y="69"/>
                    </a:lnTo>
                    <a:lnTo>
                      <a:pt x="33" y="10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7" name="Freeform 47">
                <a:extLst>
                  <a:ext uri="{FF2B5EF4-FFF2-40B4-BE49-F238E27FC236}">
                    <a16:creationId xmlns:a16="http://schemas.microsoft.com/office/drawing/2014/main" id="{A2EBBD26-6B3D-462A-B378-94C466F9C623}"/>
                  </a:ext>
                </a:extLst>
              </p:cNvPr>
              <p:cNvSpPr>
                <a:spLocks/>
              </p:cNvSpPr>
              <p:nvPr/>
            </p:nvSpPr>
            <p:spPr bwMode="auto">
              <a:xfrm>
                <a:off x="6413501" y="3959225"/>
                <a:ext cx="225425" cy="349250"/>
              </a:xfrm>
              <a:custGeom>
                <a:avLst/>
                <a:gdLst>
                  <a:gd name="T0" fmla="*/ 142 w 142"/>
                  <a:gd name="T1" fmla="*/ 220 h 220"/>
                  <a:gd name="T2" fmla="*/ 110 w 142"/>
                  <a:gd name="T3" fmla="*/ 0 h 220"/>
                  <a:gd name="T4" fmla="*/ 0 w 142"/>
                  <a:gd name="T5" fmla="*/ 151 h 220"/>
                  <a:gd name="T6" fmla="*/ 142 w 142"/>
                  <a:gd name="T7" fmla="*/ 220 h 220"/>
                </a:gdLst>
                <a:ahLst/>
                <a:cxnLst>
                  <a:cxn ang="0">
                    <a:pos x="T0" y="T1"/>
                  </a:cxn>
                  <a:cxn ang="0">
                    <a:pos x="T2" y="T3"/>
                  </a:cxn>
                  <a:cxn ang="0">
                    <a:pos x="T4" y="T5"/>
                  </a:cxn>
                  <a:cxn ang="0">
                    <a:pos x="T6" y="T7"/>
                  </a:cxn>
                </a:cxnLst>
                <a:rect l="0" t="0" r="r" b="b"/>
                <a:pathLst>
                  <a:path w="142" h="220">
                    <a:moveTo>
                      <a:pt x="142" y="220"/>
                    </a:moveTo>
                    <a:lnTo>
                      <a:pt x="110" y="0"/>
                    </a:lnTo>
                    <a:lnTo>
                      <a:pt x="0" y="151"/>
                    </a:lnTo>
                    <a:lnTo>
                      <a:pt x="142" y="22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2" name="Group 42">
              <a:extLst>
                <a:ext uri="{FF2B5EF4-FFF2-40B4-BE49-F238E27FC236}">
                  <a16:creationId xmlns:a16="http://schemas.microsoft.com/office/drawing/2014/main" id="{9FAF3D21-5A1E-46DD-83F6-E473FC066DA7}"/>
                </a:ext>
              </a:extLst>
            </p:cNvPr>
            <p:cNvGrpSpPr/>
            <p:nvPr/>
          </p:nvGrpSpPr>
          <p:grpSpPr>
            <a:xfrm>
              <a:off x="5148753" y="6028121"/>
              <a:ext cx="221509" cy="256016"/>
              <a:chOff x="7058026" y="3106738"/>
              <a:chExt cx="315912" cy="365125"/>
            </a:xfrm>
            <a:grpFill/>
          </p:grpSpPr>
          <p:sp>
            <p:nvSpPr>
              <p:cNvPr id="178" name="Freeform 53">
                <a:extLst>
                  <a:ext uri="{FF2B5EF4-FFF2-40B4-BE49-F238E27FC236}">
                    <a16:creationId xmlns:a16="http://schemas.microsoft.com/office/drawing/2014/main" id="{C70665E7-0276-4101-A447-29F48CF137C8}"/>
                  </a:ext>
                </a:extLst>
              </p:cNvPr>
              <p:cNvSpPr>
                <a:spLocks/>
              </p:cNvSpPr>
              <p:nvPr/>
            </p:nvSpPr>
            <p:spPr bwMode="auto">
              <a:xfrm>
                <a:off x="7177088" y="3106738"/>
                <a:ext cx="196850" cy="241300"/>
              </a:xfrm>
              <a:custGeom>
                <a:avLst/>
                <a:gdLst>
                  <a:gd name="T0" fmla="*/ 22 w 124"/>
                  <a:gd name="T1" fmla="*/ 152 h 152"/>
                  <a:gd name="T2" fmla="*/ 124 w 124"/>
                  <a:gd name="T3" fmla="*/ 94 h 152"/>
                  <a:gd name="T4" fmla="*/ 0 w 124"/>
                  <a:gd name="T5" fmla="*/ 0 h 152"/>
                  <a:gd name="T6" fmla="*/ 22 w 124"/>
                  <a:gd name="T7" fmla="*/ 152 h 152"/>
                </a:gdLst>
                <a:ahLst/>
                <a:cxnLst>
                  <a:cxn ang="0">
                    <a:pos x="T0" y="T1"/>
                  </a:cxn>
                  <a:cxn ang="0">
                    <a:pos x="T2" y="T3"/>
                  </a:cxn>
                  <a:cxn ang="0">
                    <a:pos x="T4" y="T5"/>
                  </a:cxn>
                  <a:cxn ang="0">
                    <a:pos x="T6" y="T7"/>
                  </a:cxn>
                </a:cxnLst>
                <a:rect l="0" t="0" r="r" b="b"/>
                <a:pathLst>
                  <a:path w="124" h="152">
                    <a:moveTo>
                      <a:pt x="22" y="152"/>
                    </a:moveTo>
                    <a:lnTo>
                      <a:pt x="124" y="94"/>
                    </a:lnTo>
                    <a:lnTo>
                      <a:pt x="0" y="0"/>
                    </a:lnTo>
                    <a:lnTo>
                      <a:pt x="22" y="15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54">
                <a:extLst>
                  <a:ext uri="{FF2B5EF4-FFF2-40B4-BE49-F238E27FC236}">
                    <a16:creationId xmlns:a16="http://schemas.microsoft.com/office/drawing/2014/main" id="{FC5D20FE-B767-4DE9-84CC-8176A2BFA86A}"/>
                  </a:ext>
                </a:extLst>
              </p:cNvPr>
              <p:cNvSpPr>
                <a:spLocks/>
              </p:cNvSpPr>
              <p:nvPr/>
            </p:nvSpPr>
            <p:spPr bwMode="auto">
              <a:xfrm>
                <a:off x="7212013" y="3255963"/>
                <a:ext cx="161925" cy="215900"/>
              </a:xfrm>
              <a:custGeom>
                <a:avLst/>
                <a:gdLst>
                  <a:gd name="T0" fmla="*/ 0 w 102"/>
                  <a:gd name="T1" fmla="*/ 58 h 136"/>
                  <a:gd name="T2" fmla="*/ 102 w 102"/>
                  <a:gd name="T3" fmla="*/ 0 h 136"/>
                  <a:gd name="T4" fmla="*/ 102 w 102"/>
                  <a:gd name="T5" fmla="*/ 136 h 136"/>
                  <a:gd name="T6" fmla="*/ 0 w 102"/>
                  <a:gd name="T7" fmla="*/ 58 h 136"/>
                </a:gdLst>
                <a:ahLst/>
                <a:cxnLst>
                  <a:cxn ang="0">
                    <a:pos x="T0" y="T1"/>
                  </a:cxn>
                  <a:cxn ang="0">
                    <a:pos x="T2" y="T3"/>
                  </a:cxn>
                  <a:cxn ang="0">
                    <a:pos x="T4" y="T5"/>
                  </a:cxn>
                  <a:cxn ang="0">
                    <a:pos x="T6" y="T7"/>
                  </a:cxn>
                </a:cxnLst>
                <a:rect l="0" t="0" r="r" b="b"/>
                <a:pathLst>
                  <a:path w="102" h="136">
                    <a:moveTo>
                      <a:pt x="0" y="58"/>
                    </a:moveTo>
                    <a:lnTo>
                      <a:pt x="102" y="0"/>
                    </a:lnTo>
                    <a:lnTo>
                      <a:pt x="102" y="136"/>
                    </a:lnTo>
                    <a:lnTo>
                      <a:pt x="0" y="5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55">
                <a:extLst>
                  <a:ext uri="{FF2B5EF4-FFF2-40B4-BE49-F238E27FC236}">
                    <a16:creationId xmlns:a16="http://schemas.microsoft.com/office/drawing/2014/main" id="{DABF28FE-A46E-4B41-A964-FF307E73DF7C}"/>
                  </a:ext>
                </a:extLst>
              </p:cNvPr>
              <p:cNvSpPr>
                <a:spLocks/>
              </p:cNvSpPr>
              <p:nvPr/>
            </p:nvSpPr>
            <p:spPr bwMode="auto">
              <a:xfrm>
                <a:off x="7094538" y="3348038"/>
                <a:ext cx="279400" cy="123825"/>
              </a:xfrm>
              <a:custGeom>
                <a:avLst/>
                <a:gdLst>
                  <a:gd name="T0" fmla="*/ 74 w 176"/>
                  <a:gd name="T1" fmla="*/ 0 h 78"/>
                  <a:gd name="T2" fmla="*/ 176 w 176"/>
                  <a:gd name="T3" fmla="*/ 78 h 78"/>
                  <a:gd name="T4" fmla="*/ 0 w 176"/>
                  <a:gd name="T5" fmla="*/ 27 h 78"/>
                  <a:gd name="T6" fmla="*/ 74 w 176"/>
                  <a:gd name="T7" fmla="*/ 0 h 78"/>
                </a:gdLst>
                <a:ahLst/>
                <a:cxnLst>
                  <a:cxn ang="0">
                    <a:pos x="T0" y="T1"/>
                  </a:cxn>
                  <a:cxn ang="0">
                    <a:pos x="T2" y="T3"/>
                  </a:cxn>
                  <a:cxn ang="0">
                    <a:pos x="T4" y="T5"/>
                  </a:cxn>
                  <a:cxn ang="0">
                    <a:pos x="T6" y="T7"/>
                  </a:cxn>
                </a:cxnLst>
                <a:rect l="0" t="0" r="r" b="b"/>
                <a:pathLst>
                  <a:path w="176" h="78">
                    <a:moveTo>
                      <a:pt x="74" y="0"/>
                    </a:moveTo>
                    <a:lnTo>
                      <a:pt x="176" y="78"/>
                    </a:lnTo>
                    <a:lnTo>
                      <a:pt x="0" y="27"/>
                    </a:lnTo>
                    <a:lnTo>
                      <a:pt x="74"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56">
                <a:extLst>
                  <a:ext uri="{FF2B5EF4-FFF2-40B4-BE49-F238E27FC236}">
                    <a16:creationId xmlns:a16="http://schemas.microsoft.com/office/drawing/2014/main" id="{CBB47A5D-E2E1-409B-98B0-E9C57251A692}"/>
                  </a:ext>
                </a:extLst>
              </p:cNvPr>
              <p:cNvSpPr>
                <a:spLocks/>
              </p:cNvSpPr>
              <p:nvPr/>
            </p:nvSpPr>
            <p:spPr bwMode="auto">
              <a:xfrm>
                <a:off x="7058026" y="3271838"/>
                <a:ext cx="153988" cy="119063"/>
              </a:xfrm>
              <a:custGeom>
                <a:avLst/>
                <a:gdLst>
                  <a:gd name="T0" fmla="*/ 23 w 97"/>
                  <a:gd name="T1" fmla="*/ 75 h 75"/>
                  <a:gd name="T2" fmla="*/ 0 w 97"/>
                  <a:gd name="T3" fmla="*/ 0 h 75"/>
                  <a:gd name="T4" fmla="*/ 97 w 97"/>
                  <a:gd name="T5" fmla="*/ 48 h 75"/>
                  <a:gd name="T6" fmla="*/ 23 w 97"/>
                  <a:gd name="T7" fmla="*/ 75 h 75"/>
                </a:gdLst>
                <a:ahLst/>
                <a:cxnLst>
                  <a:cxn ang="0">
                    <a:pos x="T0" y="T1"/>
                  </a:cxn>
                  <a:cxn ang="0">
                    <a:pos x="T2" y="T3"/>
                  </a:cxn>
                  <a:cxn ang="0">
                    <a:pos x="T4" y="T5"/>
                  </a:cxn>
                  <a:cxn ang="0">
                    <a:pos x="T6" y="T7"/>
                  </a:cxn>
                </a:cxnLst>
                <a:rect l="0" t="0" r="r" b="b"/>
                <a:pathLst>
                  <a:path w="97" h="75">
                    <a:moveTo>
                      <a:pt x="23" y="75"/>
                    </a:moveTo>
                    <a:lnTo>
                      <a:pt x="0" y="0"/>
                    </a:lnTo>
                    <a:lnTo>
                      <a:pt x="97" y="48"/>
                    </a:lnTo>
                    <a:lnTo>
                      <a:pt x="23" y="7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57">
                <a:extLst>
                  <a:ext uri="{FF2B5EF4-FFF2-40B4-BE49-F238E27FC236}">
                    <a16:creationId xmlns:a16="http://schemas.microsoft.com/office/drawing/2014/main" id="{C24709F5-6283-4BA6-AED2-34B58A062B07}"/>
                  </a:ext>
                </a:extLst>
              </p:cNvPr>
              <p:cNvSpPr>
                <a:spLocks/>
              </p:cNvSpPr>
              <p:nvPr/>
            </p:nvSpPr>
            <p:spPr bwMode="auto">
              <a:xfrm>
                <a:off x="7058026" y="3106738"/>
                <a:ext cx="153988" cy="241300"/>
              </a:xfrm>
              <a:custGeom>
                <a:avLst/>
                <a:gdLst>
                  <a:gd name="T0" fmla="*/ 97 w 97"/>
                  <a:gd name="T1" fmla="*/ 152 h 152"/>
                  <a:gd name="T2" fmla="*/ 75 w 97"/>
                  <a:gd name="T3" fmla="*/ 0 h 152"/>
                  <a:gd name="T4" fmla="*/ 0 w 97"/>
                  <a:gd name="T5" fmla="*/ 104 h 152"/>
                  <a:gd name="T6" fmla="*/ 97 w 97"/>
                  <a:gd name="T7" fmla="*/ 152 h 152"/>
                </a:gdLst>
                <a:ahLst/>
                <a:cxnLst>
                  <a:cxn ang="0">
                    <a:pos x="T0" y="T1"/>
                  </a:cxn>
                  <a:cxn ang="0">
                    <a:pos x="T2" y="T3"/>
                  </a:cxn>
                  <a:cxn ang="0">
                    <a:pos x="T4" y="T5"/>
                  </a:cxn>
                  <a:cxn ang="0">
                    <a:pos x="T6" y="T7"/>
                  </a:cxn>
                </a:cxnLst>
                <a:rect l="0" t="0" r="r" b="b"/>
                <a:pathLst>
                  <a:path w="97" h="152">
                    <a:moveTo>
                      <a:pt x="97" y="152"/>
                    </a:moveTo>
                    <a:lnTo>
                      <a:pt x="75" y="0"/>
                    </a:lnTo>
                    <a:lnTo>
                      <a:pt x="0" y="104"/>
                    </a:lnTo>
                    <a:lnTo>
                      <a:pt x="97" y="15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3" name="Group 48">
              <a:extLst>
                <a:ext uri="{FF2B5EF4-FFF2-40B4-BE49-F238E27FC236}">
                  <a16:creationId xmlns:a16="http://schemas.microsoft.com/office/drawing/2014/main" id="{FC11E3E2-F5E5-4EF6-BF6D-FB4B72561685}"/>
                </a:ext>
              </a:extLst>
            </p:cNvPr>
            <p:cNvGrpSpPr/>
            <p:nvPr/>
          </p:nvGrpSpPr>
          <p:grpSpPr>
            <a:xfrm>
              <a:off x="5334074" y="6532560"/>
              <a:ext cx="228188" cy="182551"/>
              <a:chOff x="8066088" y="3835400"/>
              <a:chExt cx="325438" cy="260351"/>
            </a:xfrm>
            <a:grpFill/>
          </p:grpSpPr>
          <p:sp>
            <p:nvSpPr>
              <p:cNvPr id="172" name="Freeform 81">
                <a:extLst>
                  <a:ext uri="{FF2B5EF4-FFF2-40B4-BE49-F238E27FC236}">
                    <a16:creationId xmlns:a16="http://schemas.microsoft.com/office/drawing/2014/main" id="{0ECFB9F6-D9DF-45FA-BB37-0BE77B6276C8}"/>
                  </a:ext>
                </a:extLst>
              </p:cNvPr>
              <p:cNvSpPr>
                <a:spLocks/>
              </p:cNvSpPr>
              <p:nvPr/>
            </p:nvSpPr>
            <p:spPr bwMode="auto">
              <a:xfrm>
                <a:off x="8115301" y="3951288"/>
                <a:ext cx="206375" cy="144463"/>
              </a:xfrm>
              <a:custGeom>
                <a:avLst/>
                <a:gdLst>
                  <a:gd name="T0" fmla="*/ 33 w 130"/>
                  <a:gd name="T1" fmla="*/ 91 h 91"/>
                  <a:gd name="T2" fmla="*/ 0 w 130"/>
                  <a:gd name="T3" fmla="*/ 0 h 91"/>
                  <a:gd name="T4" fmla="*/ 130 w 130"/>
                  <a:gd name="T5" fmla="*/ 34 h 91"/>
                  <a:gd name="T6" fmla="*/ 33 w 130"/>
                  <a:gd name="T7" fmla="*/ 91 h 91"/>
                </a:gdLst>
                <a:ahLst/>
                <a:cxnLst>
                  <a:cxn ang="0">
                    <a:pos x="T0" y="T1"/>
                  </a:cxn>
                  <a:cxn ang="0">
                    <a:pos x="T2" y="T3"/>
                  </a:cxn>
                  <a:cxn ang="0">
                    <a:pos x="T4" y="T5"/>
                  </a:cxn>
                  <a:cxn ang="0">
                    <a:pos x="T6" y="T7"/>
                  </a:cxn>
                </a:cxnLst>
                <a:rect l="0" t="0" r="r" b="b"/>
                <a:pathLst>
                  <a:path w="130" h="91">
                    <a:moveTo>
                      <a:pt x="33" y="91"/>
                    </a:moveTo>
                    <a:lnTo>
                      <a:pt x="0" y="0"/>
                    </a:lnTo>
                    <a:lnTo>
                      <a:pt x="130" y="34"/>
                    </a:lnTo>
                    <a:lnTo>
                      <a:pt x="33" y="9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82">
                <a:extLst>
                  <a:ext uri="{FF2B5EF4-FFF2-40B4-BE49-F238E27FC236}">
                    <a16:creationId xmlns:a16="http://schemas.microsoft.com/office/drawing/2014/main" id="{339AEF8F-D208-4369-9D71-7CD878D41E81}"/>
                  </a:ext>
                </a:extLst>
              </p:cNvPr>
              <p:cNvSpPr>
                <a:spLocks/>
              </p:cNvSpPr>
              <p:nvPr/>
            </p:nvSpPr>
            <p:spPr bwMode="auto">
              <a:xfrm>
                <a:off x="8066088" y="3922713"/>
                <a:ext cx="101600" cy="173038"/>
              </a:xfrm>
              <a:custGeom>
                <a:avLst/>
                <a:gdLst>
                  <a:gd name="T0" fmla="*/ 64 w 64"/>
                  <a:gd name="T1" fmla="*/ 109 h 109"/>
                  <a:gd name="T2" fmla="*/ 31 w 64"/>
                  <a:gd name="T3" fmla="*/ 18 h 109"/>
                  <a:gd name="T4" fmla="*/ 0 w 64"/>
                  <a:gd name="T5" fmla="*/ 0 h 109"/>
                  <a:gd name="T6" fmla="*/ 64 w 64"/>
                  <a:gd name="T7" fmla="*/ 109 h 109"/>
                </a:gdLst>
                <a:ahLst/>
                <a:cxnLst>
                  <a:cxn ang="0">
                    <a:pos x="T0" y="T1"/>
                  </a:cxn>
                  <a:cxn ang="0">
                    <a:pos x="T2" y="T3"/>
                  </a:cxn>
                  <a:cxn ang="0">
                    <a:pos x="T4" y="T5"/>
                  </a:cxn>
                  <a:cxn ang="0">
                    <a:pos x="T6" y="T7"/>
                  </a:cxn>
                </a:cxnLst>
                <a:rect l="0" t="0" r="r" b="b"/>
                <a:pathLst>
                  <a:path w="64" h="109">
                    <a:moveTo>
                      <a:pt x="64" y="109"/>
                    </a:moveTo>
                    <a:lnTo>
                      <a:pt x="31" y="18"/>
                    </a:lnTo>
                    <a:lnTo>
                      <a:pt x="0" y="0"/>
                    </a:lnTo>
                    <a:lnTo>
                      <a:pt x="64" y="10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4" name="Freeform 83">
                <a:extLst>
                  <a:ext uri="{FF2B5EF4-FFF2-40B4-BE49-F238E27FC236}">
                    <a16:creationId xmlns:a16="http://schemas.microsoft.com/office/drawing/2014/main" id="{F03ABB52-3817-47A3-AEF7-405A04792735}"/>
                  </a:ext>
                </a:extLst>
              </p:cNvPr>
              <p:cNvSpPr>
                <a:spLocks/>
              </p:cNvSpPr>
              <p:nvPr/>
            </p:nvSpPr>
            <p:spPr bwMode="auto">
              <a:xfrm>
                <a:off x="8115301" y="3835400"/>
                <a:ext cx="206375" cy="169863"/>
              </a:xfrm>
              <a:custGeom>
                <a:avLst/>
                <a:gdLst>
                  <a:gd name="T0" fmla="*/ 115 w 130"/>
                  <a:gd name="T1" fmla="*/ 0 h 107"/>
                  <a:gd name="T2" fmla="*/ 0 w 130"/>
                  <a:gd name="T3" fmla="*/ 73 h 107"/>
                  <a:gd name="T4" fmla="*/ 130 w 130"/>
                  <a:gd name="T5" fmla="*/ 107 h 107"/>
                  <a:gd name="T6" fmla="*/ 115 w 130"/>
                  <a:gd name="T7" fmla="*/ 0 h 107"/>
                </a:gdLst>
                <a:ahLst/>
                <a:cxnLst>
                  <a:cxn ang="0">
                    <a:pos x="T0" y="T1"/>
                  </a:cxn>
                  <a:cxn ang="0">
                    <a:pos x="T2" y="T3"/>
                  </a:cxn>
                  <a:cxn ang="0">
                    <a:pos x="T4" y="T5"/>
                  </a:cxn>
                  <a:cxn ang="0">
                    <a:pos x="T6" y="T7"/>
                  </a:cxn>
                </a:cxnLst>
                <a:rect l="0" t="0" r="r" b="b"/>
                <a:pathLst>
                  <a:path w="130" h="107">
                    <a:moveTo>
                      <a:pt x="115" y="0"/>
                    </a:moveTo>
                    <a:lnTo>
                      <a:pt x="0" y="73"/>
                    </a:lnTo>
                    <a:lnTo>
                      <a:pt x="130" y="107"/>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5" name="Freeform 84">
                <a:extLst>
                  <a:ext uri="{FF2B5EF4-FFF2-40B4-BE49-F238E27FC236}">
                    <a16:creationId xmlns:a16="http://schemas.microsoft.com/office/drawing/2014/main" id="{91D16529-E115-4413-8E88-6E978F2CE109}"/>
                  </a:ext>
                </a:extLst>
              </p:cNvPr>
              <p:cNvSpPr>
                <a:spLocks/>
              </p:cNvSpPr>
              <p:nvPr/>
            </p:nvSpPr>
            <p:spPr bwMode="auto">
              <a:xfrm>
                <a:off x="8066088" y="3835400"/>
                <a:ext cx="231775" cy="115888"/>
              </a:xfrm>
              <a:custGeom>
                <a:avLst/>
                <a:gdLst>
                  <a:gd name="T0" fmla="*/ 146 w 146"/>
                  <a:gd name="T1" fmla="*/ 0 h 73"/>
                  <a:gd name="T2" fmla="*/ 31 w 146"/>
                  <a:gd name="T3" fmla="*/ 73 h 73"/>
                  <a:gd name="T4" fmla="*/ 0 w 146"/>
                  <a:gd name="T5" fmla="*/ 55 h 73"/>
                  <a:gd name="T6" fmla="*/ 146 w 146"/>
                  <a:gd name="T7" fmla="*/ 0 h 73"/>
                </a:gdLst>
                <a:ahLst/>
                <a:cxnLst>
                  <a:cxn ang="0">
                    <a:pos x="T0" y="T1"/>
                  </a:cxn>
                  <a:cxn ang="0">
                    <a:pos x="T2" y="T3"/>
                  </a:cxn>
                  <a:cxn ang="0">
                    <a:pos x="T4" y="T5"/>
                  </a:cxn>
                  <a:cxn ang="0">
                    <a:pos x="T6" y="T7"/>
                  </a:cxn>
                </a:cxnLst>
                <a:rect l="0" t="0" r="r" b="b"/>
                <a:pathLst>
                  <a:path w="146" h="73">
                    <a:moveTo>
                      <a:pt x="146" y="0"/>
                    </a:moveTo>
                    <a:lnTo>
                      <a:pt x="31" y="73"/>
                    </a:lnTo>
                    <a:lnTo>
                      <a:pt x="0" y="55"/>
                    </a:lnTo>
                    <a:lnTo>
                      <a:pt x="146"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85">
                <a:extLst>
                  <a:ext uri="{FF2B5EF4-FFF2-40B4-BE49-F238E27FC236}">
                    <a16:creationId xmlns:a16="http://schemas.microsoft.com/office/drawing/2014/main" id="{C8A3AAE2-592D-48F6-A177-956AA92E2A29}"/>
                  </a:ext>
                </a:extLst>
              </p:cNvPr>
              <p:cNvSpPr>
                <a:spLocks/>
              </p:cNvSpPr>
              <p:nvPr/>
            </p:nvSpPr>
            <p:spPr bwMode="auto">
              <a:xfrm>
                <a:off x="8297863" y="3835400"/>
                <a:ext cx="93663" cy="195263"/>
              </a:xfrm>
              <a:custGeom>
                <a:avLst/>
                <a:gdLst>
                  <a:gd name="T0" fmla="*/ 0 w 59"/>
                  <a:gd name="T1" fmla="*/ 0 h 123"/>
                  <a:gd name="T2" fmla="*/ 15 w 59"/>
                  <a:gd name="T3" fmla="*/ 107 h 123"/>
                  <a:gd name="T4" fmla="*/ 59 w 59"/>
                  <a:gd name="T5" fmla="*/ 123 h 123"/>
                  <a:gd name="T6" fmla="*/ 0 w 59"/>
                  <a:gd name="T7" fmla="*/ 0 h 123"/>
                </a:gdLst>
                <a:ahLst/>
                <a:cxnLst>
                  <a:cxn ang="0">
                    <a:pos x="T0" y="T1"/>
                  </a:cxn>
                  <a:cxn ang="0">
                    <a:pos x="T2" y="T3"/>
                  </a:cxn>
                  <a:cxn ang="0">
                    <a:pos x="T4" y="T5"/>
                  </a:cxn>
                  <a:cxn ang="0">
                    <a:pos x="T6" y="T7"/>
                  </a:cxn>
                </a:cxnLst>
                <a:rect l="0" t="0" r="r" b="b"/>
                <a:pathLst>
                  <a:path w="59" h="123">
                    <a:moveTo>
                      <a:pt x="0" y="0"/>
                    </a:moveTo>
                    <a:lnTo>
                      <a:pt x="15" y="107"/>
                    </a:lnTo>
                    <a:lnTo>
                      <a:pt x="59" y="123"/>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86">
                <a:extLst>
                  <a:ext uri="{FF2B5EF4-FFF2-40B4-BE49-F238E27FC236}">
                    <a16:creationId xmlns:a16="http://schemas.microsoft.com/office/drawing/2014/main" id="{4CC6E881-CAC7-4DDD-B57E-050C08F3A511}"/>
                  </a:ext>
                </a:extLst>
              </p:cNvPr>
              <p:cNvSpPr>
                <a:spLocks/>
              </p:cNvSpPr>
              <p:nvPr/>
            </p:nvSpPr>
            <p:spPr bwMode="auto">
              <a:xfrm>
                <a:off x="8167688" y="4005263"/>
                <a:ext cx="223838" cy="90488"/>
              </a:xfrm>
              <a:custGeom>
                <a:avLst/>
                <a:gdLst>
                  <a:gd name="T0" fmla="*/ 0 w 141"/>
                  <a:gd name="T1" fmla="*/ 57 h 57"/>
                  <a:gd name="T2" fmla="*/ 97 w 141"/>
                  <a:gd name="T3" fmla="*/ 0 h 57"/>
                  <a:gd name="T4" fmla="*/ 141 w 141"/>
                  <a:gd name="T5" fmla="*/ 16 h 57"/>
                  <a:gd name="T6" fmla="*/ 0 w 141"/>
                  <a:gd name="T7" fmla="*/ 57 h 57"/>
                </a:gdLst>
                <a:ahLst/>
                <a:cxnLst>
                  <a:cxn ang="0">
                    <a:pos x="T0" y="T1"/>
                  </a:cxn>
                  <a:cxn ang="0">
                    <a:pos x="T2" y="T3"/>
                  </a:cxn>
                  <a:cxn ang="0">
                    <a:pos x="T4" y="T5"/>
                  </a:cxn>
                  <a:cxn ang="0">
                    <a:pos x="T6" y="T7"/>
                  </a:cxn>
                </a:cxnLst>
                <a:rect l="0" t="0" r="r" b="b"/>
                <a:pathLst>
                  <a:path w="141" h="57">
                    <a:moveTo>
                      <a:pt x="0" y="57"/>
                    </a:moveTo>
                    <a:lnTo>
                      <a:pt x="97" y="0"/>
                    </a:lnTo>
                    <a:lnTo>
                      <a:pt x="141" y="16"/>
                    </a:lnTo>
                    <a:lnTo>
                      <a:pt x="0" y="5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4" name="Group 55">
              <a:extLst>
                <a:ext uri="{FF2B5EF4-FFF2-40B4-BE49-F238E27FC236}">
                  <a16:creationId xmlns:a16="http://schemas.microsoft.com/office/drawing/2014/main" id="{AC356131-DE26-4C71-B5D1-B1D80C47E018}"/>
                </a:ext>
              </a:extLst>
            </p:cNvPr>
            <p:cNvGrpSpPr/>
            <p:nvPr/>
          </p:nvGrpSpPr>
          <p:grpSpPr>
            <a:xfrm>
              <a:off x="3822547" y="6485076"/>
              <a:ext cx="355601" cy="358776"/>
              <a:chOff x="4576763" y="3267075"/>
              <a:chExt cx="355601" cy="358776"/>
            </a:xfrm>
            <a:grpFill/>
          </p:grpSpPr>
          <p:sp>
            <p:nvSpPr>
              <p:cNvPr id="167" name="Freeform 48">
                <a:extLst>
                  <a:ext uri="{FF2B5EF4-FFF2-40B4-BE49-F238E27FC236}">
                    <a16:creationId xmlns:a16="http://schemas.microsoft.com/office/drawing/2014/main" id="{BF3B641F-DBEC-479B-B9B9-C65325B31C10}"/>
                  </a:ext>
                </a:extLst>
              </p:cNvPr>
              <p:cNvSpPr>
                <a:spLocks/>
              </p:cNvSpPr>
              <p:nvPr/>
            </p:nvSpPr>
            <p:spPr bwMode="auto">
              <a:xfrm>
                <a:off x="4613276" y="3468688"/>
                <a:ext cx="192088" cy="157163"/>
              </a:xfrm>
              <a:custGeom>
                <a:avLst/>
                <a:gdLst>
                  <a:gd name="T0" fmla="*/ 106 w 121"/>
                  <a:gd name="T1" fmla="*/ 0 h 99"/>
                  <a:gd name="T2" fmla="*/ 0 w 121"/>
                  <a:gd name="T3" fmla="*/ 68 h 99"/>
                  <a:gd name="T4" fmla="*/ 121 w 121"/>
                  <a:gd name="T5" fmla="*/ 99 h 99"/>
                  <a:gd name="T6" fmla="*/ 106 w 121"/>
                  <a:gd name="T7" fmla="*/ 0 h 99"/>
                </a:gdLst>
                <a:ahLst/>
                <a:cxnLst>
                  <a:cxn ang="0">
                    <a:pos x="T0" y="T1"/>
                  </a:cxn>
                  <a:cxn ang="0">
                    <a:pos x="T2" y="T3"/>
                  </a:cxn>
                  <a:cxn ang="0">
                    <a:pos x="T4" y="T5"/>
                  </a:cxn>
                  <a:cxn ang="0">
                    <a:pos x="T6" y="T7"/>
                  </a:cxn>
                </a:cxnLst>
                <a:rect l="0" t="0" r="r" b="b"/>
                <a:pathLst>
                  <a:path w="121" h="99">
                    <a:moveTo>
                      <a:pt x="106" y="0"/>
                    </a:moveTo>
                    <a:lnTo>
                      <a:pt x="0" y="68"/>
                    </a:lnTo>
                    <a:lnTo>
                      <a:pt x="121" y="99"/>
                    </a:lnTo>
                    <a:lnTo>
                      <a:pt x="106"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49">
                <a:extLst>
                  <a:ext uri="{FF2B5EF4-FFF2-40B4-BE49-F238E27FC236}">
                    <a16:creationId xmlns:a16="http://schemas.microsoft.com/office/drawing/2014/main" id="{456B89F0-6BAA-4637-98EA-4EDAC8EA01C0}"/>
                  </a:ext>
                </a:extLst>
              </p:cNvPr>
              <p:cNvSpPr>
                <a:spLocks/>
              </p:cNvSpPr>
              <p:nvPr/>
            </p:nvSpPr>
            <p:spPr bwMode="auto">
              <a:xfrm>
                <a:off x="4576763" y="3346450"/>
                <a:ext cx="204788" cy="230188"/>
              </a:xfrm>
              <a:custGeom>
                <a:avLst/>
                <a:gdLst>
                  <a:gd name="T0" fmla="*/ 129 w 129"/>
                  <a:gd name="T1" fmla="*/ 77 h 145"/>
                  <a:gd name="T2" fmla="*/ 23 w 129"/>
                  <a:gd name="T3" fmla="*/ 145 h 145"/>
                  <a:gd name="T4" fmla="*/ 0 w 129"/>
                  <a:gd name="T5" fmla="*/ 0 h 145"/>
                  <a:gd name="T6" fmla="*/ 129 w 129"/>
                  <a:gd name="T7" fmla="*/ 77 h 145"/>
                </a:gdLst>
                <a:ahLst/>
                <a:cxnLst>
                  <a:cxn ang="0">
                    <a:pos x="T0" y="T1"/>
                  </a:cxn>
                  <a:cxn ang="0">
                    <a:pos x="T2" y="T3"/>
                  </a:cxn>
                  <a:cxn ang="0">
                    <a:pos x="T4" y="T5"/>
                  </a:cxn>
                  <a:cxn ang="0">
                    <a:pos x="T6" y="T7"/>
                  </a:cxn>
                </a:cxnLst>
                <a:rect l="0" t="0" r="r" b="b"/>
                <a:pathLst>
                  <a:path w="129" h="145">
                    <a:moveTo>
                      <a:pt x="129" y="77"/>
                    </a:moveTo>
                    <a:lnTo>
                      <a:pt x="23" y="145"/>
                    </a:lnTo>
                    <a:lnTo>
                      <a:pt x="0" y="0"/>
                    </a:lnTo>
                    <a:lnTo>
                      <a:pt x="129" y="7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9" name="Freeform 50">
                <a:extLst>
                  <a:ext uri="{FF2B5EF4-FFF2-40B4-BE49-F238E27FC236}">
                    <a16:creationId xmlns:a16="http://schemas.microsoft.com/office/drawing/2014/main" id="{DC42F78B-A8F2-43D2-9FA4-18E39BCA0503}"/>
                  </a:ext>
                </a:extLst>
              </p:cNvPr>
              <p:cNvSpPr>
                <a:spLocks/>
              </p:cNvSpPr>
              <p:nvPr/>
            </p:nvSpPr>
            <p:spPr bwMode="auto">
              <a:xfrm>
                <a:off x="4576763" y="3267075"/>
                <a:ext cx="266700" cy="201613"/>
              </a:xfrm>
              <a:custGeom>
                <a:avLst/>
                <a:gdLst>
                  <a:gd name="T0" fmla="*/ 129 w 168"/>
                  <a:gd name="T1" fmla="*/ 127 h 127"/>
                  <a:gd name="T2" fmla="*/ 0 w 168"/>
                  <a:gd name="T3" fmla="*/ 50 h 127"/>
                  <a:gd name="T4" fmla="*/ 168 w 168"/>
                  <a:gd name="T5" fmla="*/ 0 h 127"/>
                  <a:gd name="T6" fmla="*/ 129 w 168"/>
                  <a:gd name="T7" fmla="*/ 127 h 127"/>
                </a:gdLst>
                <a:ahLst/>
                <a:cxnLst>
                  <a:cxn ang="0">
                    <a:pos x="T0" y="T1"/>
                  </a:cxn>
                  <a:cxn ang="0">
                    <a:pos x="T2" y="T3"/>
                  </a:cxn>
                  <a:cxn ang="0">
                    <a:pos x="T4" y="T5"/>
                  </a:cxn>
                  <a:cxn ang="0">
                    <a:pos x="T6" y="T7"/>
                  </a:cxn>
                </a:cxnLst>
                <a:rect l="0" t="0" r="r" b="b"/>
                <a:pathLst>
                  <a:path w="168" h="127">
                    <a:moveTo>
                      <a:pt x="129" y="127"/>
                    </a:moveTo>
                    <a:lnTo>
                      <a:pt x="0" y="50"/>
                    </a:lnTo>
                    <a:lnTo>
                      <a:pt x="168" y="0"/>
                    </a:lnTo>
                    <a:lnTo>
                      <a:pt x="129" y="12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51">
                <a:extLst>
                  <a:ext uri="{FF2B5EF4-FFF2-40B4-BE49-F238E27FC236}">
                    <a16:creationId xmlns:a16="http://schemas.microsoft.com/office/drawing/2014/main" id="{7FBF4352-F13E-4F14-8BAB-4AF1584D041E}"/>
                  </a:ext>
                </a:extLst>
              </p:cNvPr>
              <p:cNvSpPr>
                <a:spLocks/>
              </p:cNvSpPr>
              <p:nvPr/>
            </p:nvSpPr>
            <p:spPr bwMode="auto">
              <a:xfrm>
                <a:off x="4781551" y="3267075"/>
                <a:ext cx="150813" cy="298450"/>
              </a:xfrm>
              <a:custGeom>
                <a:avLst/>
                <a:gdLst>
                  <a:gd name="T0" fmla="*/ 39 w 95"/>
                  <a:gd name="T1" fmla="*/ 0 h 188"/>
                  <a:gd name="T2" fmla="*/ 95 w 95"/>
                  <a:gd name="T3" fmla="*/ 188 h 188"/>
                  <a:gd name="T4" fmla="*/ 0 w 95"/>
                  <a:gd name="T5" fmla="*/ 127 h 188"/>
                  <a:gd name="T6" fmla="*/ 39 w 95"/>
                  <a:gd name="T7" fmla="*/ 0 h 188"/>
                </a:gdLst>
                <a:ahLst/>
                <a:cxnLst>
                  <a:cxn ang="0">
                    <a:pos x="T0" y="T1"/>
                  </a:cxn>
                  <a:cxn ang="0">
                    <a:pos x="T2" y="T3"/>
                  </a:cxn>
                  <a:cxn ang="0">
                    <a:pos x="T4" y="T5"/>
                  </a:cxn>
                  <a:cxn ang="0">
                    <a:pos x="T6" y="T7"/>
                  </a:cxn>
                </a:cxnLst>
                <a:rect l="0" t="0" r="r" b="b"/>
                <a:pathLst>
                  <a:path w="95" h="188">
                    <a:moveTo>
                      <a:pt x="39" y="0"/>
                    </a:moveTo>
                    <a:lnTo>
                      <a:pt x="95" y="188"/>
                    </a:lnTo>
                    <a:lnTo>
                      <a:pt x="0" y="127"/>
                    </a:lnTo>
                    <a:lnTo>
                      <a:pt x="39"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52">
                <a:extLst>
                  <a:ext uri="{FF2B5EF4-FFF2-40B4-BE49-F238E27FC236}">
                    <a16:creationId xmlns:a16="http://schemas.microsoft.com/office/drawing/2014/main" id="{CC17CA46-82D2-428C-84A9-8B961BDF7476}"/>
                  </a:ext>
                </a:extLst>
              </p:cNvPr>
              <p:cNvSpPr>
                <a:spLocks/>
              </p:cNvSpPr>
              <p:nvPr/>
            </p:nvSpPr>
            <p:spPr bwMode="auto">
              <a:xfrm>
                <a:off x="4781551" y="3468688"/>
                <a:ext cx="150813" cy="157163"/>
              </a:xfrm>
              <a:custGeom>
                <a:avLst/>
                <a:gdLst>
                  <a:gd name="T0" fmla="*/ 0 w 95"/>
                  <a:gd name="T1" fmla="*/ 0 h 99"/>
                  <a:gd name="T2" fmla="*/ 15 w 95"/>
                  <a:gd name="T3" fmla="*/ 99 h 99"/>
                  <a:gd name="T4" fmla="*/ 95 w 95"/>
                  <a:gd name="T5" fmla="*/ 61 h 99"/>
                  <a:gd name="T6" fmla="*/ 0 w 95"/>
                  <a:gd name="T7" fmla="*/ 0 h 99"/>
                </a:gdLst>
                <a:ahLst/>
                <a:cxnLst>
                  <a:cxn ang="0">
                    <a:pos x="T0" y="T1"/>
                  </a:cxn>
                  <a:cxn ang="0">
                    <a:pos x="T2" y="T3"/>
                  </a:cxn>
                  <a:cxn ang="0">
                    <a:pos x="T4" y="T5"/>
                  </a:cxn>
                  <a:cxn ang="0">
                    <a:pos x="T6" y="T7"/>
                  </a:cxn>
                </a:cxnLst>
                <a:rect l="0" t="0" r="r" b="b"/>
                <a:pathLst>
                  <a:path w="95" h="99">
                    <a:moveTo>
                      <a:pt x="0" y="0"/>
                    </a:moveTo>
                    <a:lnTo>
                      <a:pt x="15" y="99"/>
                    </a:lnTo>
                    <a:lnTo>
                      <a:pt x="95" y="61"/>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5" name="Group 61">
              <a:extLst>
                <a:ext uri="{FF2B5EF4-FFF2-40B4-BE49-F238E27FC236}">
                  <a16:creationId xmlns:a16="http://schemas.microsoft.com/office/drawing/2014/main" id="{B0E842A2-6B2F-4D12-B2F4-36F3FF7E5622}"/>
                </a:ext>
              </a:extLst>
            </p:cNvPr>
            <p:cNvGrpSpPr/>
            <p:nvPr/>
          </p:nvGrpSpPr>
          <p:grpSpPr>
            <a:xfrm>
              <a:off x="3819525" y="1928097"/>
              <a:ext cx="654050" cy="523876"/>
              <a:chOff x="5597526" y="4070350"/>
              <a:chExt cx="654050" cy="523876"/>
            </a:xfrm>
            <a:grpFill/>
          </p:grpSpPr>
          <p:sp>
            <p:nvSpPr>
              <p:cNvPr id="161" name="Freeform 5">
                <a:extLst>
                  <a:ext uri="{FF2B5EF4-FFF2-40B4-BE49-F238E27FC236}">
                    <a16:creationId xmlns:a16="http://schemas.microsoft.com/office/drawing/2014/main" id="{ED752053-9578-4EEE-B870-C19C49EA421F}"/>
                  </a:ext>
                </a:extLst>
              </p:cNvPr>
              <p:cNvSpPr>
                <a:spLocks/>
              </p:cNvSpPr>
              <p:nvPr/>
            </p:nvSpPr>
            <p:spPr bwMode="auto">
              <a:xfrm>
                <a:off x="5694363" y="4305300"/>
                <a:ext cx="417513" cy="288925"/>
              </a:xfrm>
              <a:custGeom>
                <a:avLst/>
                <a:gdLst>
                  <a:gd name="T0" fmla="*/ 65 w 263"/>
                  <a:gd name="T1" fmla="*/ 182 h 182"/>
                  <a:gd name="T2" fmla="*/ 0 w 263"/>
                  <a:gd name="T3" fmla="*/ 0 h 182"/>
                  <a:gd name="T4" fmla="*/ 263 w 263"/>
                  <a:gd name="T5" fmla="*/ 67 h 182"/>
                  <a:gd name="T6" fmla="*/ 65 w 263"/>
                  <a:gd name="T7" fmla="*/ 182 h 182"/>
                </a:gdLst>
                <a:ahLst/>
                <a:cxnLst>
                  <a:cxn ang="0">
                    <a:pos x="T0" y="T1"/>
                  </a:cxn>
                  <a:cxn ang="0">
                    <a:pos x="T2" y="T3"/>
                  </a:cxn>
                  <a:cxn ang="0">
                    <a:pos x="T4" y="T5"/>
                  </a:cxn>
                  <a:cxn ang="0">
                    <a:pos x="T6" y="T7"/>
                  </a:cxn>
                </a:cxnLst>
                <a:rect l="0" t="0" r="r" b="b"/>
                <a:pathLst>
                  <a:path w="263" h="182">
                    <a:moveTo>
                      <a:pt x="65" y="182"/>
                    </a:moveTo>
                    <a:lnTo>
                      <a:pt x="0" y="0"/>
                    </a:lnTo>
                    <a:lnTo>
                      <a:pt x="263" y="67"/>
                    </a:lnTo>
                    <a:lnTo>
                      <a:pt x="65" y="18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2" name="Freeform 6">
                <a:extLst>
                  <a:ext uri="{FF2B5EF4-FFF2-40B4-BE49-F238E27FC236}">
                    <a16:creationId xmlns:a16="http://schemas.microsoft.com/office/drawing/2014/main" id="{93ACEAA1-5CE5-4628-B53E-033D2368672E}"/>
                  </a:ext>
                </a:extLst>
              </p:cNvPr>
              <p:cNvSpPr>
                <a:spLocks/>
              </p:cNvSpPr>
              <p:nvPr/>
            </p:nvSpPr>
            <p:spPr bwMode="auto">
              <a:xfrm>
                <a:off x="5597526" y="4246563"/>
                <a:ext cx="200025" cy="347663"/>
              </a:xfrm>
              <a:custGeom>
                <a:avLst/>
                <a:gdLst>
                  <a:gd name="T0" fmla="*/ 126 w 126"/>
                  <a:gd name="T1" fmla="*/ 219 h 219"/>
                  <a:gd name="T2" fmla="*/ 61 w 126"/>
                  <a:gd name="T3" fmla="*/ 37 h 219"/>
                  <a:gd name="T4" fmla="*/ 0 w 126"/>
                  <a:gd name="T5" fmla="*/ 0 h 219"/>
                  <a:gd name="T6" fmla="*/ 126 w 126"/>
                  <a:gd name="T7" fmla="*/ 219 h 219"/>
                </a:gdLst>
                <a:ahLst/>
                <a:cxnLst>
                  <a:cxn ang="0">
                    <a:pos x="T0" y="T1"/>
                  </a:cxn>
                  <a:cxn ang="0">
                    <a:pos x="T2" y="T3"/>
                  </a:cxn>
                  <a:cxn ang="0">
                    <a:pos x="T4" y="T5"/>
                  </a:cxn>
                  <a:cxn ang="0">
                    <a:pos x="T6" y="T7"/>
                  </a:cxn>
                </a:cxnLst>
                <a:rect l="0" t="0" r="r" b="b"/>
                <a:pathLst>
                  <a:path w="126" h="219">
                    <a:moveTo>
                      <a:pt x="126" y="219"/>
                    </a:moveTo>
                    <a:lnTo>
                      <a:pt x="61" y="37"/>
                    </a:lnTo>
                    <a:lnTo>
                      <a:pt x="0" y="0"/>
                    </a:lnTo>
                    <a:lnTo>
                      <a:pt x="126" y="21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3" name="Freeform 7">
                <a:extLst>
                  <a:ext uri="{FF2B5EF4-FFF2-40B4-BE49-F238E27FC236}">
                    <a16:creationId xmlns:a16="http://schemas.microsoft.com/office/drawing/2014/main" id="{A63D5108-8F62-42B3-BDEF-2EF8F086D951}"/>
                  </a:ext>
                </a:extLst>
              </p:cNvPr>
              <p:cNvSpPr>
                <a:spLocks/>
              </p:cNvSpPr>
              <p:nvPr/>
            </p:nvSpPr>
            <p:spPr bwMode="auto">
              <a:xfrm>
                <a:off x="5694363" y="4070350"/>
                <a:ext cx="417513" cy="341313"/>
              </a:xfrm>
              <a:custGeom>
                <a:avLst/>
                <a:gdLst>
                  <a:gd name="T0" fmla="*/ 231 w 263"/>
                  <a:gd name="T1" fmla="*/ 0 h 215"/>
                  <a:gd name="T2" fmla="*/ 0 w 263"/>
                  <a:gd name="T3" fmla="*/ 148 h 215"/>
                  <a:gd name="T4" fmla="*/ 263 w 263"/>
                  <a:gd name="T5" fmla="*/ 215 h 215"/>
                  <a:gd name="T6" fmla="*/ 231 w 263"/>
                  <a:gd name="T7" fmla="*/ 0 h 215"/>
                </a:gdLst>
                <a:ahLst/>
                <a:cxnLst>
                  <a:cxn ang="0">
                    <a:pos x="T0" y="T1"/>
                  </a:cxn>
                  <a:cxn ang="0">
                    <a:pos x="T2" y="T3"/>
                  </a:cxn>
                  <a:cxn ang="0">
                    <a:pos x="T4" y="T5"/>
                  </a:cxn>
                  <a:cxn ang="0">
                    <a:pos x="T6" y="T7"/>
                  </a:cxn>
                </a:cxnLst>
                <a:rect l="0" t="0" r="r" b="b"/>
                <a:pathLst>
                  <a:path w="263" h="215">
                    <a:moveTo>
                      <a:pt x="231" y="0"/>
                    </a:moveTo>
                    <a:lnTo>
                      <a:pt x="0" y="148"/>
                    </a:lnTo>
                    <a:lnTo>
                      <a:pt x="263" y="215"/>
                    </a:lnTo>
                    <a:lnTo>
                      <a:pt x="231"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4" name="Freeform 8">
                <a:extLst>
                  <a:ext uri="{FF2B5EF4-FFF2-40B4-BE49-F238E27FC236}">
                    <a16:creationId xmlns:a16="http://schemas.microsoft.com/office/drawing/2014/main" id="{DC2CA399-F7DE-435B-8F76-7A9F330DE901}"/>
                  </a:ext>
                </a:extLst>
              </p:cNvPr>
              <p:cNvSpPr>
                <a:spLocks/>
              </p:cNvSpPr>
              <p:nvPr/>
            </p:nvSpPr>
            <p:spPr bwMode="auto">
              <a:xfrm>
                <a:off x="5597526" y="4070350"/>
                <a:ext cx="463550" cy="234950"/>
              </a:xfrm>
              <a:custGeom>
                <a:avLst/>
                <a:gdLst>
                  <a:gd name="T0" fmla="*/ 292 w 292"/>
                  <a:gd name="T1" fmla="*/ 0 h 148"/>
                  <a:gd name="T2" fmla="*/ 61 w 292"/>
                  <a:gd name="T3" fmla="*/ 148 h 148"/>
                  <a:gd name="T4" fmla="*/ 0 w 292"/>
                  <a:gd name="T5" fmla="*/ 111 h 148"/>
                  <a:gd name="T6" fmla="*/ 292 w 292"/>
                  <a:gd name="T7" fmla="*/ 0 h 148"/>
                </a:gdLst>
                <a:ahLst/>
                <a:cxnLst>
                  <a:cxn ang="0">
                    <a:pos x="T0" y="T1"/>
                  </a:cxn>
                  <a:cxn ang="0">
                    <a:pos x="T2" y="T3"/>
                  </a:cxn>
                  <a:cxn ang="0">
                    <a:pos x="T4" y="T5"/>
                  </a:cxn>
                  <a:cxn ang="0">
                    <a:pos x="T6" y="T7"/>
                  </a:cxn>
                </a:cxnLst>
                <a:rect l="0" t="0" r="r" b="b"/>
                <a:pathLst>
                  <a:path w="292" h="148">
                    <a:moveTo>
                      <a:pt x="292" y="0"/>
                    </a:moveTo>
                    <a:lnTo>
                      <a:pt x="61" y="148"/>
                    </a:lnTo>
                    <a:lnTo>
                      <a:pt x="0" y="111"/>
                    </a:lnTo>
                    <a:lnTo>
                      <a:pt x="292"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5" name="Freeform 9">
                <a:extLst>
                  <a:ext uri="{FF2B5EF4-FFF2-40B4-BE49-F238E27FC236}">
                    <a16:creationId xmlns:a16="http://schemas.microsoft.com/office/drawing/2014/main" id="{2FF2CE71-2A0B-483F-BA8C-12B5A674E048}"/>
                  </a:ext>
                </a:extLst>
              </p:cNvPr>
              <p:cNvSpPr>
                <a:spLocks/>
              </p:cNvSpPr>
              <p:nvPr/>
            </p:nvSpPr>
            <p:spPr bwMode="auto">
              <a:xfrm>
                <a:off x="6061076" y="4070350"/>
                <a:ext cx="190500" cy="393700"/>
              </a:xfrm>
              <a:custGeom>
                <a:avLst/>
                <a:gdLst>
                  <a:gd name="T0" fmla="*/ 0 w 120"/>
                  <a:gd name="T1" fmla="*/ 0 h 248"/>
                  <a:gd name="T2" fmla="*/ 32 w 120"/>
                  <a:gd name="T3" fmla="*/ 215 h 248"/>
                  <a:gd name="T4" fmla="*/ 120 w 120"/>
                  <a:gd name="T5" fmla="*/ 248 h 248"/>
                  <a:gd name="T6" fmla="*/ 0 w 120"/>
                  <a:gd name="T7" fmla="*/ 0 h 248"/>
                </a:gdLst>
                <a:ahLst/>
                <a:cxnLst>
                  <a:cxn ang="0">
                    <a:pos x="T0" y="T1"/>
                  </a:cxn>
                  <a:cxn ang="0">
                    <a:pos x="T2" y="T3"/>
                  </a:cxn>
                  <a:cxn ang="0">
                    <a:pos x="T4" y="T5"/>
                  </a:cxn>
                  <a:cxn ang="0">
                    <a:pos x="T6" y="T7"/>
                  </a:cxn>
                </a:cxnLst>
                <a:rect l="0" t="0" r="r" b="b"/>
                <a:pathLst>
                  <a:path w="120" h="248">
                    <a:moveTo>
                      <a:pt x="0" y="0"/>
                    </a:moveTo>
                    <a:lnTo>
                      <a:pt x="32" y="215"/>
                    </a:lnTo>
                    <a:lnTo>
                      <a:pt x="120" y="248"/>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6" name="Freeform 10">
                <a:extLst>
                  <a:ext uri="{FF2B5EF4-FFF2-40B4-BE49-F238E27FC236}">
                    <a16:creationId xmlns:a16="http://schemas.microsoft.com/office/drawing/2014/main" id="{AADC5651-6B40-432B-9671-3DDA32F4B9C6}"/>
                  </a:ext>
                </a:extLst>
              </p:cNvPr>
              <p:cNvSpPr>
                <a:spLocks/>
              </p:cNvSpPr>
              <p:nvPr/>
            </p:nvSpPr>
            <p:spPr bwMode="auto">
              <a:xfrm>
                <a:off x="5797551" y="4411663"/>
                <a:ext cx="454025" cy="182563"/>
              </a:xfrm>
              <a:custGeom>
                <a:avLst/>
                <a:gdLst>
                  <a:gd name="T0" fmla="*/ 0 w 286"/>
                  <a:gd name="T1" fmla="*/ 115 h 115"/>
                  <a:gd name="T2" fmla="*/ 198 w 286"/>
                  <a:gd name="T3" fmla="*/ 0 h 115"/>
                  <a:gd name="T4" fmla="*/ 286 w 286"/>
                  <a:gd name="T5" fmla="*/ 33 h 115"/>
                  <a:gd name="T6" fmla="*/ 0 w 286"/>
                  <a:gd name="T7" fmla="*/ 115 h 115"/>
                </a:gdLst>
                <a:ahLst/>
                <a:cxnLst>
                  <a:cxn ang="0">
                    <a:pos x="T0" y="T1"/>
                  </a:cxn>
                  <a:cxn ang="0">
                    <a:pos x="T2" y="T3"/>
                  </a:cxn>
                  <a:cxn ang="0">
                    <a:pos x="T4" y="T5"/>
                  </a:cxn>
                  <a:cxn ang="0">
                    <a:pos x="T6" y="T7"/>
                  </a:cxn>
                </a:cxnLst>
                <a:rect l="0" t="0" r="r" b="b"/>
                <a:pathLst>
                  <a:path w="286" h="115">
                    <a:moveTo>
                      <a:pt x="0" y="115"/>
                    </a:moveTo>
                    <a:lnTo>
                      <a:pt x="198" y="0"/>
                    </a:lnTo>
                    <a:lnTo>
                      <a:pt x="286" y="33"/>
                    </a:lnTo>
                    <a:lnTo>
                      <a:pt x="0" y="11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6" name="Group 68">
              <a:extLst>
                <a:ext uri="{FF2B5EF4-FFF2-40B4-BE49-F238E27FC236}">
                  <a16:creationId xmlns:a16="http://schemas.microsoft.com/office/drawing/2014/main" id="{9DCB6325-FDDE-492A-87E8-502413FCF558}"/>
                </a:ext>
              </a:extLst>
            </p:cNvPr>
            <p:cNvGrpSpPr/>
            <p:nvPr/>
          </p:nvGrpSpPr>
          <p:grpSpPr>
            <a:xfrm>
              <a:off x="2943224" y="1862061"/>
              <a:ext cx="517526" cy="517525"/>
              <a:chOff x="6167438" y="3265488"/>
              <a:chExt cx="517526" cy="517525"/>
            </a:xfrm>
            <a:grpFill/>
          </p:grpSpPr>
          <p:sp>
            <p:nvSpPr>
              <p:cNvPr id="156" name="Freeform 17">
                <a:extLst>
                  <a:ext uri="{FF2B5EF4-FFF2-40B4-BE49-F238E27FC236}">
                    <a16:creationId xmlns:a16="http://schemas.microsoft.com/office/drawing/2014/main" id="{37F60420-F0FD-4536-8AE9-9F66ADEC77B1}"/>
                  </a:ext>
                </a:extLst>
              </p:cNvPr>
              <p:cNvSpPr>
                <a:spLocks/>
              </p:cNvSpPr>
              <p:nvPr/>
            </p:nvSpPr>
            <p:spPr bwMode="auto">
              <a:xfrm>
                <a:off x="6219826" y="3557588"/>
                <a:ext cx="277813" cy="225425"/>
              </a:xfrm>
              <a:custGeom>
                <a:avLst/>
                <a:gdLst>
                  <a:gd name="T0" fmla="*/ 154 w 175"/>
                  <a:gd name="T1" fmla="*/ 0 h 142"/>
                  <a:gd name="T2" fmla="*/ 0 w 175"/>
                  <a:gd name="T3" fmla="*/ 97 h 142"/>
                  <a:gd name="T4" fmla="*/ 175 w 175"/>
                  <a:gd name="T5" fmla="*/ 142 h 142"/>
                  <a:gd name="T6" fmla="*/ 154 w 175"/>
                  <a:gd name="T7" fmla="*/ 0 h 142"/>
                </a:gdLst>
                <a:ahLst/>
                <a:cxnLst>
                  <a:cxn ang="0">
                    <a:pos x="T0" y="T1"/>
                  </a:cxn>
                  <a:cxn ang="0">
                    <a:pos x="T2" y="T3"/>
                  </a:cxn>
                  <a:cxn ang="0">
                    <a:pos x="T4" y="T5"/>
                  </a:cxn>
                  <a:cxn ang="0">
                    <a:pos x="T6" y="T7"/>
                  </a:cxn>
                </a:cxnLst>
                <a:rect l="0" t="0" r="r" b="b"/>
                <a:pathLst>
                  <a:path w="175" h="142">
                    <a:moveTo>
                      <a:pt x="154" y="0"/>
                    </a:moveTo>
                    <a:lnTo>
                      <a:pt x="0" y="97"/>
                    </a:lnTo>
                    <a:lnTo>
                      <a:pt x="175" y="142"/>
                    </a:lnTo>
                    <a:lnTo>
                      <a:pt x="154"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18">
                <a:extLst>
                  <a:ext uri="{FF2B5EF4-FFF2-40B4-BE49-F238E27FC236}">
                    <a16:creationId xmlns:a16="http://schemas.microsoft.com/office/drawing/2014/main" id="{134062B7-7ED2-457E-B7A6-E91485CBA7FF}"/>
                  </a:ext>
                </a:extLst>
              </p:cNvPr>
              <p:cNvSpPr>
                <a:spLocks/>
              </p:cNvSpPr>
              <p:nvPr/>
            </p:nvSpPr>
            <p:spPr bwMode="auto">
              <a:xfrm>
                <a:off x="6167438" y="3381375"/>
                <a:ext cx="296863" cy="330200"/>
              </a:xfrm>
              <a:custGeom>
                <a:avLst/>
                <a:gdLst>
                  <a:gd name="T0" fmla="*/ 187 w 187"/>
                  <a:gd name="T1" fmla="*/ 111 h 208"/>
                  <a:gd name="T2" fmla="*/ 33 w 187"/>
                  <a:gd name="T3" fmla="*/ 208 h 208"/>
                  <a:gd name="T4" fmla="*/ 0 w 187"/>
                  <a:gd name="T5" fmla="*/ 0 h 208"/>
                  <a:gd name="T6" fmla="*/ 187 w 187"/>
                  <a:gd name="T7" fmla="*/ 111 h 208"/>
                </a:gdLst>
                <a:ahLst/>
                <a:cxnLst>
                  <a:cxn ang="0">
                    <a:pos x="T0" y="T1"/>
                  </a:cxn>
                  <a:cxn ang="0">
                    <a:pos x="T2" y="T3"/>
                  </a:cxn>
                  <a:cxn ang="0">
                    <a:pos x="T4" y="T5"/>
                  </a:cxn>
                  <a:cxn ang="0">
                    <a:pos x="T6" y="T7"/>
                  </a:cxn>
                </a:cxnLst>
                <a:rect l="0" t="0" r="r" b="b"/>
                <a:pathLst>
                  <a:path w="187" h="208">
                    <a:moveTo>
                      <a:pt x="187" y="111"/>
                    </a:moveTo>
                    <a:lnTo>
                      <a:pt x="33" y="208"/>
                    </a:lnTo>
                    <a:lnTo>
                      <a:pt x="0" y="0"/>
                    </a:lnTo>
                    <a:lnTo>
                      <a:pt x="187" y="11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8" name="Freeform 19">
                <a:extLst>
                  <a:ext uri="{FF2B5EF4-FFF2-40B4-BE49-F238E27FC236}">
                    <a16:creationId xmlns:a16="http://schemas.microsoft.com/office/drawing/2014/main" id="{0FDD0AB3-B0A8-4B64-9CF1-229CF152A8D6}"/>
                  </a:ext>
                </a:extLst>
              </p:cNvPr>
              <p:cNvSpPr>
                <a:spLocks/>
              </p:cNvSpPr>
              <p:nvPr/>
            </p:nvSpPr>
            <p:spPr bwMode="auto">
              <a:xfrm>
                <a:off x="6167438" y="3265488"/>
                <a:ext cx="382588" cy="292100"/>
              </a:xfrm>
              <a:custGeom>
                <a:avLst/>
                <a:gdLst>
                  <a:gd name="T0" fmla="*/ 187 w 241"/>
                  <a:gd name="T1" fmla="*/ 184 h 184"/>
                  <a:gd name="T2" fmla="*/ 0 w 241"/>
                  <a:gd name="T3" fmla="*/ 73 h 184"/>
                  <a:gd name="T4" fmla="*/ 241 w 241"/>
                  <a:gd name="T5" fmla="*/ 0 h 184"/>
                  <a:gd name="T6" fmla="*/ 187 w 241"/>
                  <a:gd name="T7" fmla="*/ 184 h 184"/>
                </a:gdLst>
                <a:ahLst/>
                <a:cxnLst>
                  <a:cxn ang="0">
                    <a:pos x="T0" y="T1"/>
                  </a:cxn>
                  <a:cxn ang="0">
                    <a:pos x="T2" y="T3"/>
                  </a:cxn>
                  <a:cxn ang="0">
                    <a:pos x="T4" y="T5"/>
                  </a:cxn>
                  <a:cxn ang="0">
                    <a:pos x="T6" y="T7"/>
                  </a:cxn>
                </a:cxnLst>
                <a:rect l="0" t="0" r="r" b="b"/>
                <a:pathLst>
                  <a:path w="241" h="184">
                    <a:moveTo>
                      <a:pt x="187" y="184"/>
                    </a:moveTo>
                    <a:lnTo>
                      <a:pt x="0" y="73"/>
                    </a:lnTo>
                    <a:lnTo>
                      <a:pt x="241" y="0"/>
                    </a:lnTo>
                    <a:lnTo>
                      <a:pt x="187" y="18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9" name="Freeform 20">
                <a:extLst>
                  <a:ext uri="{FF2B5EF4-FFF2-40B4-BE49-F238E27FC236}">
                    <a16:creationId xmlns:a16="http://schemas.microsoft.com/office/drawing/2014/main" id="{B9885636-CF52-4CDF-AB76-93F7F671B1BD}"/>
                  </a:ext>
                </a:extLst>
              </p:cNvPr>
              <p:cNvSpPr>
                <a:spLocks/>
              </p:cNvSpPr>
              <p:nvPr/>
            </p:nvSpPr>
            <p:spPr bwMode="auto">
              <a:xfrm>
                <a:off x="6464301" y="3265488"/>
                <a:ext cx="220663" cy="431800"/>
              </a:xfrm>
              <a:custGeom>
                <a:avLst/>
                <a:gdLst>
                  <a:gd name="T0" fmla="*/ 54 w 139"/>
                  <a:gd name="T1" fmla="*/ 0 h 272"/>
                  <a:gd name="T2" fmla="*/ 139 w 139"/>
                  <a:gd name="T3" fmla="*/ 272 h 272"/>
                  <a:gd name="T4" fmla="*/ 0 w 139"/>
                  <a:gd name="T5" fmla="*/ 184 h 272"/>
                  <a:gd name="T6" fmla="*/ 54 w 139"/>
                  <a:gd name="T7" fmla="*/ 0 h 272"/>
                </a:gdLst>
                <a:ahLst/>
                <a:cxnLst>
                  <a:cxn ang="0">
                    <a:pos x="T0" y="T1"/>
                  </a:cxn>
                  <a:cxn ang="0">
                    <a:pos x="T2" y="T3"/>
                  </a:cxn>
                  <a:cxn ang="0">
                    <a:pos x="T4" y="T5"/>
                  </a:cxn>
                  <a:cxn ang="0">
                    <a:pos x="T6" y="T7"/>
                  </a:cxn>
                </a:cxnLst>
                <a:rect l="0" t="0" r="r" b="b"/>
                <a:pathLst>
                  <a:path w="139" h="272">
                    <a:moveTo>
                      <a:pt x="54" y="0"/>
                    </a:moveTo>
                    <a:lnTo>
                      <a:pt x="139" y="272"/>
                    </a:lnTo>
                    <a:lnTo>
                      <a:pt x="0" y="184"/>
                    </a:lnTo>
                    <a:lnTo>
                      <a:pt x="54"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0" name="Freeform 21">
                <a:extLst>
                  <a:ext uri="{FF2B5EF4-FFF2-40B4-BE49-F238E27FC236}">
                    <a16:creationId xmlns:a16="http://schemas.microsoft.com/office/drawing/2014/main" id="{15ABCAE5-0359-45B1-BF24-62B602D78974}"/>
                  </a:ext>
                </a:extLst>
              </p:cNvPr>
              <p:cNvSpPr>
                <a:spLocks/>
              </p:cNvSpPr>
              <p:nvPr/>
            </p:nvSpPr>
            <p:spPr bwMode="auto">
              <a:xfrm>
                <a:off x="6464301" y="3557588"/>
                <a:ext cx="220663" cy="225425"/>
              </a:xfrm>
              <a:custGeom>
                <a:avLst/>
                <a:gdLst>
                  <a:gd name="T0" fmla="*/ 0 w 139"/>
                  <a:gd name="T1" fmla="*/ 0 h 142"/>
                  <a:gd name="T2" fmla="*/ 21 w 139"/>
                  <a:gd name="T3" fmla="*/ 142 h 142"/>
                  <a:gd name="T4" fmla="*/ 139 w 139"/>
                  <a:gd name="T5" fmla="*/ 88 h 142"/>
                  <a:gd name="T6" fmla="*/ 0 w 139"/>
                  <a:gd name="T7" fmla="*/ 0 h 142"/>
                </a:gdLst>
                <a:ahLst/>
                <a:cxnLst>
                  <a:cxn ang="0">
                    <a:pos x="T0" y="T1"/>
                  </a:cxn>
                  <a:cxn ang="0">
                    <a:pos x="T2" y="T3"/>
                  </a:cxn>
                  <a:cxn ang="0">
                    <a:pos x="T4" y="T5"/>
                  </a:cxn>
                  <a:cxn ang="0">
                    <a:pos x="T6" y="T7"/>
                  </a:cxn>
                </a:cxnLst>
                <a:rect l="0" t="0" r="r" b="b"/>
                <a:pathLst>
                  <a:path w="139" h="142">
                    <a:moveTo>
                      <a:pt x="0" y="0"/>
                    </a:moveTo>
                    <a:lnTo>
                      <a:pt x="21" y="142"/>
                    </a:lnTo>
                    <a:lnTo>
                      <a:pt x="139" y="88"/>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7" name="Group 74">
              <a:extLst>
                <a:ext uri="{FF2B5EF4-FFF2-40B4-BE49-F238E27FC236}">
                  <a16:creationId xmlns:a16="http://schemas.microsoft.com/office/drawing/2014/main" id="{76747CCE-0BB9-49CC-97EB-9965AC1E86FB}"/>
                </a:ext>
              </a:extLst>
            </p:cNvPr>
            <p:cNvGrpSpPr/>
            <p:nvPr/>
          </p:nvGrpSpPr>
          <p:grpSpPr>
            <a:xfrm>
              <a:off x="5199062" y="2166222"/>
              <a:ext cx="512763" cy="539751"/>
              <a:chOff x="6977063" y="4432300"/>
              <a:chExt cx="512763" cy="539751"/>
            </a:xfrm>
            <a:grpFill/>
          </p:grpSpPr>
          <p:sp>
            <p:nvSpPr>
              <p:cNvPr id="150" name="Freeform 32">
                <a:extLst>
                  <a:ext uri="{FF2B5EF4-FFF2-40B4-BE49-F238E27FC236}">
                    <a16:creationId xmlns:a16="http://schemas.microsoft.com/office/drawing/2014/main" id="{7A50D73E-6004-463F-A857-9B1D4957A323}"/>
                  </a:ext>
                </a:extLst>
              </p:cNvPr>
              <p:cNvSpPr>
                <a:spLocks/>
              </p:cNvSpPr>
              <p:nvPr/>
            </p:nvSpPr>
            <p:spPr bwMode="auto">
              <a:xfrm>
                <a:off x="6977063" y="4432300"/>
                <a:ext cx="512763" cy="539750"/>
              </a:xfrm>
              <a:custGeom>
                <a:avLst/>
                <a:gdLst>
                  <a:gd name="T0" fmla="*/ 0 w 323"/>
                  <a:gd name="T1" fmla="*/ 65 h 340"/>
                  <a:gd name="T2" fmla="*/ 200 w 323"/>
                  <a:gd name="T3" fmla="*/ 0 h 340"/>
                  <a:gd name="T4" fmla="*/ 323 w 323"/>
                  <a:gd name="T5" fmla="*/ 171 h 340"/>
                  <a:gd name="T6" fmla="*/ 200 w 323"/>
                  <a:gd name="T7" fmla="*/ 340 h 340"/>
                  <a:gd name="T8" fmla="*/ 0 w 323"/>
                  <a:gd name="T9" fmla="*/ 275 h 340"/>
                  <a:gd name="T10" fmla="*/ 0 w 323"/>
                  <a:gd name="T11" fmla="*/ 65 h 340"/>
                </a:gdLst>
                <a:ahLst/>
                <a:cxnLst>
                  <a:cxn ang="0">
                    <a:pos x="T0" y="T1"/>
                  </a:cxn>
                  <a:cxn ang="0">
                    <a:pos x="T2" y="T3"/>
                  </a:cxn>
                  <a:cxn ang="0">
                    <a:pos x="T4" y="T5"/>
                  </a:cxn>
                  <a:cxn ang="0">
                    <a:pos x="T6" y="T7"/>
                  </a:cxn>
                  <a:cxn ang="0">
                    <a:pos x="T8" y="T9"/>
                  </a:cxn>
                  <a:cxn ang="0">
                    <a:pos x="T10" y="T11"/>
                  </a:cxn>
                </a:cxnLst>
                <a:rect l="0" t="0" r="r" b="b"/>
                <a:pathLst>
                  <a:path w="323" h="340">
                    <a:moveTo>
                      <a:pt x="0" y="65"/>
                    </a:moveTo>
                    <a:lnTo>
                      <a:pt x="200" y="0"/>
                    </a:lnTo>
                    <a:lnTo>
                      <a:pt x="323" y="171"/>
                    </a:lnTo>
                    <a:lnTo>
                      <a:pt x="200" y="340"/>
                    </a:lnTo>
                    <a:lnTo>
                      <a:pt x="0" y="275"/>
                    </a:lnTo>
                    <a:lnTo>
                      <a:pt x="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1" name="Freeform 33">
                <a:extLst>
                  <a:ext uri="{FF2B5EF4-FFF2-40B4-BE49-F238E27FC236}">
                    <a16:creationId xmlns:a16="http://schemas.microsoft.com/office/drawing/2014/main" id="{A94340B4-4234-46BD-85E2-B4B1069A7C7C}"/>
                  </a:ext>
                </a:extLst>
              </p:cNvPr>
              <p:cNvSpPr>
                <a:spLocks/>
              </p:cNvSpPr>
              <p:nvPr/>
            </p:nvSpPr>
            <p:spPr bwMode="auto">
              <a:xfrm>
                <a:off x="7215188" y="4432300"/>
                <a:ext cx="274638" cy="271463"/>
              </a:xfrm>
              <a:custGeom>
                <a:avLst/>
                <a:gdLst>
                  <a:gd name="T0" fmla="*/ 173 w 173"/>
                  <a:gd name="T1" fmla="*/ 171 h 171"/>
                  <a:gd name="T2" fmla="*/ 0 w 173"/>
                  <a:gd name="T3" fmla="*/ 171 h 171"/>
                  <a:gd name="T4" fmla="*/ 50 w 173"/>
                  <a:gd name="T5" fmla="*/ 0 h 171"/>
                  <a:gd name="T6" fmla="*/ 173 w 173"/>
                  <a:gd name="T7" fmla="*/ 171 h 171"/>
                </a:gdLst>
                <a:ahLst/>
                <a:cxnLst>
                  <a:cxn ang="0">
                    <a:pos x="T0" y="T1"/>
                  </a:cxn>
                  <a:cxn ang="0">
                    <a:pos x="T2" y="T3"/>
                  </a:cxn>
                  <a:cxn ang="0">
                    <a:pos x="T4" y="T5"/>
                  </a:cxn>
                  <a:cxn ang="0">
                    <a:pos x="T6" y="T7"/>
                  </a:cxn>
                </a:cxnLst>
                <a:rect l="0" t="0" r="r" b="b"/>
                <a:pathLst>
                  <a:path w="173" h="171">
                    <a:moveTo>
                      <a:pt x="173" y="171"/>
                    </a:moveTo>
                    <a:lnTo>
                      <a:pt x="0" y="171"/>
                    </a:lnTo>
                    <a:lnTo>
                      <a:pt x="50" y="0"/>
                    </a:lnTo>
                    <a:lnTo>
                      <a:pt x="173" y="17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2" name="Freeform 34">
                <a:extLst>
                  <a:ext uri="{FF2B5EF4-FFF2-40B4-BE49-F238E27FC236}">
                    <a16:creationId xmlns:a16="http://schemas.microsoft.com/office/drawing/2014/main" id="{4F1BB9B2-1793-4B6B-B159-123DD2C91D2F}"/>
                  </a:ext>
                </a:extLst>
              </p:cNvPr>
              <p:cNvSpPr>
                <a:spLocks/>
              </p:cNvSpPr>
              <p:nvPr/>
            </p:nvSpPr>
            <p:spPr bwMode="auto">
              <a:xfrm>
                <a:off x="7215188" y="4703763"/>
                <a:ext cx="274638" cy="268288"/>
              </a:xfrm>
              <a:custGeom>
                <a:avLst/>
                <a:gdLst>
                  <a:gd name="T0" fmla="*/ 0 w 173"/>
                  <a:gd name="T1" fmla="*/ 0 h 169"/>
                  <a:gd name="T2" fmla="*/ 50 w 173"/>
                  <a:gd name="T3" fmla="*/ 169 h 169"/>
                  <a:gd name="T4" fmla="*/ 173 w 173"/>
                  <a:gd name="T5" fmla="*/ 0 h 169"/>
                  <a:gd name="T6" fmla="*/ 0 w 173"/>
                  <a:gd name="T7" fmla="*/ 0 h 169"/>
                </a:gdLst>
                <a:ahLst/>
                <a:cxnLst>
                  <a:cxn ang="0">
                    <a:pos x="T0" y="T1"/>
                  </a:cxn>
                  <a:cxn ang="0">
                    <a:pos x="T2" y="T3"/>
                  </a:cxn>
                  <a:cxn ang="0">
                    <a:pos x="T4" y="T5"/>
                  </a:cxn>
                  <a:cxn ang="0">
                    <a:pos x="T6" y="T7"/>
                  </a:cxn>
                </a:cxnLst>
                <a:rect l="0" t="0" r="r" b="b"/>
                <a:pathLst>
                  <a:path w="173" h="169">
                    <a:moveTo>
                      <a:pt x="0" y="0"/>
                    </a:moveTo>
                    <a:lnTo>
                      <a:pt x="50" y="169"/>
                    </a:lnTo>
                    <a:lnTo>
                      <a:pt x="173"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3" name="Freeform 35">
                <a:extLst>
                  <a:ext uri="{FF2B5EF4-FFF2-40B4-BE49-F238E27FC236}">
                    <a16:creationId xmlns:a16="http://schemas.microsoft.com/office/drawing/2014/main" id="{676945B6-0619-457B-8291-3AF4692B9DA6}"/>
                  </a:ext>
                </a:extLst>
              </p:cNvPr>
              <p:cNvSpPr>
                <a:spLocks/>
              </p:cNvSpPr>
              <p:nvPr/>
            </p:nvSpPr>
            <p:spPr bwMode="auto">
              <a:xfrm>
                <a:off x="6977063" y="4703763"/>
                <a:ext cx="317500" cy="268288"/>
              </a:xfrm>
              <a:custGeom>
                <a:avLst/>
                <a:gdLst>
                  <a:gd name="T0" fmla="*/ 150 w 200"/>
                  <a:gd name="T1" fmla="*/ 0 h 169"/>
                  <a:gd name="T2" fmla="*/ 0 w 200"/>
                  <a:gd name="T3" fmla="*/ 104 h 169"/>
                  <a:gd name="T4" fmla="*/ 200 w 200"/>
                  <a:gd name="T5" fmla="*/ 169 h 169"/>
                  <a:gd name="T6" fmla="*/ 150 w 200"/>
                  <a:gd name="T7" fmla="*/ 0 h 169"/>
                </a:gdLst>
                <a:ahLst/>
                <a:cxnLst>
                  <a:cxn ang="0">
                    <a:pos x="T0" y="T1"/>
                  </a:cxn>
                  <a:cxn ang="0">
                    <a:pos x="T2" y="T3"/>
                  </a:cxn>
                  <a:cxn ang="0">
                    <a:pos x="T4" y="T5"/>
                  </a:cxn>
                  <a:cxn ang="0">
                    <a:pos x="T6" y="T7"/>
                  </a:cxn>
                </a:cxnLst>
                <a:rect l="0" t="0" r="r" b="b"/>
                <a:pathLst>
                  <a:path w="200" h="169">
                    <a:moveTo>
                      <a:pt x="150" y="0"/>
                    </a:moveTo>
                    <a:lnTo>
                      <a:pt x="0" y="104"/>
                    </a:lnTo>
                    <a:lnTo>
                      <a:pt x="200" y="169"/>
                    </a:lnTo>
                    <a:lnTo>
                      <a:pt x="15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4" name="Freeform 36">
                <a:extLst>
                  <a:ext uri="{FF2B5EF4-FFF2-40B4-BE49-F238E27FC236}">
                    <a16:creationId xmlns:a16="http://schemas.microsoft.com/office/drawing/2014/main" id="{3290B157-DA0C-42B9-8CBD-44A37B9A345C}"/>
                  </a:ext>
                </a:extLst>
              </p:cNvPr>
              <p:cNvSpPr>
                <a:spLocks/>
              </p:cNvSpPr>
              <p:nvPr/>
            </p:nvSpPr>
            <p:spPr bwMode="auto">
              <a:xfrm>
                <a:off x="6977063" y="4535488"/>
                <a:ext cx="238125" cy="333375"/>
              </a:xfrm>
              <a:custGeom>
                <a:avLst/>
                <a:gdLst>
                  <a:gd name="T0" fmla="*/ 150 w 150"/>
                  <a:gd name="T1" fmla="*/ 106 h 210"/>
                  <a:gd name="T2" fmla="*/ 0 w 150"/>
                  <a:gd name="T3" fmla="*/ 210 h 210"/>
                  <a:gd name="T4" fmla="*/ 0 w 150"/>
                  <a:gd name="T5" fmla="*/ 0 h 210"/>
                  <a:gd name="T6" fmla="*/ 150 w 150"/>
                  <a:gd name="T7" fmla="*/ 106 h 210"/>
                </a:gdLst>
                <a:ahLst/>
                <a:cxnLst>
                  <a:cxn ang="0">
                    <a:pos x="T0" y="T1"/>
                  </a:cxn>
                  <a:cxn ang="0">
                    <a:pos x="T2" y="T3"/>
                  </a:cxn>
                  <a:cxn ang="0">
                    <a:pos x="T4" y="T5"/>
                  </a:cxn>
                  <a:cxn ang="0">
                    <a:pos x="T6" y="T7"/>
                  </a:cxn>
                </a:cxnLst>
                <a:rect l="0" t="0" r="r" b="b"/>
                <a:pathLst>
                  <a:path w="150" h="210">
                    <a:moveTo>
                      <a:pt x="150" y="106"/>
                    </a:moveTo>
                    <a:lnTo>
                      <a:pt x="0" y="210"/>
                    </a:lnTo>
                    <a:lnTo>
                      <a:pt x="0" y="0"/>
                    </a:lnTo>
                    <a:lnTo>
                      <a:pt x="150" y="106"/>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5" name="Freeform 37">
                <a:extLst>
                  <a:ext uri="{FF2B5EF4-FFF2-40B4-BE49-F238E27FC236}">
                    <a16:creationId xmlns:a16="http://schemas.microsoft.com/office/drawing/2014/main" id="{66D78CAA-D5A6-4218-B8B7-6DD9DB1D121E}"/>
                  </a:ext>
                </a:extLst>
              </p:cNvPr>
              <p:cNvSpPr>
                <a:spLocks/>
              </p:cNvSpPr>
              <p:nvPr/>
            </p:nvSpPr>
            <p:spPr bwMode="auto">
              <a:xfrm>
                <a:off x="6977063" y="4432300"/>
                <a:ext cx="317500" cy="271463"/>
              </a:xfrm>
              <a:custGeom>
                <a:avLst/>
                <a:gdLst>
                  <a:gd name="T0" fmla="*/ 200 w 200"/>
                  <a:gd name="T1" fmla="*/ 0 h 171"/>
                  <a:gd name="T2" fmla="*/ 150 w 200"/>
                  <a:gd name="T3" fmla="*/ 171 h 171"/>
                  <a:gd name="T4" fmla="*/ 0 w 200"/>
                  <a:gd name="T5" fmla="*/ 65 h 171"/>
                  <a:gd name="T6" fmla="*/ 200 w 200"/>
                  <a:gd name="T7" fmla="*/ 0 h 171"/>
                </a:gdLst>
                <a:ahLst/>
                <a:cxnLst>
                  <a:cxn ang="0">
                    <a:pos x="T0" y="T1"/>
                  </a:cxn>
                  <a:cxn ang="0">
                    <a:pos x="T2" y="T3"/>
                  </a:cxn>
                  <a:cxn ang="0">
                    <a:pos x="T4" y="T5"/>
                  </a:cxn>
                  <a:cxn ang="0">
                    <a:pos x="T6" y="T7"/>
                  </a:cxn>
                </a:cxnLst>
                <a:rect l="0" t="0" r="r" b="b"/>
                <a:pathLst>
                  <a:path w="200" h="171">
                    <a:moveTo>
                      <a:pt x="200" y="0"/>
                    </a:moveTo>
                    <a:lnTo>
                      <a:pt x="150" y="171"/>
                    </a:lnTo>
                    <a:lnTo>
                      <a:pt x="0" y="65"/>
                    </a:lnTo>
                    <a:lnTo>
                      <a:pt x="20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8" name="Group 81">
              <a:extLst>
                <a:ext uri="{FF2B5EF4-FFF2-40B4-BE49-F238E27FC236}">
                  <a16:creationId xmlns:a16="http://schemas.microsoft.com/office/drawing/2014/main" id="{4764140B-76D7-4BA2-A31B-7E368579870E}"/>
                </a:ext>
              </a:extLst>
            </p:cNvPr>
            <p:cNvGrpSpPr/>
            <p:nvPr/>
          </p:nvGrpSpPr>
          <p:grpSpPr>
            <a:xfrm>
              <a:off x="4635500" y="1693147"/>
              <a:ext cx="455613" cy="525463"/>
              <a:chOff x="6413501" y="3959225"/>
              <a:chExt cx="455613" cy="525463"/>
            </a:xfrm>
            <a:grpFill/>
          </p:grpSpPr>
          <p:sp>
            <p:nvSpPr>
              <p:cNvPr id="145" name="Freeform 43">
                <a:extLst>
                  <a:ext uri="{FF2B5EF4-FFF2-40B4-BE49-F238E27FC236}">
                    <a16:creationId xmlns:a16="http://schemas.microsoft.com/office/drawing/2014/main" id="{BCA7233A-E7C7-4176-BC35-8217E3914A51}"/>
                  </a:ext>
                </a:extLst>
              </p:cNvPr>
              <p:cNvSpPr>
                <a:spLocks/>
              </p:cNvSpPr>
              <p:nvPr/>
            </p:nvSpPr>
            <p:spPr bwMode="auto">
              <a:xfrm>
                <a:off x="6588126" y="3959225"/>
                <a:ext cx="280988" cy="349250"/>
              </a:xfrm>
              <a:custGeom>
                <a:avLst/>
                <a:gdLst>
                  <a:gd name="T0" fmla="*/ 32 w 177"/>
                  <a:gd name="T1" fmla="*/ 220 h 220"/>
                  <a:gd name="T2" fmla="*/ 177 w 177"/>
                  <a:gd name="T3" fmla="*/ 136 h 220"/>
                  <a:gd name="T4" fmla="*/ 0 w 177"/>
                  <a:gd name="T5" fmla="*/ 0 h 220"/>
                  <a:gd name="T6" fmla="*/ 32 w 177"/>
                  <a:gd name="T7" fmla="*/ 220 h 220"/>
                </a:gdLst>
                <a:ahLst/>
                <a:cxnLst>
                  <a:cxn ang="0">
                    <a:pos x="T0" y="T1"/>
                  </a:cxn>
                  <a:cxn ang="0">
                    <a:pos x="T2" y="T3"/>
                  </a:cxn>
                  <a:cxn ang="0">
                    <a:pos x="T4" y="T5"/>
                  </a:cxn>
                  <a:cxn ang="0">
                    <a:pos x="T6" y="T7"/>
                  </a:cxn>
                </a:cxnLst>
                <a:rect l="0" t="0" r="r" b="b"/>
                <a:pathLst>
                  <a:path w="177" h="220">
                    <a:moveTo>
                      <a:pt x="32" y="220"/>
                    </a:moveTo>
                    <a:lnTo>
                      <a:pt x="177" y="136"/>
                    </a:lnTo>
                    <a:lnTo>
                      <a:pt x="0" y="0"/>
                    </a:lnTo>
                    <a:lnTo>
                      <a:pt x="32" y="22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44">
                <a:extLst>
                  <a:ext uri="{FF2B5EF4-FFF2-40B4-BE49-F238E27FC236}">
                    <a16:creationId xmlns:a16="http://schemas.microsoft.com/office/drawing/2014/main" id="{5BD2753A-AB1D-46F9-ADCB-EAE4F0C9125C}"/>
                  </a:ext>
                </a:extLst>
              </p:cNvPr>
              <p:cNvSpPr>
                <a:spLocks/>
              </p:cNvSpPr>
              <p:nvPr/>
            </p:nvSpPr>
            <p:spPr bwMode="auto">
              <a:xfrm>
                <a:off x="6638926" y="4175125"/>
                <a:ext cx="230188" cy="309563"/>
              </a:xfrm>
              <a:custGeom>
                <a:avLst/>
                <a:gdLst>
                  <a:gd name="T0" fmla="*/ 0 w 145"/>
                  <a:gd name="T1" fmla="*/ 84 h 195"/>
                  <a:gd name="T2" fmla="*/ 145 w 145"/>
                  <a:gd name="T3" fmla="*/ 0 h 195"/>
                  <a:gd name="T4" fmla="*/ 145 w 145"/>
                  <a:gd name="T5" fmla="*/ 195 h 195"/>
                  <a:gd name="T6" fmla="*/ 0 w 145"/>
                  <a:gd name="T7" fmla="*/ 84 h 195"/>
                </a:gdLst>
                <a:ahLst/>
                <a:cxnLst>
                  <a:cxn ang="0">
                    <a:pos x="T0" y="T1"/>
                  </a:cxn>
                  <a:cxn ang="0">
                    <a:pos x="T2" y="T3"/>
                  </a:cxn>
                  <a:cxn ang="0">
                    <a:pos x="T4" y="T5"/>
                  </a:cxn>
                  <a:cxn ang="0">
                    <a:pos x="T6" y="T7"/>
                  </a:cxn>
                </a:cxnLst>
                <a:rect l="0" t="0" r="r" b="b"/>
                <a:pathLst>
                  <a:path w="145" h="195">
                    <a:moveTo>
                      <a:pt x="0" y="84"/>
                    </a:moveTo>
                    <a:lnTo>
                      <a:pt x="145" y="0"/>
                    </a:lnTo>
                    <a:lnTo>
                      <a:pt x="145" y="195"/>
                    </a:lnTo>
                    <a:lnTo>
                      <a:pt x="0" y="8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45">
                <a:extLst>
                  <a:ext uri="{FF2B5EF4-FFF2-40B4-BE49-F238E27FC236}">
                    <a16:creationId xmlns:a16="http://schemas.microsoft.com/office/drawing/2014/main" id="{BE077E30-D5B7-49AE-B810-C57D335C6897}"/>
                  </a:ext>
                </a:extLst>
              </p:cNvPr>
              <p:cNvSpPr>
                <a:spLocks/>
              </p:cNvSpPr>
              <p:nvPr/>
            </p:nvSpPr>
            <p:spPr bwMode="auto">
              <a:xfrm>
                <a:off x="6465888" y="4308475"/>
                <a:ext cx="403225" cy="176213"/>
              </a:xfrm>
              <a:custGeom>
                <a:avLst/>
                <a:gdLst>
                  <a:gd name="T0" fmla="*/ 109 w 254"/>
                  <a:gd name="T1" fmla="*/ 0 h 111"/>
                  <a:gd name="T2" fmla="*/ 254 w 254"/>
                  <a:gd name="T3" fmla="*/ 111 h 111"/>
                  <a:gd name="T4" fmla="*/ 0 w 254"/>
                  <a:gd name="T5" fmla="*/ 39 h 111"/>
                  <a:gd name="T6" fmla="*/ 109 w 254"/>
                  <a:gd name="T7" fmla="*/ 0 h 111"/>
                </a:gdLst>
                <a:ahLst/>
                <a:cxnLst>
                  <a:cxn ang="0">
                    <a:pos x="T0" y="T1"/>
                  </a:cxn>
                  <a:cxn ang="0">
                    <a:pos x="T2" y="T3"/>
                  </a:cxn>
                  <a:cxn ang="0">
                    <a:pos x="T4" y="T5"/>
                  </a:cxn>
                  <a:cxn ang="0">
                    <a:pos x="T6" y="T7"/>
                  </a:cxn>
                </a:cxnLst>
                <a:rect l="0" t="0" r="r" b="b"/>
                <a:pathLst>
                  <a:path w="254" h="111">
                    <a:moveTo>
                      <a:pt x="109" y="0"/>
                    </a:moveTo>
                    <a:lnTo>
                      <a:pt x="254" y="111"/>
                    </a:lnTo>
                    <a:lnTo>
                      <a:pt x="0" y="39"/>
                    </a:lnTo>
                    <a:lnTo>
                      <a:pt x="109"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46">
                <a:extLst>
                  <a:ext uri="{FF2B5EF4-FFF2-40B4-BE49-F238E27FC236}">
                    <a16:creationId xmlns:a16="http://schemas.microsoft.com/office/drawing/2014/main" id="{D1C5426D-8DE5-4ADA-8C07-0CA26055CAF9}"/>
                  </a:ext>
                </a:extLst>
              </p:cNvPr>
              <p:cNvSpPr>
                <a:spLocks/>
              </p:cNvSpPr>
              <p:nvPr/>
            </p:nvSpPr>
            <p:spPr bwMode="auto">
              <a:xfrm>
                <a:off x="6413501" y="4198938"/>
                <a:ext cx="225425" cy="171450"/>
              </a:xfrm>
              <a:custGeom>
                <a:avLst/>
                <a:gdLst>
                  <a:gd name="T0" fmla="*/ 33 w 142"/>
                  <a:gd name="T1" fmla="*/ 108 h 108"/>
                  <a:gd name="T2" fmla="*/ 0 w 142"/>
                  <a:gd name="T3" fmla="*/ 0 h 108"/>
                  <a:gd name="T4" fmla="*/ 142 w 142"/>
                  <a:gd name="T5" fmla="*/ 69 h 108"/>
                  <a:gd name="T6" fmla="*/ 33 w 142"/>
                  <a:gd name="T7" fmla="*/ 108 h 108"/>
                </a:gdLst>
                <a:ahLst/>
                <a:cxnLst>
                  <a:cxn ang="0">
                    <a:pos x="T0" y="T1"/>
                  </a:cxn>
                  <a:cxn ang="0">
                    <a:pos x="T2" y="T3"/>
                  </a:cxn>
                  <a:cxn ang="0">
                    <a:pos x="T4" y="T5"/>
                  </a:cxn>
                  <a:cxn ang="0">
                    <a:pos x="T6" y="T7"/>
                  </a:cxn>
                </a:cxnLst>
                <a:rect l="0" t="0" r="r" b="b"/>
                <a:pathLst>
                  <a:path w="142" h="108">
                    <a:moveTo>
                      <a:pt x="33" y="108"/>
                    </a:moveTo>
                    <a:lnTo>
                      <a:pt x="0" y="0"/>
                    </a:lnTo>
                    <a:lnTo>
                      <a:pt x="142" y="69"/>
                    </a:lnTo>
                    <a:lnTo>
                      <a:pt x="33" y="10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9" name="Freeform 47">
                <a:extLst>
                  <a:ext uri="{FF2B5EF4-FFF2-40B4-BE49-F238E27FC236}">
                    <a16:creationId xmlns:a16="http://schemas.microsoft.com/office/drawing/2014/main" id="{866E2AC2-B710-45E9-BE7A-9757B4F064A1}"/>
                  </a:ext>
                </a:extLst>
              </p:cNvPr>
              <p:cNvSpPr>
                <a:spLocks/>
              </p:cNvSpPr>
              <p:nvPr/>
            </p:nvSpPr>
            <p:spPr bwMode="auto">
              <a:xfrm>
                <a:off x="6413501" y="3959225"/>
                <a:ext cx="225425" cy="349250"/>
              </a:xfrm>
              <a:custGeom>
                <a:avLst/>
                <a:gdLst>
                  <a:gd name="T0" fmla="*/ 142 w 142"/>
                  <a:gd name="T1" fmla="*/ 220 h 220"/>
                  <a:gd name="T2" fmla="*/ 110 w 142"/>
                  <a:gd name="T3" fmla="*/ 0 h 220"/>
                  <a:gd name="T4" fmla="*/ 0 w 142"/>
                  <a:gd name="T5" fmla="*/ 151 h 220"/>
                  <a:gd name="T6" fmla="*/ 142 w 142"/>
                  <a:gd name="T7" fmla="*/ 220 h 220"/>
                </a:gdLst>
                <a:ahLst/>
                <a:cxnLst>
                  <a:cxn ang="0">
                    <a:pos x="T0" y="T1"/>
                  </a:cxn>
                  <a:cxn ang="0">
                    <a:pos x="T2" y="T3"/>
                  </a:cxn>
                  <a:cxn ang="0">
                    <a:pos x="T4" y="T5"/>
                  </a:cxn>
                  <a:cxn ang="0">
                    <a:pos x="T6" y="T7"/>
                  </a:cxn>
                </a:cxnLst>
                <a:rect l="0" t="0" r="r" b="b"/>
                <a:pathLst>
                  <a:path w="142" h="220">
                    <a:moveTo>
                      <a:pt x="142" y="220"/>
                    </a:moveTo>
                    <a:lnTo>
                      <a:pt x="110" y="0"/>
                    </a:lnTo>
                    <a:lnTo>
                      <a:pt x="0" y="151"/>
                    </a:lnTo>
                    <a:lnTo>
                      <a:pt x="142" y="22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19" name="Group 87">
              <a:extLst>
                <a:ext uri="{FF2B5EF4-FFF2-40B4-BE49-F238E27FC236}">
                  <a16:creationId xmlns:a16="http://schemas.microsoft.com/office/drawing/2014/main" id="{421C0F46-9D28-483D-ADF7-5E8954C6B7B7}"/>
                </a:ext>
              </a:extLst>
            </p:cNvPr>
            <p:cNvGrpSpPr/>
            <p:nvPr/>
          </p:nvGrpSpPr>
          <p:grpSpPr>
            <a:xfrm>
              <a:off x="5865964" y="2161033"/>
              <a:ext cx="315912" cy="365125"/>
              <a:chOff x="7058026" y="3106738"/>
              <a:chExt cx="315912" cy="365125"/>
            </a:xfrm>
            <a:grpFill/>
          </p:grpSpPr>
          <p:sp>
            <p:nvSpPr>
              <p:cNvPr id="140" name="Freeform 53">
                <a:extLst>
                  <a:ext uri="{FF2B5EF4-FFF2-40B4-BE49-F238E27FC236}">
                    <a16:creationId xmlns:a16="http://schemas.microsoft.com/office/drawing/2014/main" id="{1677BCA2-10FB-4193-836D-B06B3E7D6C97}"/>
                  </a:ext>
                </a:extLst>
              </p:cNvPr>
              <p:cNvSpPr>
                <a:spLocks/>
              </p:cNvSpPr>
              <p:nvPr/>
            </p:nvSpPr>
            <p:spPr bwMode="auto">
              <a:xfrm>
                <a:off x="7177088" y="3106738"/>
                <a:ext cx="196850" cy="241300"/>
              </a:xfrm>
              <a:custGeom>
                <a:avLst/>
                <a:gdLst>
                  <a:gd name="T0" fmla="*/ 22 w 124"/>
                  <a:gd name="T1" fmla="*/ 152 h 152"/>
                  <a:gd name="T2" fmla="*/ 124 w 124"/>
                  <a:gd name="T3" fmla="*/ 94 h 152"/>
                  <a:gd name="T4" fmla="*/ 0 w 124"/>
                  <a:gd name="T5" fmla="*/ 0 h 152"/>
                  <a:gd name="T6" fmla="*/ 22 w 124"/>
                  <a:gd name="T7" fmla="*/ 152 h 152"/>
                </a:gdLst>
                <a:ahLst/>
                <a:cxnLst>
                  <a:cxn ang="0">
                    <a:pos x="T0" y="T1"/>
                  </a:cxn>
                  <a:cxn ang="0">
                    <a:pos x="T2" y="T3"/>
                  </a:cxn>
                  <a:cxn ang="0">
                    <a:pos x="T4" y="T5"/>
                  </a:cxn>
                  <a:cxn ang="0">
                    <a:pos x="T6" y="T7"/>
                  </a:cxn>
                </a:cxnLst>
                <a:rect l="0" t="0" r="r" b="b"/>
                <a:pathLst>
                  <a:path w="124" h="152">
                    <a:moveTo>
                      <a:pt x="22" y="152"/>
                    </a:moveTo>
                    <a:lnTo>
                      <a:pt x="124" y="94"/>
                    </a:lnTo>
                    <a:lnTo>
                      <a:pt x="0" y="0"/>
                    </a:lnTo>
                    <a:lnTo>
                      <a:pt x="22" y="15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54">
                <a:extLst>
                  <a:ext uri="{FF2B5EF4-FFF2-40B4-BE49-F238E27FC236}">
                    <a16:creationId xmlns:a16="http://schemas.microsoft.com/office/drawing/2014/main" id="{8DEDB09B-177E-4212-968C-437C1CC4B6D2}"/>
                  </a:ext>
                </a:extLst>
              </p:cNvPr>
              <p:cNvSpPr>
                <a:spLocks/>
              </p:cNvSpPr>
              <p:nvPr/>
            </p:nvSpPr>
            <p:spPr bwMode="auto">
              <a:xfrm>
                <a:off x="7212013" y="3255963"/>
                <a:ext cx="161925" cy="215900"/>
              </a:xfrm>
              <a:custGeom>
                <a:avLst/>
                <a:gdLst>
                  <a:gd name="T0" fmla="*/ 0 w 102"/>
                  <a:gd name="T1" fmla="*/ 58 h 136"/>
                  <a:gd name="T2" fmla="*/ 102 w 102"/>
                  <a:gd name="T3" fmla="*/ 0 h 136"/>
                  <a:gd name="T4" fmla="*/ 102 w 102"/>
                  <a:gd name="T5" fmla="*/ 136 h 136"/>
                  <a:gd name="T6" fmla="*/ 0 w 102"/>
                  <a:gd name="T7" fmla="*/ 58 h 136"/>
                </a:gdLst>
                <a:ahLst/>
                <a:cxnLst>
                  <a:cxn ang="0">
                    <a:pos x="T0" y="T1"/>
                  </a:cxn>
                  <a:cxn ang="0">
                    <a:pos x="T2" y="T3"/>
                  </a:cxn>
                  <a:cxn ang="0">
                    <a:pos x="T4" y="T5"/>
                  </a:cxn>
                  <a:cxn ang="0">
                    <a:pos x="T6" y="T7"/>
                  </a:cxn>
                </a:cxnLst>
                <a:rect l="0" t="0" r="r" b="b"/>
                <a:pathLst>
                  <a:path w="102" h="136">
                    <a:moveTo>
                      <a:pt x="0" y="58"/>
                    </a:moveTo>
                    <a:lnTo>
                      <a:pt x="102" y="0"/>
                    </a:lnTo>
                    <a:lnTo>
                      <a:pt x="102" y="136"/>
                    </a:lnTo>
                    <a:lnTo>
                      <a:pt x="0" y="5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55">
                <a:extLst>
                  <a:ext uri="{FF2B5EF4-FFF2-40B4-BE49-F238E27FC236}">
                    <a16:creationId xmlns:a16="http://schemas.microsoft.com/office/drawing/2014/main" id="{F8D22A14-AB42-4B76-B8A4-AC40A8FAF83F}"/>
                  </a:ext>
                </a:extLst>
              </p:cNvPr>
              <p:cNvSpPr>
                <a:spLocks/>
              </p:cNvSpPr>
              <p:nvPr/>
            </p:nvSpPr>
            <p:spPr bwMode="auto">
              <a:xfrm>
                <a:off x="7094538" y="3348038"/>
                <a:ext cx="279400" cy="123825"/>
              </a:xfrm>
              <a:custGeom>
                <a:avLst/>
                <a:gdLst>
                  <a:gd name="T0" fmla="*/ 74 w 176"/>
                  <a:gd name="T1" fmla="*/ 0 h 78"/>
                  <a:gd name="T2" fmla="*/ 176 w 176"/>
                  <a:gd name="T3" fmla="*/ 78 h 78"/>
                  <a:gd name="T4" fmla="*/ 0 w 176"/>
                  <a:gd name="T5" fmla="*/ 27 h 78"/>
                  <a:gd name="T6" fmla="*/ 74 w 176"/>
                  <a:gd name="T7" fmla="*/ 0 h 78"/>
                </a:gdLst>
                <a:ahLst/>
                <a:cxnLst>
                  <a:cxn ang="0">
                    <a:pos x="T0" y="T1"/>
                  </a:cxn>
                  <a:cxn ang="0">
                    <a:pos x="T2" y="T3"/>
                  </a:cxn>
                  <a:cxn ang="0">
                    <a:pos x="T4" y="T5"/>
                  </a:cxn>
                  <a:cxn ang="0">
                    <a:pos x="T6" y="T7"/>
                  </a:cxn>
                </a:cxnLst>
                <a:rect l="0" t="0" r="r" b="b"/>
                <a:pathLst>
                  <a:path w="176" h="78">
                    <a:moveTo>
                      <a:pt x="74" y="0"/>
                    </a:moveTo>
                    <a:lnTo>
                      <a:pt x="176" y="78"/>
                    </a:lnTo>
                    <a:lnTo>
                      <a:pt x="0" y="27"/>
                    </a:lnTo>
                    <a:lnTo>
                      <a:pt x="74"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56">
                <a:extLst>
                  <a:ext uri="{FF2B5EF4-FFF2-40B4-BE49-F238E27FC236}">
                    <a16:creationId xmlns:a16="http://schemas.microsoft.com/office/drawing/2014/main" id="{69285BD2-1788-43E4-A79F-48E4305D23D0}"/>
                  </a:ext>
                </a:extLst>
              </p:cNvPr>
              <p:cNvSpPr>
                <a:spLocks/>
              </p:cNvSpPr>
              <p:nvPr/>
            </p:nvSpPr>
            <p:spPr bwMode="auto">
              <a:xfrm>
                <a:off x="7058026" y="3271838"/>
                <a:ext cx="153988" cy="119063"/>
              </a:xfrm>
              <a:custGeom>
                <a:avLst/>
                <a:gdLst>
                  <a:gd name="T0" fmla="*/ 23 w 97"/>
                  <a:gd name="T1" fmla="*/ 75 h 75"/>
                  <a:gd name="T2" fmla="*/ 0 w 97"/>
                  <a:gd name="T3" fmla="*/ 0 h 75"/>
                  <a:gd name="T4" fmla="*/ 97 w 97"/>
                  <a:gd name="T5" fmla="*/ 48 h 75"/>
                  <a:gd name="T6" fmla="*/ 23 w 97"/>
                  <a:gd name="T7" fmla="*/ 75 h 75"/>
                </a:gdLst>
                <a:ahLst/>
                <a:cxnLst>
                  <a:cxn ang="0">
                    <a:pos x="T0" y="T1"/>
                  </a:cxn>
                  <a:cxn ang="0">
                    <a:pos x="T2" y="T3"/>
                  </a:cxn>
                  <a:cxn ang="0">
                    <a:pos x="T4" y="T5"/>
                  </a:cxn>
                  <a:cxn ang="0">
                    <a:pos x="T6" y="T7"/>
                  </a:cxn>
                </a:cxnLst>
                <a:rect l="0" t="0" r="r" b="b"/>
                <a:pathLst>
                  <a:path w="97" h="75">
                    <a:moveTo>
                      <a:pt x="23" y="75"/>
                    </a:moveTo>
                    <a:lnTo>
                      <a:pt x="0" y="0"/>
                    </a:lnTo>
                    <a:lnTo>
                      <a:pt x="97" y="48"/>
                    </a:lnTo>
                    <a:lnTo>
                      <a:pt x="23" y="7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57">
                <a:extLst>
                  <a:ext uri="{FF2B5EF4-FFF2-40B4-BE49-F238E27FC236}">
                    <a16:creationId xmlns:a16="http://schemas.microsoft.com/office/drawing/2014/main" id="{7BFFE8B3-63F9-442C-84BB-D19769E3C88E}"/>
                  </a:ext>
                </a:extLst>
              </p:cNvPr>
              <p:cNvSpPr>
                <a:spLocks/>
              </p:cNvSpPr>
              <p:nvPr/>
            </p:nvSpPr>
            <p:spPr bwMode="auto">
              <a:xfrm>
                <a:off x="7058026" y="3106738"/>
                <a:ext cx="153988" cy="241300"/>
              </a:xfrm>
              <a:custGeom>
                <a:avLst/>
                <a:gdLst>
                  <a:gd name="T0" fmla="*/ 97 w 97"/>
                  <a:gd name="T1" fmla="*/ 152 h 152"/>
                  <a:gd name="T2" fmla="*/ 75 w 97"/>
                  <a:gd name="T3" fmla="*/ 0 h 152"/>
                  <a:gd name="T4" fmla="*/ 0 w 97"/>
                  <a:gd name="T5" fmla="*/ 104 h 152"/>
                  <a:gd name="T6" fmla="*/ 97 w 97"/>
                  <a:gd name="T7" fmla="*/ 152 h 152"/>
                </a:gdLst>
                <a:ahLst/>
                <a:cxnLst>
                  <a:cxn ang="0">
                    <a:pos x="T0" y="T1"/>
                  </a:cxn>
                  <a:cxn ang="0">
                    <a:pos x="T2" y="T3"/>
                  </a:cxn>
                  <a:cxn ang="0">
                    <a:pos x="T4" y="T5"/>
                  </a:cxn>
                  <a:cxn ang="0">
                    <a:pos x="T6" y="T7"/>
                  </a:cxn>
                </a:cxnLst>
                <a:rect l="0" t="0" r="r" b="b"/>
                <a:pathLst>
                  <a:path w="97" h="152">
                    <a:moveTo>
                      <a:pt x="97" y="152"/>
                    </a:moveTo>
                    <a:lnTo>
                      <a:pt x="75" y="0"/>
                    </a:lnTo>
                    <a:lnTo>
                      <a:pt x="0" y="104"/>
                    </a:lnTo>
                    <a:lnTo>
                      <a:pt x="97" y="15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20" name="Group 93">
              <a:extLst>
                <a:ext uri="{FF2B5EF4-FFF2-40B4-BE49-F238E27FC236}">
                  <a16:creationId xmlns:a16="http://schemas.microsoft.com/office/drawing/2014/main" id="{66F02412-68CD-4913-8B14-0A64AEEECC6B}"/>
                </a:ext>
              </a:extLst>
            </p:cNvPr>
            <p:cNvGrpSpPr/>
            <p:nvPr/>
          </p:nvGrpSpPr>
          <p:grpSpPr>
            <a:xfrm>
              <a:off x="5529262" y="1489947"/>
              <a:ext cx="365126" cy="382588"/>
              <a:chOff x="7307263" y="3756025"/>
              <a:chExt cx="365126" cy="382588"/>
            </a:xfrm>
            <a:grpFill/>
          </p:grpSpPr>
          <p:sp>
            <p:nvSpPr>
              <p:cNvPr id="134" name="Freeform 70">
                <a:extLst>
                  <a:ext uri="{FF2B5EF4-FFF2-40B4-BE49-F238E27FC236}">
                    <a16:creationId xmlns:a16="http://schemas.microsoft.com/office/drawing/2014/main" id="{3DAF6CCD-A9F1-4DB0-9A16-233ACEB03AFF}"/>
                  </a:ext>
                </a:extLst>
              </p:cNvPr>
              <p:cNvSpPr>
                <a:spLocks/>
              </p:cNvSpPr>
              <p:nvPr/>
            </p:nvSpPr>
            <p:spPr bwMode="auto">
              <a:xfrm>
                <a:off x="7307263" y="3756025"/>
                <a:ext cx="365125" cy="382588"/>
              </a:xfrm>
              <a:custGeom>
                <a:avLst/>
                <a:gdLst>
                  <a:gd name="T0" fmla="*/ 0 w 230"/>
                  <a:gd name="T1" fmla="*/ 46 h 241"/>
                  <a:gd name="T2" fmla="*/ 141 w 230"/>
                  <a:gd name="T3" fmla="*/ 0 h 241"/>
                  <a:gd name="T4" fmla="*/ 230 w 230"/>
                  <a:gd name="T5" fmla="*/ 121 h 241"/>
                  <a:gd name="T6" fmla="*/ 141 w 230"/>
                  <a:gd name="T7" fmla="*/ 241 h 241"/>
                  <a:gd name="T8" fmla="*/ 0 w 230"/>
                  <a:gd name="T9" fmla="*/ 196 h 241"/>
                  <a:gd name="T10" fmla="*/ 0 w 230"/>
                  <a:gd name="T11" fmla="*/ 46 h 241"/>
                </a:gdLst>
                <a:ahLst/>
                <a:cxnLst>
                  <a:cxn ang="0">
                    <a:pos x="T0" y="T1"/>
                  </a:cxn>
                  <a:cxn ang="0">
                    <a:pos x="T2" y="T3"/>
                  </a:cxn>
                  <a:cxn ang="0">
                    <a:pos x="T4" y="T5"/>
                  </a:cxn>
                  <a:cxn ang="0">
                    <a:pos x="T6" y="T7"/>
                  </a:cxn>
                  <a:cxn ang="0">
                    <a:pos x="T8" y="T9"/>
                  </a:cxn>
                  <a:cxn ang="0">
                    <a:pos x="T10" y="T11"/>
                  </a:cxn>
                </a:cxnLst>
                <a:rect l="0" t="0" r="r" b="b"/>
                <a:pathLst>
                  <a:path w="230" h="241">
                    <a:moveTo>
                      <a:pt x="0" y="46"/>
                    </a:moveTo>
                    <a:lnTo>
                      <a:pt x="141" y="0"/>
                    </a:lnTo>
                    <a:lnTo>
                      <a:pt x="230" y="121"/>
                    </a:lnTo>
                    <a:lnTo>
                      <a:pt x="141" y="241"/>
                    </a:lnTo>
                    <a:lnTo>
                      <a:pt x="0" y="196"/>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5" name="Freeform 71">
                <a:extLst>
                  <a:ext uri="{FF2B5EF4-FFF2-40B4-BE49-F238E27FC236}">
                    <a16:creationId xmlns:a16="http://schemas.microsoft.com/office/drawing/2014/main" id="{69DB2187-AD62-4497-89AB-9D592299AD7A}"/>
                  </a:ext>
                </a:extLst>
              </p:cNvPr>
              <p:cNvSpPr>
                <a:spLocks/>
              </p:cNvSpPr>
              <p:nvPr/>
            </p:nvSpPr>
            <p:spPr bwMode="auto">
              <a:xfrm>
                <a:off x="7477126" y="3756025"/>
                <a:ext cx="195263" cy="192088"/>
              </a:xfrm>
              <a:custGeom>
                <a:avLst/>
                <a:gdLst>
                  <a:gd name="T0" fmla="*/ 123 w 123"/>
                  <a:gd name="T1" fmla="*/ 121 h 121"/>
                  <a:gd name="T2" fmla="*/ 0 w 123"/>
                  <a:gd name="T3" fmla="*/ 121 h 121"/>
                  <a:gd name="T4" fmla="*/ 34 w 123"/>
                  <a:gd name="T5" fmla="*/ 0 h 121"/>
                  <a:gd name="T6" fmla="*/ 123 w 123"/>
                  <a:gd name="T7" fmla="*/ 121 h 121"/>
                </a:gdLst>
                <a:ahLst/>
                <a:cxnLst>
                  <a:cxn ang="0">
                    <a:pos x="T0" y="T1"/>
                  </a:cxn>
                  <a:cxn ang="0">
                    <a:pos x="T2" y="T3"/>
                  </a:cxn>
                  <a:cxn ang="0">
                    <a:pos x="T4" y="T5"/>
                  </a:cxn>
                  <a:cxn ang="0">
                    <a:pos x="T6" y="T7"/>
                  </a:cxn>
                </a:cxnLst>
                <a:rect l="0" t="0" r="r" b="b"/>
                <a:pathLst>
                  <a:path w="123" h="121">
                    <a:moveTo>
                      <a:pt x="123" y="121"/>
                    </a:moveTo>
                    <a:lnTo>
                      <a:pt x="0" y="121"/>
                    </a:lnTo>
                    <a:lnTo>
                      <a:pt x="34" y="0"/>
                    </a:lnTo>
                    <a:lnTo>
                      <a:pt x="123" y="12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6" name="Freeform 72">
                <a:extLst>
                  <a:ext uri="{FF2B5EF4-FFF2-40B4-BE49-F238E27FC236}">
                    <a16:creationId xmlns:a16="http://schemas.microsoft.com/office/drawing/2014/main" id="{243AB51E-91B8-4E0E-8A2A-E39A6398F4A9}"/>
                  </a:ext>
                </a:extLst>
              </p:cNvPr>
              <p:cNvSpPr>
                <a:spLocks/>
              </p:cNvSpPr>
              <p:nvPr/>
            </p:nvSpPr>
            <p:spPr bwMode="auto">
              <a:xfrm>
                <a:off x="7477126" y="3948113"/>
                <a:ext cx="195263" cy="190500"/>
              </a:xfrm>
              <a:custGeom>
                <a:avLst/>
                <a:gdLst>
                  <a:gd name="T0" fmla="*/ 0 w 123"/>
                  <a:gd name="T1" fmla="*/ 0 h 120"/>
                  <a:gd name="T2" fmla="*/ 34 w 123"/>
                  <a:gd name="T3" fmla="*/ 120 h 120"/>
                  <a:gd name="T4" fmla="*/ 123 w 123"/>
                  <a:gd name="T5" fmla="*/ 0 h 120"/>
                  <a:gd name="T6" fmla="*/ 0 w 123"/>
                  <a:gd name="T7" fmla="*/ 0 h 120"/>
                </a:gdLst>
                <a:ahLst/>
                <a:cxnLst>
                  <a:cxn ang="0">
                    <a:pos x="T0" y="T1"/>
                  </a:cxn>
                  <a:cxn ang="0">
                    <a:pos x="T2" y="T3"/>
                  </a:cxn>
                  <a:cxn ang="0">
                    <a:pos x="T4" y="T5"/>
                  </a:cxn>
                  <a:cxn ang="0">
                    <a:pos x="T6" y="T7"/>
                  </a:cxn>
                </a:cxnLst>
                <a:rect l="0" t="0" r="r" b="b"/>
                <a:pathLst>
                  <a:path w="123" h="120">
                    <a:moveTo>
                      <a:pt x="0" y="0"/>
                    </a:moveTo>
                    <a:lnTo>
                      <a:pt x="34" y="120"/>
                    </a:lnTo>
                    <a:lnTo>
                      <a:pt x="123"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7" name="Freeform 73">
                <a:extLst>
                  <a:ext uri="{FF2B5EF4-FFF2-40B4-BE49-F238E27FC236}">
                    <a16:creationId xmlns:a16="http://schemas.microsoft.com/office/drawing/2014/main" id="{774592C2-3557-4B47-9F63-25BE9E7469B9}"/>
                  </a:ext>
                </a:extLst>
              </p:cNvPr>
              <p:cNvSpPr>
                <a:spLocks/>
              </p:cNvSpPr>
              <p:nvPr/>
            </p:nvSpPr>
            <p:spPr bwMode="auto">
              <a:xfrm>
                <a:off x="7307263" y="3948113"/>
                <a:ext cx="223838" cy="190500"/>
              </a:xfrm>
              <a:custGeom>
                <a:avLst/>
                <a:gdLst>
                  <a:gd name="T0" fmla="*/ 107 w 141"/>
                  <a:gd name="T1" fmla="*/ 0 h 120"/>
                  <a:gd name="T2" fmla="*/ 0 w 141"/>
                  <a:gd name="T3" fmla="*/ 75 h 120"/>
                  <a:gd name="T4" fmla="*/ 141 w 141"/>
                  <a:gd name="T5" fmla="*/ 120 h 120"/>
                  <a:gd name="T6" fmla="*/ 107 w 141"/>
                  <a:gd name="T7" fmla="*/ 0 h 120"/>
                </a:gdLst>
                <a:ahLst/>
                <a:cxnLst>
                  <a:cxn ang="0">
                    <a:pos x="T0" y="T1"/>
                  </a:cxn>
                  <a:cxn ang="0">
                    <a:pos x="T2" y="T3"/>
                  </a:cxn>
                  <a:cxn ang="0">
                    <a:pos x="T4" y="T5"/>
                  </a:cxn>
                  <a:cxn ang="0">
                    <a:pos x="T6" y="T7"/>
                  </a:cxn>
                </a:cxnLst>
                <a:rect l="0" t="0" r="r" b="b"/>
                <a:pathLst>
                  <a:path w="141" h="120">
                    <a:moveTo>
                      <a:pt x="107" y="0"/>
                    </a:moveTo>
                    <a:lnTo>
                      <a:pt x="0" y="75"/>
                    </a:lnTo>
                    <a:lnTo>
                      <a:pt x="141" y="120"/>
                    </a:lnTo>
                    <a:lnTo>
                      <a:pt x="107"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8" name="Freeform 74">
                <a:extLst>
                  <a:ext uri="{FF2B5EF4-FFF2-40B4-BE49-F238E27FC236}">
                    <a16:creationId xmlns:a16="http://schemas.microsoft.com/office/drawing/2014/main" id="{CEA2D2CD-4999-40F6-9641-8F83F27B971E}"/>
                  </a:ext>
                </a:extLst>
              </p:cNvPr>
              <p:cNvSpPr>
                <a:spLocks/>
              </p:cNvSpPr>
              <p:nvPr/>
            </p:nvSpPr>
            <p:spPr bwMode="auto">
              <a:xfrm>
                <a:off x="7307263" y="3829050"/>
                <a:ext cx="169863" cy="238125"/>
              </a:xfrm>
              <a:custGeom>
                <a:avLst/>
                <a:gdLst>
                  <a:gd name="T0" fmla="*/ 107 w 107"/>
                  <a:gd name="T1" fmla="*/ 75 h 150"/>
                  <a:gd name="T2" fmla="*/ 0 w 107"/>
                  <a:gd name="T3" fmla="*/ 150 h 150"/>
                  <a:gd name="T4" fmla="*/ 0 w 107"/>
                  <a:gd name="T5" fmla="*/ 0 h 150"/>
                  <a:gd name="T6" fmla="*/ 107 w 107"/>
                  <a:gd name="T7" fmla="*/ 75 h 150"/>
                </a:gdLst>
                <a:ahLst/>
                <a:cxnLst>
                  <a:cxn ang="0">
                    <a:pos x="T0" y="T1"/>
                  </a:cxn>
                  <a:cxn ang="0">
                    <a:pos x="T2" y="T3"/>
                  </a:cxn>
                  <a:cxn ang="0">
                    <a:pos x="T4" y="T5"/>
                  </a:cxn>
                  <a:cxn ang="0">
                    <a:pos x="T6" y="T7"/>
                  </a:cxn>
                </a:cxnLst>
                <a:rect l="0" t="0" r="r" b="b"/>
                <a:pathLst>
                  <a:path w="107" h="150">
                    <a:moveTo>
                      <a:pt x="107" y="75"/>
                    </a:moveTo>
                    <a:lnTo>
                      <a:pt x="0" y="150"/>
                    </a:lnTo>
                    <a:lnTo>
                      <a:pt x="0" y="0"/>
                    </a:lnTo>
                    <a:lnTo>
                      <a:pt x="107" y="7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75">
                <a:extLst>
                  <a:ext uri="{FF2B5EF4-FFF2-40B4-BE49-F238E27FC236}">
                    <a16:creationId xmlns:a16="http://schemas.microsoft.com/office/drawing/2014/main" id="{8D02D3F4-6589-4166-9F94-E26B59D671F9}"/>
                  </a:ext>
                </a:extLst>
              </p:cNvPr>
              <p:cNvSpPr>
                <a:spLocks/>
              </p:cNvSpPr>
              <p:nvPr/>
            </p:nvSpPr>
            <p:spPr bwMode="auto">
              <a:xfrm>
                <a:off x="7307263" y="3756025"/>
                <a:ext cx="223838" cy="192088"/>
              </a:xfrm>
              <a:custGeom>
                <a:avLst/>
                <a:gdLst>
                  <a:gd name="T0" fmla="*/ 141 w 141"/>
                  <a:gd name="T1" fmla="*/ 0 h 121"/>
                  <a:gd name="T2" fmla="*/ 107 w 141"/>
                  <a:gd name="T3" fmla="*/ 121 h 121"/>
                  <a:gd name="T4" fmla="*/ 0 w 141"/>
                  <a:gd name="T5" fmla="*/ 46 h 121"/>
                  <a:gd name="T6" fmla="*/ 141 w 141"/>
                  <a:gd name="T7" fmla="*/ 0 h 121"/>
                </a:gdLst>
                <a:ahLst/>
                <a:cxnLst>
                  <a:cxn ang="0">
                    <a:pos x="T0" y="T1"/>
                  </a:cxn>
                  <a:cxn ang="0">
                    <a:pos x="T2" y="T3"/>
                  </a:cxn>
                  <a:cxn ang="0">
                    <a:pos x="T4" y="T5"/>
                  </a:cxn>
                  <a:cxn ang="0">
                    <a:pos x="T6" y="T7"/>
                  </a:cxn>
                </a:cxnLst>
                <a:rect l="0" t="0" r="r" b="b"/>
                <a:pathLst>
                  <a:path w="141" h="121">
                    <a:moveTo>
                      <a:pt x="141" y="0"/>
                    </a:moveTo>
                    <a:lnTo>
                      <a:pt x="107" y="121"/>
                    </a:lnTo>
                    <a:lnTo>
                      <a:pt x="0" y="46"/>
                    </a:lnTo>
                    <a:lnTo>
                      <a:pt x="141"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21" name="Group 100">
              <a:extLst>
                <a:ext uri="{FF2B5EF4-FFF2-40B4-BE49-F238E27FC236}">
                  <a16:creationId xmlns:a16="http://schemas.microsoft.com/office/drawing/2014/main" id="{0AADD4D1-709D-4612-8DDC-2B91F173021C}"/>
                </a:ext>
              </a:extLst>
            </p:cNvPr>
            <p:cNvGrpSpPr/>
            <p:nvPr/>
          </p:nvGrpSpPr>
          <p:grpSpPr>
            <a:xfrm>
              <a:off x="4572000" y="2445621"/>
              <a:ext cx="325438" cy="260351"/>
              <a:chOff x="8066088" y="3835400"/>
              <a:chExt cx="325438" cy="260351"/>
            </a:xfrm>
            <a:grpFill/>
          </p:grpSpPr>
          <p:sp>
            <p:nvSpPr>
              <p:cNvPr id="128" name="Freeform 81">
                <a:extLst>
                  <a:ext uri="{FF2B5EF4-FFF2-40B4-BE49-F238E27FC236}">
                    <a16:creationId xmlns:a16="http://schemas.microsoft.com/office/drawing/2014/main" id="{6C2FEBF7-594E-4867-A303-2CBD982F24C5}"/>
                  </a:ext>
                </a:extLst>
              </p:cNvPr>
              <p:cNvSpPr>
                <a:spLocks/>
              </p:cNvSpPr>
              <p:nvPr/>
            </p:nvSpPr>
            <p:spPr bwMode="auto">
              <a:xfrm>
                <a:off x="8115301" y="3951288"/>
                <a:ext cx="206375" cy="144463"/>
              </a:xfrm>
              <a:custGeom>
                <a:avLst/>
                <a:gdLst>
                  <a:gd name="T0" fmla="*/ 33 w 130"/>
                  <a:gd name="T1" fmla="*/ 91 h 91"/>
                  <a:gd name="T2" fmla="*/ 0 w 130"/>
                  <a:gd name="T3" fmla="*/ 0 h 91"/>
                  <a:gd name="T4" fmla="*/ 130 w 130"/>
                  <a:gd name="T5" fmla="*/ 34 h 91"/>
                  <a:gd name="T6" fmla="*/ 33 w 130"/>
                  <a:gd name="T7" fmla="*/ 91 h 91"/>
                </a:gdLst>
                <a:ahLst/>
                <a:cxnLst>
                  <a:cxn ang="0">
                    <a:pos x="T0" y="T1"/>
                  </a:cxn>
                  <a:cxn ang="0">
                    <a:pos x="T2" y="T3"/>
                  </a:cxn>
                  <a:cxn ang="0">
                    <a:pos x="T4" y="T5"/>
                  </a:cxn>
                  <a:cxn ang="0">
                    <a:pos x="T6" y="T7"/>
                  </a:cxn>
                </a:cxnLst>
                <a:rect l="0" t="0" r="r" b="b"/>
                <a:pathLst>
                  <a:path w="130" h="91">
                    <a:moveTo>
                      <a:pt x="33" y="91"/>
                    </a:moveTo>
                    <a:lnTo>
                      <a:pt x="0" y="0"/>
                    </a:lnTo>
                    <a:lnTo>
                      <a:pt x="130" y="34"/>
                    </a:lnTo>
                    <a:lnTo>
                      <a:pt x="33" y="91"/>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9" name="Freeform 82">
                <a:extLst>
                  <a:ext uri="{FF2B5EF4-FFF2-40B4-BE49-F238E27FC236}">
                    <a16:creationId xmlns:a16="http://schemas.microsoft.com/office/drawing/2014/main" id="{51FE2ADB-6990-4B2A-B20F-635BF3A0F15F}"/>
                  </a:ext>
                </a:extLst>
              </p:cNvPr>
              <p:cNvSpPr>
                <a:spLocks/>
              </p:cNvSpPr>
              <p:nvPr/>
            </p:nvSpPr>
            <p:spPr bwMode="auto">
              <a:xfrm>
                <a:off x="8066088" y="3922713"/>
                <a:ext cx="101600" cy="173038"/>
              </a:xfrm>
              <a:custGeom>
                <a:avLst/>
                <a:gdLst>
                  <a:gd name="T0" fmla="*/ 64 w 64"/>
                  <a:gd name="T1" fmla="*/ 109 h 109"/>
                  <a:gd name="T2" fmla="*/ 31 w 64"/>
                  <a:gd name="T3" fmla="*/ 18 h 109"/>
                  <a:gd name="T4" fmla="*/ 0 w 64"/>
                  <a:gd name="T5" fmla="*/ 0 h 109"/>
                  <a:gd name="T6" fmla="*/ 64 w 64"/>
                  <a:gd name="T7" fmla="*/ 109 h 109"/>
                </a:gdLst>
                <a:ahLst/>
                <a:cxnLst>
                  <a:cxn ang="0">
                    <a:pos x="T0" y="T1"/>
                  </a:cxn>
                  <a:cxn ang="0">
                    <a:pos x="T2" y="T3"/>
                  </a:cxn>
                  <a:cxn ang="0">
                    <a:pos x="T4" y="T5"/>
                  </a:cxn>
                  <a:cxn ang="0">
                    <a:pos x="T6" y="T7"/>
                  </a:cxn>
                </a:cxnLst>
                <a:rect l="0" t="0" r="r" b="b"/>
                <a:pathLst>
                  <a:path w="64" h="109">
                    <a:moveTo>
                      <a:pt x="64" y="109"/>
                    </a:moveTo>
                    <a:lnTo>
                      <a:pt x="31" y="18"/>
                    </a:lnTo>
                    <a:lnTo>
                      <a:pt x="0" y="0"/>
                    </a:lnTo>
                    <a:lnTo>
                      <a:pt x="64" y="10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83">
                <a:extLst>
                  <a:ext uri="{FF2B5EF4-FFF2-40B4-BE49-F238E27FC236}">
                    <a16:creationId xmlns:a16="http://schemas.microsoft.com/office/drawing/2014/main" id="{F18C0197-3E63-48B2-9119-22A1B6016611}"/>
                  </a:ext>
                </a:extLst>
              </p:cNvPr>
              <p:cNvSpPr>
                <a:spLocks/>
              </p:cNvSpPr>
              <p:nvPr/>
            </p:nvSpPr>
            <p:spPr bwMode="auto">
              <a:xfrm>
                <a:off x="8115301" y="3835400"/>
                <a:ext cx="206375" cy="169863"/>
              </a:xfrm>
              <a:custGeom>
                <a:avLst/>
                <a:gdLst>
                  <a:gd name="T0" fmla="*/ 115 w 130"/>
                  <a:gd name="T1" fmla="*/ 0 h 107"/>
                  <a:gd name="T2" fmla="*/ 0 w 130"/>
                  <a:gd name="T3" fmla="*/ 73 h 107"/>
                  <a:gd name="T4" fmla="*/ 130 w 130"/>
                  <a:gd name="T5" fmla="*/ 107 h 107"/>
                  <a:gd name="T6" fmla="*/ 115 w 130"/>
                  <a:gd name="T7" fmla="*/ 0 h 107"/>
                </a:gdLst>
                <a:ahLst/>
                <a:cxnLst>
                  <a:cxn ang="0">
                    <a:pos x="T0" y="T1"/>
                  </a:cxn>
                  <a:cxn ang="0">
                    <a:pos x="T2" y="T3"/>
                  </a:cxn>
                  <a:cxn ang="0">
                    <a:pos x="T4" y="T5"/>
                  </a:cxn>
                  <a:cxn ang="0">
                    <a:pos x="T6" y="T7"/>
                  </a:cxn>
                </a:cxnLst>
                <a:rect l="0" t="0" r="r" b="b"/>
                <a:pathLst>
                  <a:path w="130" h="107">
                    <a:moveTo>
                      <a:pt x="115" y="0"/>
                    </a:moveTo>
                    <a:lnTo>
                      <a:pt x="0" y="73"/>
                    </a:lnTo>
                    <a:lnTo>
                      <a:pt x="130" y="107"/>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84">
                <a:extLst>
                  <a:ext uri="{FF2B5EF4-FFF2-40B4-BE49-F238E27FC236}">
                    <a16:creationId xmlns:a16="http://schemas.microsoft.com/office/drawing/2014/main" id="{3D8312EF-22C7-4CE1-9078-8CD932D034CA}"/>
                  </a:ext>
                </a:extLst>
              </p:cNvPr>
              <p:cNvSpPr>
                <a:spLocks/>
              </p:cNvSpPr>
              <p:nvPr/>
            </p:nvSpPr>
            <p:spPr bwMode="auto">
              <a:xfrm>
                <a:off x="8066088" y="3835400"/>
                <a:ext cx="231775" cy="115888"/>
              </a:xfrm>
              <a:custGeom>
                <a:avLst/>
                <a:gdLst>
                  <a:gd name="T0" fmla="*/ 146 w 146"/>
                  <a:gd name="T1" fmla="*/ 0 h 73"/>
                  <a:gd name="T2" fmla="*/ 31 w 146"/>
                  <a:gd name="T3" fmla="*/ 73 h 73"/>
                  <a:gd name="T4" fmla="*/ 0 w 146"/>
                  <a:gd name="T5" fmla="*/ 55 h 73"/>
                  <a:gd name="T6" fmla="*/ 146 w 146"/>
                  <a:gd name="T7" fmla="*/ 0 h 73"/>
                </a:gdLst>
                <a:ahLst/>
                <a:cxnLst>
                  <a:cxn ang="0">
                    <a:pos x="T0" y="T1"/>
                  </a:cxn>
                  <a:cxn ang="0">
                    <a:pos x="T2" y="T3"/>
                  </a:cxn>
                  <a:cxn ang="0">
                    <a:pos x="T4" y="T5"/>
                  </a:cxn>
                  <a:cxn ang="0">
                    <a:pos x="T6" y="T7"/>
                  </a:cxn>
                </a:cxnLst>
                <a:rect l="0" t="0" r="r" b="b"/>
                <a:pathLst>
                  <a:path w="146" h="73">
                    <a:moveTo>
                      <a:pt x="146" y="0"/>
                    </a:moveTo>
                    <a:lnTo>
                      <a:pt x="31" y="73"/>
                    </a:lnTo>
                    <a:lnTo>
                      <a:pt x="0" y="55"/>
                    </a:lnTo>
                    <a:lnTo>
                      <a:pt x="146"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85">
                <a:extLst>
                  <a:ext uri="{FF2B5EF4-FFF2-40B4-BE49-F238E27FC236}">
                    <a16:creationId xmlns:a16="http://schemas.microsoft.com/office/drawing/2014/main" id="{971FE863-BCB4-4CF3-AF27-4D1DB2C9F5C8}"/>
                  </a:ext>
                </a:extLst>
              </p:cNvPr>
              <p:cNvSpPr>
                <a:spLocks/>
              </p:cNvSpPr>
              <p:nvPr/>
            </p:nvSpPr>
            <p:spPr bwMode="auto">
              <a:xfrm>
                <a:off x="8297863" y="3835400"/>
                <a:ext cx="93663" cy="195263"/>
              </a:xfrm>
              <a:custGeom>
                <a:avLst/>
                <a:gdLst>
                  <a:gd name="T0" fmla="*/ 0 w 59"/>
                  <a:gd name="T1" fmla="*/ 0 h 123"/>
                  <a:gd name="T2" fmla="*/ 15 w 59"/>
                  <a:gd name="T3" fmla="*/ 107 h 123"/>
                  <a:gd name="T4" fmla="*/ 59 w 59"/>
                  <a:gd name="T5" fmla="*/ 123 h 123"/>
                  <a:gd name="T6" fmla="*/ 0 w 59"/>
                  <a:gd name="T7" fmla="*/ 0 h 123"/>
                </a:gdLst>
                <a:ahLst/>
                <a:cxnLst>
                  <a:cxn ang="0">
                    <a:pos x="T0" y="T1"/>
                  </a:cxn>
                  <a:cxn ang="0">
                    <a:pos x="T2" y="T3"/>
                  </a:cxn>
                  <a:cxn ang="0">
                    <a:pos x="T4" y="T5"/>
                  </a:cxn>
                  <a:cxn ang="0">
                    <a:pos x="T6" y="T7"/>
                  </a:cxn>
                </a:cxnLst>
                <a:rect l="0" t="0" r="r" b="b"/>
                <a:pathLst>
                  <a:path w="59" h="123">
                    <a:moveTo>
                      <a:pt x="0" y="0"/>
                    </a:moveTo>
                    <a:lnTo>
                      <a:pt x="15" y="107"/>
                    </a:lnTo>
                    <a:lnTo>
                      <a:pt x="59" y="123"/>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86">
                <a:extLst>
                  <a:ext uri="{FF2B5EF4-FFF2-40B4-BE49-F238E27FC236}">
                    <a16:creationId xmlns:a16="http://schemas.microsoft.com/office/drawing/2014/main" id="{BF7C91CF-9271-4AC4-BCA9-93E305CAE3BF}"/>
                  </a:ext>
                </a:extLst>
              </p:cNvPr>
              <p:cNvSpPr>
                <a:spLocks/>
              </p:cNvSpPr>
              <p:nvPr/>
            </p:nvSpPr>
            <p:spPr bwMode="auto">
              <a:xfrm>
                <a:off x="8167688" y="4005263"/>
                <a:ext cx="223838" cy="90488"/>
              </a:xfrm>
              <a:custGeom>
                <a:avLst/>
                <a:gdLst>
                  <a:gd name="T0" fmla="*/ 0 w 141"/>
                  <a:gd name="T1" fmla="*/ 57 h 57"/>
                  <a:gd name="T2" fmla="*/ 97 w 141"/>
                  <a:gd name="T3" fmla="*/ 0 h 57"/>
                  <a:gd name="T4" fmla="*/ 141 w 141"/>
                  <a:gd name="T5" fmla="*/ 16 h 57"/>
                  <a:gd name="T6" fmla="*/ 0 w 141"/>
                  <a:gd name="T7" fmla="*/ 57 h 57"/>
                </a:gdLst>
                <a:ahLst/>
                <a:cxnLst>
                  <a:cxn ang="0">
                    <a:pos x="T0" y="T1"/>
                  </a:cxn>
                  <a:cxn ang="0">
                    <a:pos x="T2" y="T3"/>
                  </a:cxn>
                  <a:cxn ang="0">
                    <a:pos x="T4" y="T5"/>
                  </a:cxn>
                  <a:cxn ang="0">
                    <a:pos x="T6" y="T7"/>
                  </a:cxn>
                </a:cxnLst>
                <a:rect l="0" t="0" r="r" b="b"/>
                <a:pathLst>
                  <a:path w="141" h="57">
                    <a:moveTo>
                      <a:pt x="0" y="57"/>
                    </a:moveTo>
                    <a:lnTo>
                      <a:pt x="97" y="0"/>
                    </a:lnTo>
                    <a:lnTo>
                      <a:pt x="141" y="16"/>
                    </a:lnTo>
                    <a:lnTo>
                      <a:pt x="0" y="5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22" name="Group 107">
              <a:extLst>
                <a:ext uri="{FF2B5EF4-FFF2-40B4-BE49-F238E27FC236}">
                  <a16:creationId xmlns:a16="http://schemas.microsoft.com/office/drawing/2014/main" id="{AA6354C5-D423-4C69-AE09-97FD52F28C7E}"/>
                </a:ext>
              </a:extLst>
            </p:cNvPr>
            <p:cNvGrpSpPr/>
            <p:nvPr/>
          </p:nvGrpSpPr>
          <p:grpSpPr>
            <a:xfrm>
              <a:off x="6170613" y="1527300"/>
              <a:ext cx="454025" cy="525463"/>
              <a:chOff x="3800476" y="3819525"/>
              <a:chExt cx="454025" cy="525463"/>
            </a:xfrm>
            <a:grpFill/>
          </p:grpSpPr>
          <p:sp>
            <p:nvSpPr>
              <p:cNvPr id="123" name="Freeform 38">
                <a:extLst>
                  <a:ext uri="{FF2B5EF4-FFF2-40B4-BE49-F238E27FC236}">
                    <a16:creationId xmlns:a16="http://schemas.microsoft.com/office/drawing/2014/main" id="{0130287D-6C34-41E4-92F4-AD365895BD3C}"/>
                  </a:ext>
                </a:extLst>
              </p:cNvPr>
              <p:cNvSpPr>
                <a:spLocks/>
              </p:cNvSpPr>
              <p:nvPr/>
            </p:nvSpPr>
            <p:spPr bwMode="auto">
              <a:xfrm>
                <a:off x="3973513" y="3819525"/>
                <a:ext cx="280988" cy="349250"/>
              </a:xfrm>
              <a:custGeom>
                <a:avLst/>
                <a:gdLst>
                  <a:gd name="T0" fmla="*/ 32 w 177"/>
                  <a:gd name="T1" fmla="*/ 220 h 220"/>
                  <a:gd name="T2" fmla="*/ 177 w 177"/>
                  <a:gd name="T3" fmla="*/ 136 h 220"/>
                  <a:gd name="T4" fmla="*/ 0 w 177"/>
                  <a:gd name="T5" fmla="*/ 0 h 220"/>
                  <a:gd name="T6" fmla="*/ 32 w 177"/>
                  <a:gd name="T7" fmla="*/ 220 h 220"/>
                </a:gdLst>
                <a:ahLst/>
                <a:cxnLst>
                  <a:cxn ang="0">
                    <a:pos x="T0" y="T1"/>
                  </a:cxn>
                  <a:cxn ang="0">
                    <a:pos x="T2" y="T3"/>
                  </a:cxn>
                  <a:cxn ang="0">
                    <a:pos x="T4" y="T5"/>
                  </a:cxn>
                  <a:cxn ang="0">
                    <a:pos x="T6" y="T7"/>
                  </a:cxn>
                </a:cxnLst>
                <a:rect l="0" t="0" r="r" b="b"/>
                <a:pathLst>
                  <a:path w="177" h="220">
                    <a:moveTo>
                      <a:pt x="32" y="220"/>
                    </a:moveTo>
                    <a:lnTo>
                      <a:pt x="177" y="136"/>
                    </a:lnTo>
                    <a:lnTo>
                      <a:pt x="0" y="0"/>
                    </a:lnTo>
                    <a:lnTo>
                      <a:pt x="32" y="22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4" name="Freeform 39">
                <a:extLst>
                  <a:ext uri="{FF2B5EF4-FFF2-40B4-BE49-F238E27FC236}">
                    <a16:creationId xmlns:a16="http://schemas.microsoft.com/office/drawing/2014/main" id="{322443AB-CCC4-4622-BA64-EF0AB72078E3}"/>
                  </a:ext>
                </a:extLst>
              </p:cNvPr>
              <p:cNvSpPr>
                <a:spLocks/>
              </p:cNvSpPr>
              <p:nvPr/>
            </p:nvSpPr>
            <p:spPr bwMode="auto">
              <a:xfrm>
                <a:off x="4024313" y="4035425"/>
                <a:ext cx="230188" cy="309563"/>
              </a:xfrm>
              <a:custGeom>
                <a:avLst/>
                <a:gdLst>
                  <a:gd name="T0" fmla="*/ 0 w 145"/>
                  <a:gd name="T1" fmla="*/ 84 h 195"/>
                  <a:gd name="T2" fmla="*/ 145 w 145"/>
                  <a:gd name="T3" fmla="*/ 0 h 195"/>
                  <a:gd name="T4" fmla="*/ 145 w 145"/>
                  <a:gd name="T5" fmla="*/ 195 h 195"/>
                  <a:gd name="T6" fmla="*/ 0 w 145"/>
                  <a:gd name="T7" fmla="*/ 84 h 195"/>
                </a:gdLst>
                <a:ahLst/>
                <a:cxnLst>
                  <a:cxn ang="0">
                    <a:pos x="T0" y="T1"/>
                  </a:cxn>
                  <a:cxn ang="0">
                    <a:pos x="T2" y="T3"/>
                  </a:cxn>
                  <a:cxn ang="0">
                    <a:pos x="T4" y="T5"/>
                  </a:cxn>
                  <a:cxn ang="0">
                    <a:pos x="T6" y="T7"/>
                  </a:cxn>
                </a:cxnLst>
                <a:rect l="0" t="0" r="r" b="b"/>
                <a:pathLst>
                  <a:path w="145" h="195">
                    <a:moveTo>
                      <a:pt x="0" y="84"/>
                    </a:moveTo>
                    <a:lnTo>
                      <a:pt x="145" y="0"/>
                    </a:lnTo>
                    <a:lnTo>
                      <a:pt x="145" y="195"/>
                    </a:lnTo>
                    <a:lnTo>
                      <a:pt x="0" y="8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5" name="Freeform 40">
                <a:extLst>
                  <a:ext uri="{FF2B5EF4-FFF2-40B4-BE49-F238E27FC236}">
                    <a16:creationId xmlns:a16="http://schemas.microsoft.com/office/drawing/2014/main" id="{1DEDB966-F227-499D-AA72-7B9734225AA7}"/>
                  </a:ext>
                </a:extLst>
              </p:cNvPr>
              <p:cNvSpPr>
                <a:spLocks/>
              </p:cNvSpPr>
              <p:nvPr/>
            </p:nvSpPr>
            <p:spPr bwMode="auto">
              <a:xfrm>
                <a:off x="3854451" y="4168775"/>
                <a:ext cx="400050" cy="176213"/>
              </a:xfrm>
              <a:custGeom>
                <a:avLst/>
                <a:gdLst>
                  <a:gd name="T0" fmla="*/ 107 w 252"/>
                  <a:gd name="T1" fmla="*/ 0 h 111"/>
                  <a:gd name="T2" fmla="*/ 252 w 252"/>
                  <a:gd name="T3" fmla="*/ 111 h 111"/>
                  <a:gd name="T4" fmla="*/ 0 w 252"/>
                  <a:gd name="T5" fmla="*/ 39 h 111"/>
                  <a:gd name="T6" fmla="*/ 107 w 252"/>
                  <a:gd name="T7" fmla="*/ 0 h 111"/>
                </a:gdLst>
                <a:ahLst/>
                <a:cxnLst>
                  <a:cxn ang="0">
                    <a:pos x="T0" y="T1"/>
                  </a:cxn>
                  <a:cxn ang="0">
                    <a:pos x="T2" y="T3"/>
                  </a:cxn>
                  <a:cxn ang="0">
                    <a:pos x="T4" y="T5"/>
                  </a:cxn>
                  <a:cxn ang="0">
                    <a:pos x="T6" y="T7"/>
                  </a:cxn>
                </a:cxnLst>
                <a:rect l="0" t="0" r="r" b="b"/>
                <a:pathLst>
                  <a:path w="252" h="111">
                    <a:moveTo>
                      <a:pt x="107" y="0"/>
                    </a:moveTo>
                    <a:lnTo>
                      <a:pt x="252" y="111"/>
                    </a:lnTo>
                    <a:lnTo>
                      <a:pt x="0" y="39"/>
                    </a:lnTo>
                    <a:lnTo>
                      <a:pt x="107"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6" name="Freeform 41">
                <a:extLst>
                  <a:ext uri="{FF2B5EF4-FFF2-40B4-BE49-F238E27FC236}">
                    <a16:creationId xmlns:a16="http://schemas.microsoft.com/office/drawing/2014/main" id="{BD3E1BBE-AF5E-41C8-A7E6-266B5FFFE19C}"/>
                  </a:ext>
                </a:extLst>
              </p:cNvPr>
              <p:cNvSpPr>
                <a:spLocks/>
              </p:cNvSpPr>
              <p:nvPr/>
            </p:nvSpPr>
            <p:spPr bwMode="auto">
              <a:xfrm>
                <a:off x="3800476" y="4057650"/>
                <a:ext cx="223838" cy="173038"/>
              </a:xfrm>
              <a:custGeom>
                <a:avLst/>
                <a:gdLst>
                  <a:gd name="T0" fmla="*/ 34 w 141"/>
                  <a:gd name="T1" fmla="*/ 109 h 109"/>
                  <a:gd name="T2" fmla="*/ 0 w 141"/>
                  <a:gd name="T3" fmla="*/ 0 h 109"/>
                  <a:gd name="T4" fmla="*/ 141 w 141"/>
                  <a:gd name="T5" fmla="*/ 70 h 109"/>
                  <a:gd name="T6" fmla="*/ 34 w 141"/>
                  <a:gd name="T7" fmla="*/ 109 h 109"/>
                </a:gdLst>
                <a:ahLst/>
                <a:cxnLst>
                  <a:cxn ang="0">
                    <a:pos x="T0" y="T1"/>
                  </a:cxn>
                  <a:cxn ang="0">
                    <a:pos x="T2" y="T3"/>
                  </a:cxn>
                  <a:cxn ang="0">
                    <a:pos x="T4" y="T5"/>
                  </a:cxn>
                  <a:cxn ang="0">
                    <a:pos x="T6" y="T7"/>
                  </a:cxn>
                </a:cxnLst>
                <a:rect l="0" t="0" r="r" b="b"/>
                <a:pathLst>
                  <a:path w="141" h="109">
                    <a:moveTo>
                      <a:pt x="34" y="109"/>
                    </a:moveTo>
                    <a:lnTo>
                      <a:pt x="0" y="0"/>
                    </a:lnTo>
                    <a:lnTo>
                      <a:pt x="141" y="70"/>
                    </a:lnTo>
                    <a:lnTo>
                      <a:pt x="34" y="10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42">
                <a:extLst>
                  <a:ext uri="{FF2B5EF4-FFF2-40B4-BE49-F238E27FC236}">
                    <a16:creationId xmlns:a16="http://schemas.microsoft.com/office/drawing/2014/main" id="{8B852718-E2FC-47C9-A109-DA624DFC565D}"/>
                  </a:ext>
                </a:extLst>
              </p:cNvPr>
              <p:cNvSpPr>
                <a:spLocks/>
              </p:cNvSpPr>
              <p:nvPr/>
            </p:nvSpPr>
            <p:spPr bwMode="auto">
              <a:xfrm>
                <a:off x="3800476" y="3819525"/>
                <a:ext cx="223838" cy="349250"/>
              </a:xfrm>
              <a:custGeom>
                <a:avLst/>
                <a:gdLst>
                  <a:gd name="T0" fmla="*/ 141 w 141"/>
                  <a:gd name="T1" fmla="*/ 220 h 220"/>
                  <a:gd name="T2" fmla="*/ 109 w 141"/>
                  <a:gd name="T3" fmla="*/ 0 h 220"/>
                  <a:gd name="T4" fmla="*/ 0 w 141"/>
                  <a:gd name="T5" fmla="*/ 150 h 220"/>
                  <a:gd name="T6" fmla="*/ 141 w 141"/>
                  <a:gd name="T7" fmla="*/ 220 h 220"/>
                </a:gdLst>
                <a:ahLst/>
                <a:cxnLst>
                  <a:cxn ang="0">
                    <a:pos x="T0" y="T1"/>
                  </a:cxn>
                  <a:cxn ang="0">
                    <a:pos x="T2" y="T3"/>
                  </a:cxn>
                  <a:cxn ang="0">
                    <a:pos x="T4" y="T5"/>
                  </a:cxn>
                  <a:cxn ang="0">
                    <a:pos x="T6" y="T7"/>
                  </a:cxn>
                </a:cxnLst>
                <a:rect l="0" t="0" r="r" b="b"/>
                <a:pathLst>
                  <a:path w="141" h="220">
                    <a:moveTo>
                      <a:pt x="141" y="220"/>
                    </a:moveTo>
                    <a:lnTo>
                      <a:pt x="109" y="0"/>
                    </a:lnTo>
                    <a:lnTo>
                      <a:pt x="0" y="150"/>
                    </a:lnTo>
                    <a:lnTo>
                      <a:pt x="141" y="22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L’Organismo di Vigilanza</a:t>
            </a:r>
            <a:br>
              <a:rPr lang="it-IT" dirty="0"/>
            </a:br>
            <a:br>
              <a:rPr lang="it-IT" dirty="0"/>
            </a:br>
            <a:endParaRPr lang="it-IT" dirty="0"/>
          </a:p>
        </p:txBody>
      </p:sp>
      <p:sp>
        <p:nvSpPr>
          <p:cNvPr id="4" name="Rectangle 3">
            <a:extLst>
              <a:ext uri="{FF2B5EF4-FFF2-40B4-BE49-F238E27FC236}">
                <a16:creationId xmlns:a16="http://schemas.microsoft.com/office/drawing/2014/main" id="{03F9B730-4AF8-4698-A31A-B10690A7B5DE}"/>
              </a:ext>
            </a:extLst>
          </p:cNvPr>
          <p:cNvSpPr>
            <a:spLocks noChangeArrowheads="1"/>
          </p:cNvSpPr>
          <p:nvPr/>
        </p:nvSpPr>
        <p:spPr bwMode="auto">
          <a:xfrm>
            <a:off x="324000" y="1537200"/>
            <a:ext cx="8474323" cy="8463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1400" dirty="0">
                <a:latin typeface="+mn-lt"/>
              </a:rPr>
              <a:t>Si tratta di notizie relative alla commissione dei reati o a comportamenti non in linea alle regole di condotta.</a:t>
            </a:r>
          </a:p>
          <a:p>
            <a:pPr algn="just" eaLnBrk="1" hangingPunct="1">
              <a:spcBef>
                <a:spcPct val="50000"/>
              </a:spcBef>
              <a:buFont typeface="Arial" panose="020B0604020202020204" pitchFamily="34" charset="0"/>
              <a:buNone/>
            </a:pPr>
            <a:r>
              <a:rPr lang="it-IT" altLang="it-IT" sz="1400" dirty="0">
                <a:latin typeface="+mn-lt"/>
              </a:rPr>
              <a:t>Le segnalazioni devono essere:</a:t>
            </a:r>
          </a:p>
        </p:txBody>
      </p:sp>
      <p:sp>
        <p:nvSpPr>
          <p:cNvPr id="200" name="CasellaDiTesto 199">
            <a:extLst>
              <a:ext uri="{FF2B5EF4-FFF2-40B4-BE49-F238E27FC236}">
                <a16:creationId xmlns:a16="http://schemas.microsoft.com/office/drawing/2014/main" id="{99E8D2C2-18CA-4EF9-AED1-2295B2AE9AE9}"/>
              </a:ext>
            </a:extLst>
          </p:cNvPr>
          <p:cNvSpPr txBox="1"/>
          <p:nvPr/>
        </p:nvSpPr>
        <p:spPr>
          <a:xfrm>
            <a:off x="426720" y="1046480"/>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Obblighi di informazione da e per l’OdV - SEGNALAZIONI</a:t>
            </a:r>
          </a:p>
        </p:txBody>
      </p:sp>
      <p:sp>
        <p:nvSpPr>
          <p:cNvPr id="201" name="Rettangolo 200">
            <a:extLst>
              <a:ext uri="{FF2B5EF4-FFF2-40B4-BE49-F238E27FC236}">
                <a16:creationId xmlns:a16="http://schemas.microsoft.com/office/drawing/2014/main" id="{EE7D6CE6-AA79-4048-A88E-DD8971F0D3B4}"/>
              </a:ext>
            </a:extLst>
          </p:cNvPr>
          <p:cNvSpPr/>
          <p:nvPr/>
        </p:nvSpPr>
        <p:spPr>
          <a:xfrm>
            <a:off x="324000" y="4198316"/>
            <a:ext cx="8466033" cy="2031325"/>
          </a:xfrm>
          <a:prstGeom prst="rect">
            <a:avLst/>
          </a:prstGeom>
        </p:spPr>
        <p:txBody>
          <a:bodyPr wrap="square">
            <a:spAutoFit/>
          </a:bodyPr>
          <a:lstStyle/>
          <a:p>
            <a:pPr lvl="0" algn="just">
              <a:spcBef>
                <a:spcPct val="50000"/>
              </a:spcBef>
            </a:pPr>
            <a:r>
              <a:rPr lang="it-IT" altLang="it-IT" sz="1400" dirty="0">
                <a:solidFill>
                  <a:srgbClr val="404040"/>
                </a:solidFill>
              </a:rPr>
              <a:t>La Società, conformemente a quanto previsto dalla normativa, tutela i segnalanti da atti di ritorsione o discriminatori, diretti o indiretti, per motivi collegati, direttamente o indirettamente, alla segnalazione.</a:t>
            </a:r>
          </a:p>
          <a:p>
            <a:pPr lvl="0" algn="just">
              <a:spcBef>
                <a:spcPct val="50000"/>
              </a:spcBef>
            </a:pPr>
            <a:r>
              <a:rPr lang="it-IT" altLang="it-IT" sz="1400" dirty="0">
                <a:solidFill>
                  <a:srgbClr val="404040"/>
                </a:solidFill>
              </a:rPr>
              <a:t>Il Modello stabilisce canali dedicati alla trasmissione delle segnalazioni al fine di garantire la riservatezza dell’identità del segnalante. </a:t>
            </a:r>
          </a:p>
          <a:p>
            <a:pPr lvl="0" algn="just">
              <a:spcBef>
                <a:spcPct val="50000"/>
              </a:spcBef>
            </a:pPr>
            <a:r>
              <a:rPr lang="it-IT" altLang="it-IT" sz="1400" dirty="0">
                <a:solidFill>
                  <a:srgbClr val="404040"/>
                </a:solidFill>
              </a:rPr>
              <a:t>Le attività di gestione delle segnalazioni avvengono quindi nel rispetto della </a:t>
            </a:r>
            <a:r>
              <a:rPr lang="it-IT" altLang="it-IT" sz="1400" b="1" dirty="0">
                <a:solidFill>
                  <a:srgbClr val="404040"/>
                </a:solidFill>
                <a:cs typeface="Arial" panose="020B0604020202020204" pitchFamily="34" charset="0"/>
              </a:rPr>
              <a:t>Legge n. 179/17 </a:t>
            </a:r>
            <a:r>
              <a:rPr lang="it-IT" altLang="it-IT" sz="1400" dirty="0">
                <a:solidFill>
                  <a:srgbClr val="404040"/>
                </a:solidFill>
                <a:cs typeface="Arial" panose="020B0604020202020204" pitchFamily="34" charset="0"/>
              </a:rPr>
              <a:t>"</a:t>
            </a:r>
            <a:r>
              <a:rPr lang="it-IT" altLang="it-IT" sz="1400" i="1" dirty="0">
                <a:solidFill>
                  <a:srgbClr val="404040"/>
                </a:solidFill>
                <a:cs typeface="Arial" panose="020B0604020202020204" pitchFamily="34" charset="0"/>
              </a:rPr>
              <a:t>Disposizioni per la tutela degli autori di segnalazioni di reati o irregolarità di cui siano venuti a conoscenza nell'ambito di un rapporto di lavoro pubblico o privato</a:t>
            </a:r>
            <a:r>
              <a:rPr lang="it-IT" altLang="it-IT" sz="1400" dirty="0">
                <a:solidFill>
                  <a:srgbClr val="404040"/>
                </a:solidFill>
                <a:cs typeface="Arial" panose="020B0604020202020204" pitchFamily="34" charset="0"/>
              </a:rPr>
              <a:t>" (</a:t>
            </a:r>
            <a:r>
              <a:rPr lang="it-IT" altLang="it-IT" sz="1400" b="1" dirty="0">
                <a:solidFill>
                  <a:srgbClr val="404040"/>
                </a:solidFill>
                <a:cs typeface="Arial" panose="020B0604020202020204" pitchFamily="34" charset="0"/>
              </a:rPr>
              <a:t>Whistleblowing</a:t>
            </a:r>
            <a:r>
              <a:rPr lang="it-IT" altLang="it-IT" sz="1400" dirty="0">
                <a:solidFill>
                  <a:srgbClr val="404040"/>
                </a:solidFill>
                <a:cs typeface="Arial" panose="020B0604020202020204" pitchFamily="34" charset="0"/>
              </a:rPr>
              <a:t>).</a:t>
            </a:r>
          </a:p>
        </p:txBody>
      </p:sp>
      <p:sp>
        <p:nvSpPr>
          <p:cNvPr id="203" name="Rettangolo 202">
            <a:extLst>
              <a:ext uri="{FF2B5EF4-FFF2-40B4-BE49-F238E27FC236}">
                <a16:creationId xmlns:a16="http://schemas.microsoft.com/office/drawing/2014/main" id="{1024E6F6-344F-4067-B0D6-4F2F293FA551}"/>
              </a:ext>
            </a:extLst>
          </p:cNvPr>
          <p:cNvSpPr/>
          <p:nvPr/>
        </p:nvSpPr>
        <p:spPr>
          <a:xfrm>
            <a:off x="730243" y="2570907"/>
            <a:ext cx="5854700" cy="307777"/>
          </a:xfrm>
          <a:prstGeom prst="rect">
            <a:avLst/>
          </a:prstGeom>
        </p:spPr>
        <p:txBody>
          <a:bodyPr wrap="square">
            <a:spAutoFit/>
          </a:bodyPr>
          <a:lstStyle/>
          <a:p>
            <a:pPr lvl="0" algn="just">
              <a:spcBef>
                <a:spcPct val="50000"/>
              </a:spcBef>
            </a:pPr>
            <a:r>
              <a:rPr lang="it-IT" altLang="it-IT" sz="1400" dirty="0">
                <a:solidFill>
                  <a:srgbClr val="404040"/>
                </a:solidFill>
              </a:rPr>
              <a:t>circostanziate e fondate su elementi di fatto, precise e concordanti;</a:t>
            </a:r>
          </a:p>
        </p:txBody>
      </p:sp>
      <p:grpSp>
        <p:nvGrpSpPr>
          <p:cNvPr id="204" name="Gruppo 203">
            <a:extLst>
              <a:ext uri="{FF2B5EF4-FFF2-40B4-BE49-F238E27FC236}">
                <a16:creationId xmlns:a16="http://schemas.microsoft.com/office/drawing/2014/main" id="{C9EA9F78-8E52-489F-86E1-6E733F4817B7}"/>
              </a:ext>
            </a:extLst>
          </p:cNvPr>
          <p:cNvGrpSpPr/>
          <p:nvPr/>
        </p:nvGrpSpPr>
        <p:grpSpPr>
          <a:xfrm>
            <a:off x="568365" y="2659868"/>
            <a:ext cx="85662" cy="1108678"/>
            <a:chOff x="2041650" y="3311426"/>
            <a:chExt cx="120713" cy="1108678"/>
          </a:xfrm>
          <a:solidFill>
            <a:schemeClr val="bg2"/>
          </a:solidFill>
        </p:grpSpPr>
        <p:grpSp>
          <p:nvGrpSpPr>
            <p:cNvPr id="205" name="Group 42">
              <a:extLst>
                <a:ext uri="{FF2B5EF4-FFF2-40B4-BE49-F238E27FC236}">
                  <a16:creationId xmlns:a16="http://schemas.microsoft.com/office/drawing/2014/main" id="{C6C224EE-6E10-4389-ABEA-5B804B515BA2}"/>
                </a:ext>
              </a:extLst>
            </p:cNvPr>
            <p:cNvGrpSpPr/>
            <p:nvPr/>
          </p:nvGrpSpPr>
          <p:grpSpPr>
            <a:xfrm>
              <a:off x="2041650" y="3311426"/>
              <a:ext cx="120713" cy="139518"/>
              <a:chOff x="7058026" y="3106738"/>
              <a:chExt cx="315912" cy="365125"/>
            </a:xfrm>
            <a:grpFill/>
          </p:grpSpPr>
          <p:sp>
            <p:nvSpPr>
              <p:cNvPr id="218" name="Freeform 53">
                <a:extLst>
                  <a:ext uri="{FF2B5EF4-FFF2-40B4-BE49-F238E27FC236}">
                    <a16:creationId xmlns:a16="http://schemas.microsoft.com/office/drawing/2014/main" id="{52D176AC-CB33-4656-AA88-5F50BC7FDE92}"/>
                  </a:ext>
                </a:extLst>
              </p:cNvPr>
              <p:cNvSpPr>
                <a:spLocks/>
              </p:cNvSpPr>
              <p:nvPr/>
            </p:nvSpPr>
            <p:spPr bwMode="auto">
              <a:xfrm>
                <a:off x="7177088" y="3106738"/>
                <a:ext cx="196850" cy="241300"/>
              </a:xfrm>
              <a:custGeom>
                <a:avLst/>
                <a:gdLst>
                  <a:gd name="T0" fmla="*/ 22 w 124"/>
                  <a:gd name="T1" fmla="*/ 152 h 152"/>
                  <a:gd name="T2" fmla="*/ 124 w 124"/>
                  <a:gd name="T3" fmla="*/ 94 h 152"/>
                  <a:gd name="T4" fmla="*/ 0 w 124"/>
                  <a:gd name="T5" fmla="*/ 0 h 152"/>
                  <a:gd name="T6" fmla="*/ 22 w 124"/>
                  <a:gd name="T7" fmla="*/ 152 h 152"/>
                </a:gdLst>
                <a:ahLst/>
                <a:cxnLst>
                  <a:cxn ang="0">
                    <a:pos x="T0" y="T1"/>
                  </a:cxn>
                  <a:cxn ang="0">
                    <a:pos x="T2" y="T3"/>
                  </a:cxn>
                  <a:cxn ang="0">
                    <a:pos x="T4" y="T5"/>
                  </a:cxn>
                  <a:cxn ang="0">
                    <a:pos x="T6" y="T7"/>
                  </a:cxn>
                </a:cxnLst>
                <a:rect l="0" t="0" r="r" b="b"/>
                <a:pathLst>
                  <a:path w="124" h="152">
                    <a:moveTo>
                      <a:pt x="22" y="152"/>
                    </a:moveTo>
                    <a:lnTo>
                      <a:pt x="124" y="94"/>
                    </a:lnTo>
                    <a:lnTo>
                      <a:pt x="0" y="0"/>
                    </a:lnTo>
                    <a:lnTo>
                      <a:pt x="22" y="152"/>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p>
            </p:txBody>
          </p:sp>
          <p:sp>
            <p:nvSpPr>
              <p:cNvPr id="219" name="Freeform 54">
                <a:extLst>
                  <a:ext uri="{FF2B5EF4-FFF2-40B4-BE49-F238E27FC236}">
                    <a16:creationId xmlns:a16="http://schemas.microsoft.com/office/drawing/2014/main" id="{6639D168-44C3-4BF2-B106-5A8A8055D201}"/>
                  </a:ext>
                </a:extLst>
              </p:cNvPr>
              <p:cNvSpPr>
                <a:spLocks/>
              </p:cNvSpPr>
              <p:nvPr/>
            </p:nvSpPr>
            <p:spPr bwMode="auto">
              <a:xfrm>
                <a:off x="7212013" y="3255963"/>
                <a:ext cx="161925" cy="215900"/>
              </a:xfrm>
              <a:custGeom>
                <a:avLst/>
                <a:gdLst>
                  <a:gd name="T0" fmla="*/ 0 w 102"/>
                  <a:gd name="T1" fmla="*/ 58 h 136"/>
                  <a:gd name="T2" fmla="*/ 102 w 102"/>
                  <a:gd name="T3" fmla="*/ 0 h 136"/>
                  <a:gd name="T4" fmla="*/ 102 w 102"/>
                  <a:gd name="T5" fmla="*/ 136 h 136"/>
                  <a:gd name="T6" fmla="*/ 0 w 102"/>
                  <a:gd name="T7" fmla="*/ 58 h 136"/>
                </a:gdLst>
                <a:ahLst/>
                <a:cxnLst>
                  <a:cxn ang="0">
                    <a:pos x="T0" y="T1"/>
                  </a:cxn>
                  <a:cxn ang="0">
                    <a:pos x="T2" y="T3"/>
                  </a:cxn>
                  <a:cxn ang="0">
                    <a:pos x="T4" y="T5"/>
                  </a:cxn>
                  <a:cxn ang="0">
                    <a:pos x="T6" y="T7"/>
                  </a:cxn>
                </a:cxnLst>
                <a:rect l="0" t="0" r="r" b="b"/>
                <a:pathLst>
                  <a:path w="102" h="136">
                    <a:moveTo>
                      <a:pt x="0" y="58"/>
                    </a:moveTo>
                    <a:lnTo>
                      <a:pt x="102" y="0"/>
                    </a:lnTo>
                    <a:lnTo>
                      <a:pt x="102" y="136"/>
                    </a:lnTo>
                    <a:lnTo>
                      <a:pt x="0" y="5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20" name="Freeform 55">
                <a:extLst>
                  <a:ext uri="{FF2B5EF4-FFF2-40B4-BE49-F238E27FC236}">
                    <a16:creationId xmlns:a16="http://schemas.microsoft.com/office/drawing/2014/main" id="{2E5D5331-C8BD-470D-BBCF-33DD725015FF}"/>
                  </a:ext>
                </a:extLst>
              </p:cNvPr>
              <p:cNvSpPr>
                <a:spLocks/>
              </p:cNvSpPr>
              <p:nvPr/>
            </p:nvSpPr>
            <p:spPr bwMode="auto">
              <a:xfrm>
                <a:off x="7094538" y="3348038"/>
                <a:ext cx="279400" cy="123825"/>
              </a:xfrm>
              <a:custGeom>
                <a:avLst/>
                <a:gdLst>
                  <a:gd name="T0" fmla="*/ 74 w 176"/>
                  <a:gd name="T1" fmla="*/ 0 h 78"/>
                  <a:gd name="T2" fmla="*/ 176 w 176"/>
                  <a:gd name="T3" fmla="*/ 78 h 78"/>
                  <a:gd name="T4" fmla="*/ 0 w 176"/>
                  <a:gd name="T5" fmla="*/ 27 h 78"/>
                  <a:gd name="T6" fmla="*/ 74 w 176"/>
                  <a:gd name="T7" fmla="*/ 0 h 78"/>
                </a:gdLst>
                <a:ahLst/>
                <a:cxnLst>
                  <a:cxn ang="0">
                    <a:pos x="T0" y="T1"/>
                  </a:cxn>
                  <a:cxn ang="0">
                    <a:pos x="T2" y="T3"/>
                  </a:cxn>
                  <a:cxn ang="0">
                    <a:pos x="T4" y="T5"/>
                  </a:cxn>
                  <a:cxn ang="0">
                    <a:pos x="T6" y="T7"/>
                  </a:cxn>
                </a:cxnLst>
                <a:rect l="0" t="0" r="r" b="b"/>
                <a:pathLst>
                  <a:path w="176" h="78">
                    <a:moveTo>
                      <a:pt x="74" y="0"/>
                    </a:moveTo>
                    <a:lnTo>
                      <a:pt x="176" y="78"/>
                    </a:lnTo>
                    <a:lnTo>
                      <a:pt x="0" y="27"/>
                    </a:lnTo>
                    <a:lnTo>
                      <a:pt x="74"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21" name="Freeform 56">
                <a:extLst>
                  <a:ext uri="{FF2B5EF4-FFF2-40B4-BE49-F238E27FC236}">
                    <a16:creationId xmlns:a16="http://schemas.microsoft.com/office/drawing/2014/main" id="{1383CA21-006D-4BCE-9CCB-70AB5CDF4EBE}"/>
                  </a:ext>
                </a:extLst>
              </p:cNvPr>
              <p:cNvSpPr>
                <a:spLocks/>
              </p:cNvSpPr>
              <p:nvPr/>
            </p:nvSpPr>
            <p:spPr bwMode="auto">
              <a:xfrm>
                <a:off x="7058026" y="3271838"/>
                <a:ext cx="153988" cy="119063"/>
              </a:xfrm>
              <a:custGeom>
                <a:avLst/>
                <a:gdLst>
                  <a:gd name="T0" fmla="*/ 23 w 97"/>
                  <a:gd name="T1" fmla="*/ 75 h 75"/>
                  <a:gd name="T2" fmla="*/ 0 w 97"/>
                  <a:gd name="T3" fmla="*/ 0 h 75"/>
                  <a:gd name="T4" fmla="*/ 97 w 97"/>
                  <a:gd name="T5" fmla="*/ 48 h 75"/>
                  <a:gd name="T6" fmla="*/ 23 w 97"/>
                  <a:gd name="T7" fmla="*/ 75 h 75"/>
                </a:gdLst>
                <a:ahLst/>
                <a:cxnLst>
                  <a:cxn ang="0">
                    <a:pos x="T0" y="T1"/>
                  </a:cxn>
                  <a:cxn ang="0">
                    <a:pos x="T2" y="T3"/>
                  </a:cxn>
                  <a:cxn ang="0">
                    <a:pos x="T4" y="T5"/>
                  </a:cxn>
                  <a:cxn ang="0">
                    <a:pos x="T6" y="T7"/>
                  </a:cxn>
                </a:cxnLst>
                <a:rect l="0" t="0" r="r" b="b"/>
                <a:pathLst>
                  <a:path w="97" h="75">
                    <a:moveTo>
                      <a:pt x="23" y="75"/>
                    </a:moveTo>
                    <a:lnTo>
                      <a:pt x="0" y="0"/>
                    </a:lnTo>
                    <a:lnTo>
                      <a:pt x="97" y="48"/>
                    </a:lnTo>
                    <a:lnTo>
                      <a:pt x="23" y="7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22" name="Freeform 57">
                <a:extLst>
                  <a:ext uri="{FF2B5EF4-FFF2-40B4-BE49-F238E27FC236}">
                    <a16:creationId xmlns:a16="http://schemas.microsoft.com/office/drawing/2014/main" id="{599286BC-23E5-417C-933E-4EDE3841AD34}"/>
                  </a:ext>
                </a:extLst>
              </p:cNvPr>
              <p:cNvSpPr>
                <a:spLocks/>
              </p:cNvSpPr>
              <p:nvPr/>
            </p:nvSpPr>
            <p:spPr bwMode="auto">
              <a:xfrm>
                <a:off x="7058026" y="3106738"/>
                <a:ext cx="153988" cy="241300"/>
              </a:xfrm>
              <a:custGeom>
                <a:avLst/>
                <a:gdLst>
                  <a:gd name="T0" fmla="*/ 97 w 97"/>
                  <a:gd name="T1" fmla="*/ 152 h 152"/>
                  <a:gd name="T2" fmla="*/ 75 w 97"/>
                  <a:gd name="T3" fmla="*/ 0 h 152"/>
                  <a:gd name="T4" fmla="*/ 0 w 97"/>
                  <a:gd name="T5" fmla="*/ 104 h 152"/>
                  <a:gd name="T6" fmla="*/ 97 w 97"/>
                  <a:gd name="T7" fmla="*/ 152 h 152"/>
                </a:gdLst>
                <a:ahLst/>
                <a:cxnLst>
                  <a:cxn ang="0">
                    <a:pos x="T0" y="T1"/>
                  </a:cxn>
                  <a:cxn ang="0">
                    <a:pos x="T2" y="T3"/>
                  </a:cxn>
                  <a:cxn ang="0">
                    <a:pos x="T4" y="T5"/>
                  </a:cxn>
                  <a:cxn ang="0">
                    <a:pos x="T6" y="T7"/>
                  </a:cxn>
                </a:cxnLst>
                <a:rect l="0" t="0" r="r" b="b"/>
                <a:pathLst>
                  <a:path w="97" h="152">
                    <a:moveTo>
                      <a:pt x="97" y="152"/>
                    </a:moveTo>
                    <a:lnTo>
                      <a:pt x="75" y="0"/>
                    </a:lnTo>
                    <a:lnTo>
                      <a:pt x="0" y="104"/>
                    </a:lnTo>
                    <a:lnTo>
                      <a:pt x="97" y="15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06" name="Group 42">
              <a:extLst>
                <a:ext uri="{FF2B5EF4-FFF2-40B4-BE49-F238E27FC236}">
                  <a16:creationId xmlns:a16="http://schemas.microsoft.com/office/drawing/2014/main" id="{CF0E1D91-F734-40CC-8A5B-1FCAFB719B96}"/>
                </a:ext>
              </a:extLst>
            </p:cNvPr>
            <p:cNvGrpSpPr/>
            <p:nvPr/>
          </p:nvGrpSpPr>
          <p:grpSpPr>
            <a:xfrm>
              <a:off x="2041650" y="3798589"/>
              <a:ext cx="120713" cy="139518"/>
              <a:chOff x="7058026" y="3106738"/>
              <a:chExt cx="315912" cy="365125"/>
            </a:xfrm>
            <a:grpFill/>
          </p:grpSpPr>
          <p:sp>
            <p:nvSpPr>
              <p:cNvPr id="213" name="Freeform 53">
                <a:extLst>
                  <a:ext uri="{FF2B5EF4-FFF2-40B4-BE49-F238E27FC236}">
                    <a16:creationId xmlns:a16="http://schemas.microsoft.com/office/drawing/2014/main" id="{D93598EF-9813-461E-968C-2629EDA6F23F}"/>
                  </a:ext>
                </a:extLst>
              </p:cNvPr>
              <p:cNvSpPr>
                <a:spLocks/>
              </p:cNvSpPr>
              <p:nvPr/>
            </p:nvSpPr>
            <p:spPr bwMode="auto">
              <a:xfrm>
                <a:off x="7177088" y="3106738"/>
                <a:ext cx="196850" cy="241300"/>
              </a:xfrm>
              <a:custGeom>
                <a:avLst/>
                <a:gdLst>
                  <a:gd name="T0" fmla="*/ 22 w 124"/>
                  <a:gd name="T1" fmla="*/ 152 h 152"/>
                  <a:gd name="T2" fmla="*/ 124 w 124"/>
                  <a:gd name="T3" fmla="*/ 94 h 152"/>
                  <a:gd name="T4" fmla="*/ 0 w 124"/>
                  <a:gd name="T5" fmla="*/ 0 h 152"/>
                  <a:gd name="T6" fmla="*/ 22 w 124"/>
                  <a:gd name="T7" fmla="*/ 152 h 152"/>
                </a:gdLst>
                <a:ahLst/>
                <a:cxnLst>
                  <a:cxn ang="0">
                    <a:pos x="T0" y="T1"/>
                  </a:cxn>
                  <a:cxn ang="0">
                    <a:pos x="T2" y="T3"/>
                  </a:cxn>
                  <a:cxn ang="0">
                    <a:pos x="T4" y="T5"/>
                  </a:cxn>
                  <a:cxn ang="0">
                    <a:pos x="T6" y="T7"/>
                  </a:cxn>
                </a:cxnLst>
                <a:rect l="0" t="0" r="r" b="b"/>
                <a:pathLst>
                  <a:path w="124" h="152">
                    <a:moveTo>
                      <a:pt x="22" y="152"/>
                    </a:moveTo>
                    <a:lnTo>
                      <a:pt x="124" y="94"/>
                    </a:lnTo>
                    <a:lnTo>
                      <a:pt x="0" y="0"/>
                    </a:lnTo>
                    <a:lnTo>
                      <a:pt x="22" y="152"/>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p>
            </p:txBody>
          </p:sp>
          <p:sp>
            <p:nvSpPr>
              <p:cNvPr id="214" name="Freeform 54">
                <a:extLst>
                  <a:ext uri="{FF2B5EF4-FFF2-40B4-BE49-F238E27FC236}">
                    <a16:creationId xmlns:a16="http://schemas.microsoft.com/office/drawing/2014/main" id="{26D0955B-367C-4DDA-A5F6-17362348E61C}"/>
                  </a:ext>
                </a:extLst>
              </p:cNvPr>
              <p:cNvSpPr>
                <a:spLocks/>
              </p:cNvSpPr>
              <p:nvPr/>
            </p:nvSpPr>
            <p:spPr bwMode="auto">
              <a:xfrm>
                <a:off x="7212013" y="3255963"/>
                <a:ext cx="161925" cy="215900"/>
              </a:xfrm>
              <a:custGeom>
                <a:avLst/>
                <a:gdLst>
                  <a:gd name="T0" fmla="*/ 0 w 102"/>
                  <a:gd name="T1" fmla="*/ 58 h 136"/>
                  <a:gd name="T2" fmla="*/ 102 w 102"/>
                  <a:gd name="T3" fmla="*/ 0 h 136"/>
                  <a:gd name="T4" fmla="*/ 102 w 102"/>
                  <a:gd name="T5" fmla="*/ 136 h 136"/>
                  <a:gd name="T6" fmla="*/ 0 w 102"/>
                  <a:gd name="T7" fmla="*/ 58 h 136"/>
                </a:gdLst>
                <a:ahLst/>
                <a:cxnLst>
                  <a:cxn ang="0">
                    <a:pos x="T0" y="T1"/>
                  </a:cxn>
                  <a:cxn ang="0">
                    <a:pos x="T2" y="T3"/>
                  </a:cxn>
                  <a:cxn ang="0">
                    <a:pos x="T4" y="T5"/>
                  </a:cxn>
                  <a:cxn ang="0">
                    <a:pos x="T6" y="T7"/>
                  </a:cxn>
                </a:cxnLst>
                <a:rect l="0" t="0" r="r" b="b"/>
                <a:pathLst>
                  <a:path w="102" h="136">
                    <a:moveTo>
                      <a:pt x="0" y="58"/>
                    </a:moveTo>
                    <a:lnTo>
                      <a:pt x="102" y="0"/>
                    </a:lnTo>
                    <a:lnTo>
                      <a:pt x="102" y="136"/>
                    </a:lnTo>
                    <a:lnTo>
                      <a:pt x="0" y="5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5" name="Freeform 55">
                <a:extLst>
                  <a:ext uri="{FF2B5EF4-FFF2-40B4-BE49-F238E27FC236}">
                    <a16:creationId xmlns:a16="http://schemas.microsoft.com/office/drawing/2014/main" id="{E62BB7A3-EC5A-40B4-B1C6-2CEF31E1E356}"/>
                  </a:ext>
                </a:extLst>
              </p:cNvPr>
              <p:cNvSpPr>
                <a:spLocks/>
              </p:cNvSpPr>
              <p:nvPr/>
            </p:nvSpPr>
            <p:spPr bwMode="auto">
              <a:xfrm>
                <a:off x="7094538" y="3348038"/>
                <a:ext cx="279400" cy="123825"/>
              </a:xfrm>
              <a:custGeom>
                <a:avLst/>
                <a:gdLst>
                  <a:gd name="T0" fmla="*/ 74 w 176"/>
                  <a:gd name="T1" fmla="*/ 0 h 78"/>
                  <a:gd name="T2" fmla="*/ 176 w 176"/>
                  <a:gd name="T3" fmla="*/ 78 h 78"/>
                  <a:gd name="T4" fmla="*/ 0 w 176"/>
                  <a:gd name="T5" fmla="*/ 27 h 78"/>
                  <a:gd name="T6" fmla="*/ 74 w 176"/>
                  <a:gd name="T7" fmla="*/ 0 h 78"/>
                </a:gdLst>
                <a:ahLst/>
                <a:cxnLst>
                  <a:cxn ang="0">
                    <a:pos x="T0" y="T1"/>
                  </a:cxn>
                  <a:cxn ang="0">
                    <a:pos x="T2" y="T3"/>
                  </a:cxn>
                  <a:cxn ang="0">
                    <a:pos x="T4" y="T5"/>
                  </a:cxn>
                  <a:cxn ang="0">
                    <a:pos x="T6" y="T7"/>
                  </a:cxn>
                </a:cxnLst>
                <a:rect l="0" t="0" r="r" b="b"/>
                <a:pathLst>
                  <a:path w="176" h="78">
                    <a:moveTo>
                      <a:pt x="74" y="0"/>
                    </a:moveTo>
                    <a:lnTo>
                      <a:pt x="176" y="78"/>
                    </a:lnTo>
                    <a:lnTo>
                      <a:pt x="0" y="27"/>
                    </a:lnTo>
                    <a:lnTo>
                      <a:pt x="74"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6" name="Freeform 56">
                <a:extLst>
                  <a:ext uri="{FF2B5EF4-FFF2-40B4-BE49-F238E27FC236}">
                    <a16:creationId xmlns:a16="http://schemas.microsoft.com/office/drawing/2014/main" id="{4F564EB0-634A-4F05-B15C-696EF19D7A4F}"/>
                  </a:ext>
                </a:extLst>
              </p:cNvPr>
              <p:cNvSpPr>
                <a:spLocks/>
              </p:cNvSpPr>
              <p:nvPr/>
            </p:nvSpPr>
            <p:spPr bwMode="auto">
              <a:xfrm>
                <a:off x="7058026" y="3271838"/>
                <a:ext cx="153988" cy="119063"/>
              </a:xfrm>
              <a:custGeom>
                <a:avLst/>
                <a:gdLst>
                  <a:gd name="T0" fmla="*/ 23 w 97"/>
                  <a:gd name="T1" fmla="*/ 75 h 75"/>
                  <a:gd name="T2" fmla="*/ 0 w 97"/>
                  <a:gd name="T3" fmla="*/ 0 h 75"/>
                  <a:gd name="T4" fmla="*/ 97 w 97"/>
                  <a:gd name="T5" fmla="*/ 48 h 75"/>
                  <a:gd name="T6" fmla="*/ 23 w 97"/>
                  <a:gd name="T7" fmla="*/ 75 h 75"/>
                </a:gdLst>
                <a:ahLst/>
                <a:cxnLst>
                  <a:cxn ang="0">
                    <a:pos x="T0" y="T1"/>
                  </a:cxn>
                  <a:cxn ang="0">
                    <a:pos x="T2" y="T3"/>
                  </a:cxn>
                  <a:cxn ang="0">
                    <a:pos x="T4" y="T5"/>
                  </a:cxn>
                  <a:cxn ang="0">
                    <a:pos x="T6" y="T7"/>
                  </a:cxn>
                </a:cxnLst>
                <a:rect l="0" t="0" r="r" b="b"/>
                <a:pathLst>
                  <a:path w="97" h="75">
                    <a:moveTo>
                      <a:pt x="23" y="75"/>
                    </a:moveTo>
                    <a:lnTo>
                      <a:pt x="0" y="0"/>
                    </a:lnTo>
                    <a:lnTo>
                      <a:pt x="97" y="48"/>
                    </a:lnTo>
                    <a:lnTo>
                      <a:pt x="23" y="7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7" name="Freeform 57">
                <a:extLst>
                  <a:ext uri="{FF2B5EF4-FFF2-40B4-BE49-F238E27FC236}">
                    <a16:creationId xmlns:a16="http://schemas.microsoft.com/office/drawing/2014/main" id="{97E3B2E0-1F14-48D2-ACFC-9F2FA1A68348}"/>
                  </a:ext>
                </a:extLst>
              </p:cNvPr>
              <p:cNvSpPr>
                <a:spLocks/>
              </p:cNvSpPr>
              <p:nvPr/>
            </p:nvSpPr>
            <p:spPr bwMode="auto">
              <a:xfrm>
                <a:off x="7058026" y="3106738"/>
                <a:ext cx="153988" cy="241300"/>
              </a:xfrm>
              <a:custGeom>
                <a:avLst/>
                <a:gdLst>
                  <a:gd name="T0" fmla="*/ 97 w 97"/>
                  <a:gd name="T1" fmla="*/ 152 h 152"/>
                  <a:gd name="T2" fmla="*/ 75 w 97"/>
                  <a:gd name="T3" fmla="*/ 0 h 152"/>
                  <a:gd name="T4" fmla="*/ 0 w 97"/>
                  <a:gd name="T5" fmla="*/ 104 h 152"/>
                  <a:gd name="T6" fmla="*/ 97 w 97"/>
                  <a:gd name="T7" fmla="*/ 152 h 152"/>
                </a:gdLst>
                <a:ahLst/>
                <a:cxnLst>
                  <a:cxn ang="0">
                    <a:pos x="T0" y="T1"/>
                  </a:cxn>
                  <a:cxn ang="0">
                    <a:pos x="T2" y="T3"/>
                  </a:cxn>
                  <a:cxn ang="0">
                    <a:pos x="T4" y="T5"/>
                  </a:cxn>
                  <a:cxn ang="0">
                    <a:pos x="T6" y="T7"/>
                  </a:cxn>
                </a:cxnLst>
                <a:rect l="0" t="0" r="r" b="b"/>
                <a:pathLst>
                  <a:path w="97" h="152">
                    <a:moveTo>
                      <a:pt x="97" y="152"/>
                    </a:moveTo>
                    <a:lnTo>
                      <a:pt x="75" y="0"/>
                    </a:lnTo>
                    <a:lnTo>
                      <a:pt x="0" y="104"/>
                    </a:lnTo>
                    <a:lnTo>
                      <a:pt x="97" y="15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07" name="Group 42">
              <a:extLst>
                <a:ext uri="{FF2B5EF4-FFF2-40B4-BE49-F238E27FC236}">
                  <a16:creationId xmlns:a16="http://schemas.microsoft.com/office/drawing/2014/main" id="{5CDED8F7-9A0F-4ECB-BCBA-690FD5F87595}"/>
                </a:ext>
              </a:extLst>
            </p:cNvPr>
            <p:cNvGrpSpPr/>
            <p:nvPr/>
          </p:nvGrpSpPr>
          <p:grpSpPr>
            <a:xfrm>
              <a:off x="2041650" y="4280586"/>
              <a:ext cx="120713" cy="139518"/>
              <a:chOff x="7058026" y="3106738"/>
              <a:chExt cx="315912" cy="365125"/>
            </a:xfrm>
            <a:grpFill/>
          </p:grpSpPr>
          <p:sp>
            <p:nvSpPr>
              <p:cNvPr id="208" name="Freeform 53">
                <a:extLst>
                  <a:ext uri="{FF2B5EF4-FFF2-40B4-BE49-F238E27FC236}">
                    <a16:creationId xmlns:a16="http://schemas.microsoft.com/office/drawing/2014/main" id="{3E04D82F-1CD4-431A-B062-F2753E353368}"/>
                  </a:ext>
                </a:extLst>
              </p:cNvPr>
              <p:cNvSpPr>
                <a:spLocks/>
              </p:cNvSpPr>
              <p:nvPr/>
            </p:nvSpPr>
            <p:spPr bwMode="auto">
              <a:xfrm>
                <a:off x="7177088" y="3106738"/>
                <a:ext cx="196850" cy="241300"/>
              </a:xfrm>
              <a:custGeom>
                <a:avLst/>
                <a:gdLst>
                  <a:gd name="T0" fmla="*/ 22 w 124"/>
                  <a:gd name="T1" fmla="*/ 152 h 152"/>
                  <a:gd name="T2" fmla="*/ 124 w 124"/>
                  <a:gd name="T3" fmla="*/ 94 h 152"/>
                  <a:gd name="T4" fmla="*/ 0 w 124"/>
                  <a:gd name="T5" fmla="*/ 0 h 152"/>
                  <a:gd name="T6" fmla="*/ 22 w 124"/>
                  <a:gd name="T7" fmla="*/ 152 h 152"/>
                </a:gdLst>
                <a:ahLst/>
                <a:cxnLst>
                  <a:cxn ang="0">
                    <a:pos x="T0" y="T1"/>
                  </a:cxn>
                  <a:cxn ang="0">
                    <a:pos x="T2" y="T3"/>
                  </a:cxn>
                  <a:cxn ang="0">
                    <a:pos x="T4" y="T5"/>
                  </a:cxn>
                  <a:cxn ang="0">
                    <a:pos x="T6" y="T7"/>
                  </a:cxn>
                </a:cxnLst>
                <a:rect l="0" t="0" r="r" b="b"/>
                <a:pathLst>
                  <a:path w="124" h="152">
                    <a:moveTo>
                      <a:pt x="22" y="152"/>
                    </a:moveTo>
                    <a:lnTo>
                      <a:pt x="124" y="94"/>
                    </a:lnTo>
                    <a:lnTo>
                      <a:pt x="0" y="0"/>
                    </a:lnTo>
                    <a:lnTo>
                      <a:pt x="22" y="152"/>
                    </a:lnTo>
                    <a:close/>
                  </a:path>
                </a:pathLst>
              </a:custGeom>
              <a:grpFill/>
              <a:ln>
                <a:noFill/>
              </a:ln>
            </p:spPr>
            <p:txBody>
              <a:bodyPr vert="horz" wrap="square" lIns="91440" tIns="45720" rIns="91440" bIns="45720" numCol="1" anchor="t" anchorCtr="0" compatLnSpc="1">
                <a:prstTxWarp prst="textNoShape">
                  <a:avLst/>
                </a:prstTxWarp>
              </a:bodyPr>
              <a:lstStyle/>
              <a:p>
                <a:endParaRPr lang="id-ID" dirty="0"/>
              </a:p>
            </p:txBody>
          </p:sp>
          <p:sp>
            <p:nvSpPr>
              <p:cNvPr id="209" name="Freeform 54">
                <a:extLst>
                  <a:ext uri="{FF2B5EF4-FFF2-40B4-BE49-F238E27FC236}">
                    <a16:creationId xmlns:a16="http://schemas.microsoft.com/office/drawing/2014/main" id="{EBAA671E-3352-4542-83B5-43843E3690BD}"/>
                  </a:ext>
                </a:extLst>
              </p:cNvPr>
              <p:cNvSpPr>
                <a:spLocks/>
              </p:cNvSpPr>
              <p:nvPr/>
            </p:nvSpPr>
            <p:spPr bwMode="auto">
              <a:xfrm>
                <a:off x="7212013" y="3255963"/>
                <a:ext cx="161925" cy="215900"/>
              </a:xfrm>
              <a:custGeom>
                <a:avLst/>
                <a:gdLst>
                  <a:gd name="T0" fmla="*/ 0 w 102"/>
                  <a:gd name="T1" fmla="*/ 58 h 136"/>
                  <a:gd name="T2" fmla="*/ 102 w 102"/>
                  <a:gd name="T3" fmla="*/ 0 h 136"/>
                  <a:gd name="T4" fmla="*/ 102 w 102"/>
                  <a:gd name="T5" fmla="*/ 136 h 136"/>
                  <a:gd name="T6" fmla="*/ 0 w 102"/>
                  <a:gd name="T7" fmla="*/ 58 h 136"/>
                </a:gdLst>
                <a:ahLst/>
                <a:cxnLst>
                  <a:cxn ang="0">
                    <a:pos x="T0" y="T1"/>
                  </a:cxn>
                  <a:cxn ang="0">
                    <a:pos x="T2" y="T3"/>
                  </a:cxn>
                  <a:cxn ang="0">
                    <a:pos x="T4" y="T5"/>
                  </a:cxn>
                  <a:cxn ang="0">
                    <a:pos x="T6" y="T7"/>
                  </a:cxn>
                </a:cxnLst>
                <a:rect l="0" t="0" r="r" b="b"/>
                <a:pathLst>
                  <a:path w="102" h="136">
                    <a:moveTo>
                      <a:pt x="0" y="58"/>
                    </a:moveTo>
                    <a:lnTo>
                      <a:pt x="102" y="0"/>
                    </a:lnTo>
                    <a:lnTo>
                      <a:pt x="102" y="136"/>
                    </a:lnTo>
                    <a:lnTo>
                      <a:pt x="0" y="5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0" name="Freeform 55">
                <a:extLst>
                  <a:ext uri="{FF2B5EF4-FFF2-40B4-BE49-F238E27FC236}">
                    <a16:creationId xmlns:a16="http://schemas.microsoft.com/office/drawing/2014/main" id="{61FD53B7-4868-4BE7-BCF0-3AB3E31B57AE}"/>
                  </a:ext>
                </a:extLst>
              </p:cNvPr>
              <p:cNvSpPr>
                <a:spLocks/>
              </p:cNvSpPr>
              <p:nvPr/>
            </p:nvSpPr>
            <p:spPr bwMode="auto">
              <a:xfrm>
                <a:off x="7094538" y="3348038"/>
                <a:ext cx="279400" cy="123825"/>
              </a:xfrm>
              <a:custGeom>
                <a:avLst/>
                <a:gdLst>
                  <a:gd name="T0" fmla="*/ 74 w 176"/>
                  <a:gd name="T1" fmla="*/ 0 h 78"/>
                  <a:gd name="T2" fmla="*/ 176 w 176"/>
                  <a:gd name="T3" fmla="*/ 78 h 78"/>
                  <a:gd name="T4" fmla="*/ 0 w 176"/>
                  <a:gd name="T5" fmla="*/ 27 h 78"/>
                  <a:gd name="T6" fmla="*/ 74 w 176"/>
                  <a:gd name="T7" fmla="*/ 0 h 78"/>
                </a:gdLst>
                <a:ahLst/>
                <a:cxnLst>
                  <a:cxn ang="0">
                    <a:pos x="T0" y="T1"/>
                  </a:cxn>
                  <a:cxn ang="0">
                    <a:pos x="T2" y="T3"/>
                  </a:cxn>
                  <a:cxn ang="0">
                    <a:pos x="T4" y="T5"/>
                  </a:cxn>
                  <a:cxn ang="0">
                    <a:pos x="T6" y="T7"/>
                  </a:cxn>
                </a:cxnLst>
                <a:rect l="0" t="0" r="r" b="b"/>
                <a:pathLst>
                  <a:path w="176" h="78">
                    <a:moveTo>
                      <a:pt x="74" y="0"/>
                    </a:moveTo>
                    <a:lnTo>
                      <a:pt x="176" y="78"/>
                    </a:lnTo>
                    <a:lnTo>
                      <a:pt x="0" y="27"/>
                    </a:lnTo>
                    <a:lnTo>
                      <a:pt x="74"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1" name="Freeform 56">
                <a:extLst>
                  <a:ext uri="{FF2B5EF4-FFF2-40B4-BE49-F238E27FC236}">
                    <a16:creationId xmlns:a16="http://schemas.microsoft.com/office/drawing/2014/main" id="{EAAF0BD5-3D69-4B4D-9471-4220A8C049C3}"/>
                  </a:ext>
                </a:extLst>
              </p:cNvPr>
              <p:cNvSpPr>
                <a:spLocks/>
              </p:cNvSpPr>
              <p:nvPr/>
            </p:nvSpPr>
            <p:spPr bwMode="auto">
              <a:xfrm>
                <a:off x="7058026" y="3271838"/>
                <a:ext cx="153988" cy="119063"/>
              </a:xfrm>
              <a:custGeom>
                <a:avLst/>
                <a:gdLst>
                  <a:gd name="T0" fmla="*/ 23 w 97"/>
                  <a:gd name="T1" fmla="*/ 75 h 75"/>
                  <a:gd name="T2" fmla="*/ 0 w 97"/>
                  <a:gd name="T3" fmla="*/ 0 h 75"/>
                  <a:gd name="T4" fmla="*/ 97 w 97"/>
                  <a:gd name="T5" fmla="*/ 48 h 75"/>
                  <a:gd name="T6" fmla="*/ 23 w 97"/>
                  <a:gd name="T7" fmla="*/ 75 h 75"/>
                </a:gdLst>
                <a:ahLst/>
                <a:cxnLst>
                  <a:cxn ang="0">
                    <a:pos x="T0" y="T1"/>
                  </a:cxn>
                  <a:cxn ang="0">
                    <a:pos x="T2" y="T3"/>
                  </a:cxn>
                  <a:cxn ang="0">
                    <a:pos x="T4" y="T5"/>
                  </a:cxn>
                  <a:cxn ang="0">
                    <a:pos x="T6" y="T7"/>
                  </a:cxn>
                </a:cxnLst>
                <a:rect l="0" t="0" r="r" b="b"/>
                <a:pathLst>
                  <a:path w="97" h="75">
                    <a:moveTo>
                      <a:pt x="23" y="75"/>
                    </a:moveTo>
                    <a:lnTo>
                      <a:pt x="0" y="0"/>
                    </a:lnTo>
                    <a:lnTo>
                      <a:pt x="97" y="48"/>
                    </a:lnTo>
                    <a:lnTo>
                      <a:pt x="23" y="75"/>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12" name="Freeform 57">
                <a:extLst>
                  <a:ext uri="{FF2B5EF4-FFF2-40B4-BE49-F238E27FC236}">
                    <a16:creationId xmlns:a16="http://schemas.microsoft.com/office/drawing/2014/main" id="{C94AE287-6EBF-4D7E-B52D-64EFE0BE8264}"/>
                  </a:ext>
                </a:extLst>
              </p:cNvPr>
              <p:cNvSpPr>
                <a:spLocks/>
              </p:cNvSpPr>
              <p:nvPr/>
            </p:nvSpPr>
            <p:spPr bwMode="auto">
              <a:xfrm>
                <a:off x="7058026" y="3106738"/>
                <a:ext cx="153988" cy="241300"/>
              </a:xfrm>
              <a:custGeom>
                <a:avLst/>
                <a:gdLst>
                  <a:gd name="T0" fmla="*/ 97 w 97"/>
                  <a:gd name="T1" fmla="*/ 152 h 152"/>
                  <a:gd name="T2" fmla="*/ 75 w 97"/>
                  <a:gd name="T3" fmla="*/ 0 h 152"/>
                  <a:gd name="T4" fmla="*/ 0 w 97"/>
                  <a:gd name="T5" fmla="*/ 104 h 152"/>
                  <a:gd name="T6" fmla="*/ 97 w 97"/>
                  <a:gd name="T7" fmla="*/ 152 h 152"/>
                </a:gdLst>
                <a:ahLst/>
                <a:cxnLst>
                  <a:cxn ang="0">
                    <a:pos x="T0" y="T1"/>
                  </a:cxn>
                  <a:cxn ang="0">
                    <a:pos x="T2" y="T3"/>
                  </a:cxn>
                  <a:cxn ang="0">
                    <a:pos x="T4" y="T5"/>
                  </a:cxn>
                  <a:cxn ang="0">
                    <a:pos x="T6" y="T7"/>
                  </a:cxn>
                </a:cxnLst>
                <a:rect l="0" t="0" r="r" b="b"/>
                <a:pathLst>
                  <a:path w="97" h="152">
                    <a:moveTo>
                      <a:pt x="97" y="152"/>
                    </a:moveTo>
                    <a:lnTo>
                      <a:pt x="75" y="0"/>
                    </a:lnTo>
                    <a:lnTo>
                      <a:pt x="0" y="104"/>
                    </a:lnTo>
                    <a:lnTo>
                      <a:pt x="97" y="15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sp>
        <p:nvSpPr>
          <p:cNvPr id="224" name="Rettangolo 223">
            <a:extLst>
              <a:ext uri="{FF2B5EF4-FFF2-40B4-BE49-F238E27FC236}">
                <a16:creationId xmlns:a16="http://schemas.microsoft.com/office/drawing/2014/main" id="{37E1A516-6DBA-4F3F-9D4F-C97D8126E9D8}"/>
              </a:ext>
            </a:extLst>
          </p:cNvPr>
          <p:cNvSpPr/>
          <p:nvPr/>
        </p:nvSpPr>
        <p:spPr>
          <a:xfrm>
            <a:off x="697381" y="3085345"/>
            <a:ext cx="4094391" cy="307777"/>
          </a:xfrm>
          <a:prstGeom prst="rect">
            <a:avLst/>
          </a:prstGeom>
        </p:spPr>
        <p:txBody>
          <a:bodyPr wrap="none">
            <a:spAutoFit/>
          </a:bodyPr>
          <a:lstStyle/>
          <a:p>
            <a:pPr lvl="0" algn="just">
              <a:spcBef>
                <a:spcPct val="50000"/>
              </a:spcBef>
            </a:pPr>
            <a:r>
              <a:rPr lang="it-IT" altLang="it-IT" sz="1400" dirty="0">
                <a:solidFill>
                  <a:srgbClr val="404040"/>
                </a:solidFill>
              </a:rPr>
              <a:t>effettuate per iscritto ed in forma non anonima;</a:t>
            </a:r>
          </a:p>
        </p:txBody>
      </p:sp>
      <p:sp>
        <p:nvSpPr>
          <p:cNvPr id="226" name="Rettangolo 225">
            <a:extLst>
              <a:ext uri="{FF2B5EF4-FFF2-40B4-BE49-F238E27FC236}">
                <a16:creationId xmlns:a16="http://schemas.microsoft.com/office/drawing/2014/main" id="{D90B38C2-D7D3-4823-929B-D80491E67986}"/>
              </a:ext>
            </a:extLst>
          </p:cNvPr>
          <p:cNvSpPr/>
          <p:nvPr/>
        </p:nvSpPr>
        <p:spPr>
          <a:xfrm>
            <a:off x="730243" y="3528821"/>
            <a:ext cx="6155021" cy="307777"/>
          </a:xfrm>
          <a:prstGeom prst="rect">
            <a:avLst/>
          </a:prstGeom>
        </p:spPr>
        <p:txBody>
          <a:bodyPr wrap="square">
            <a:spAutoFit/>
          </a:bodyPr>
          <a:lstStyle/>
          <a:p>
            <a:pPr lvl="0" algn="just">
              <a:spcBef>
                <a:spcPct val="50000"/>
              </a:spcBef>
            </a:pPr>
            <a:r>
              <a:rPr lang="it-IT" altLang="it-IT" sz="1400" dirty="0">
                <a:solidFill>
                  <a:srgbClr val="404040"/>
                </a:solidFill>
              </a:rPr>
              <a:t>inviate direttamente ed esclusivamente all’Organismo di Vigilanza.</a:t>
            </a:r>
          </a:p>
        </p:txBody>
      </p:sp>
      <p:sp>
        <p:nvSpPr>
          <p:cNvPr id="3" name="Freccia a pentagono 2">
            <a:extLst>
              <a:ext uri="{FF2B5EF4-FFF2-40B4-BE49-F238E27FC236}">
                <a16:creationId xmlns:a16="http://schemas.microsoft.com/office/drawing/2014/main" id="{3CE1042C-1CE9-4213-9BCC-F96D2C7B68C9}"/>
              </a:ext>
            </a:extLst>
          </p:cNvPr>
          <p:cNvSpPr/>
          <p:nvPr/>
        </p:nvSpPr>
        <p:spPr>
          <a:xfrm rot="21040007" flipH="1">
            <a:off x="5315668" y="600602"/>
            <a:ext cx="2827694" cy="731151"/>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sz="2400" dirty="0"/>
              <a:t>Whistleblowing</a:t>
            </a:r>
          </a:p>
        </p:txBody>
      </p:sp>
    </p:spTree>
    <p:extLst>
      <p:ext uri="{BB962C8B-B14F-4D97-AF65-F5344CB8AC3E}">
        <p14:creationId xmlns:p14="http://schemas.microsoft.com/office/powerpoint/2010/main" val="140422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D1714E8E-83CB-4D1E-9871-592D11502BC5}"/>
              </a:ext>
            </a:extLst>
          </p:cNvPr>
          <p:cNvSpPr>
            <a:spLocks noGrp="1"/>
          </p:cNvSpPr>
          <p:nvPr>
            <p:ph type="subTitle" idx="1"/>
          </p:nvPr>
        </p:nvSpPr>
        <p:spPr/>
        <p:txBody>
          <a:bodyPr/>
          <a:lstStyle/>
          <a:p>
            <a:r>
              <a:rPr lang="it-IT" dirty="0"/>
              <a:t>Sistema disciplinare, formazione e controlli</a:t>
            </a:r>
          </a:p>
        </p:txBody>
      </p:sp>
      <p:sp>
        <p:nvSpPr>
          <p:cNvPr id="3" name="Titolo 2">
            <a:extLst>
              <a:ext uri="{FF2B5EF4-FFF2-40B4-BE49-F238E27FC236}">
                <a16:creationId xmlns:a16="http://schemas.microsoft.com/office/drawing/2014/main" id="{9C5D2C55-671D-493D-90C9-E7066C04D585}"/>
              </a:ext>
            </a:extLst>
          </p:cNvPr>
          <p:cNvSpPr>
            <a:spLocks noGrp="1"/>
          </p:cNvSpPr>
          <p:nvPr>
            <p:ph type="ctrTitle"/>
          </p:nvPr>
        </p:nvSpPr>
        <p:spPr/>
        <p:txBody>
          <a:bodyPr/>
          <a:lstStyle/>
          <a:p>
            <a:r>
              <a:rPr lang="it-IT" dirty="0"/>
              <a:t>L’attuazione del Modello e l’operatività dell’OdV</a:t>
            </a:r>
          </a:p>
        </p:txBody>
      </p:sp>
      <p:sp>
        <p:nvSpPr>
          <p:cNvPr id="4" name="Google Shape;132;p23">
            <a:extLst>
              <a:ext uri="{FF2B5EF4-FFF2-40B4-BE49-F238E27FC236}">
                <a16:creationId xmlns:a16="http://schemas.microsoft.com/office/drawing/2014/main" id="{75E65447-917D-47C4-8441-159E1DB8169D}"/>
              </a:ext>
            </a:extLst>
          </p:cNvPr>
          <p:cNvSpPr/>
          <p:nvPr/>
        </p:nvSpPr>
        <p:spPr>
          <a:xfrm rot="5400000">
            <a:off x="38954" y="-38955"/>
            <a:ext cx="719920" cy="797829"/>
          </a:xfrm>
          <a:prstGeom prst="rtTriangle">
            <a:avLst/>
          </a:prstGeom>
          <a:solidFill>
            <a:schemeClr val="bg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5" name="Google Shape;142;p23">
            <a:extLst>
              <a:ext uri="{FF2B5EF4-FFF2-40B4-BE49-F238E27FC236}">
                <a16:creationId xmlns:a16="http://schemas.microsoft.com/office/drawing/2014/main" id="{50956656-8DDE-483C-A76C-F772DAB486C1}"/>
              </a:ext>
            </a:extLst>
          </p:cNvPr>
          <p:cNvSpPr txBox="1"/>
          <p:nvPr/>
        </p:nvSpPr>
        <p:spPr>
          <a:xfrm>
            <a:off x="1" y="0"/>
            <a:ext cx="533164" cy="400110"/>
          </a:xfrm>
          <a:prstGeom prst="rect">
            <a:avLst/>
          </a:prstGeom>
          <a:noFill/>
          <a:ln>
            <a:noFill/>
          </a:ln>
        </p:spPr>
        <p:txBody>
          <a:bodyPr spcFirstLastPara="1" wrap="square" lIns="91425" tIns="45700" rIns="91425" bIns="45700" anchor="t" anchorCtr="0">
            <a:noAutofit/>
          </a:bodyPr>
          <a:lstStyle/>
          <a:p>
            <a:r>
              <a:rPr lang="en" sz="2000" b="1" dirty="0">
                <a:solidFill>
                  <a:schemeClr val="bg2"/>
                </a:solidFill>
                <a:latin typeface="Arial"/>
                <a:ea typeface="Arial"/>
                <a:cs typeface="Arial"/>
                <a:sym typeface="Arial"/>
              </a:rPr>
              <a:t>03</a:t>
            </a:r>
            <a:endParaRPr sz="2000" b="1" dirty="0">
              <a:solidFill>
                <a:schemeClr val="bg2"/>
              </a:solidFill>
              <a:latin typeface="Arial"/>
              <a:ea typeface="Arial"/>
              <a:cs typeface="Arial"/>
              <a:sym typeface="Arial"/>
            </a:endParaRPr>
          </a:p>
        </p:txBody>
      </p:sp>
    </p:spTree>
    <p:extLst>
      <p:ext uri="{BB962C8B-B14F-4D97-AF65-F5344CB8AC3E}">
        <p14:creationId xmlns:p14="http://schemas.microsoft.com/office/powerpoint/2010/main" val="3284713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a:xfrm>
            <a:off x="349350" y="700245"/>
            <a:ext cx="8464549" cy="240066"/>
          </a:xfrm>
        </p:spPr>
        <p:txBody>
          <a:bodyPr/>
          <a:lstStyle/>
          <a:p>
            <a:r>
              <a:rPr lang="it-IT" dirty="0"/>
              <a:t>DIFFUSIONE DEL MODELLO E FORMAZIONE PERIODICA  </a:t>
            </a:r>
          </a:p>
        </p:txBody>
      </p:sp>
      <p:sp>
        <p:nvSpPr>
          <p:cNvPr id="5" name="CasellaDiTesto 4">
            <a:extLst>
              <a:ext uri="{FF2B5EF4-FFF2-40B4-BE49-F238E27FC236}">
                <a16:creationId xmlns:a16="http://schemas.microsoft.com/office/drawing/2014/main" id="{D57B8AC6-0379-4E4B-A934-1E79B5CB536A}"/>
              </a:ext>
            </a:extLst>
          </p:cNvPr>
          <p:cNvSpPr txBox="1"/>
          <p:nvPr/>
        </p:nvSpPr>
        <p:spPr>
          <a:xfrm>
            <a:off x="426720" y="1046480"/>
            <a:ext cx="6583680" cy="246221"/>
          </a:xfrm>
          <a:prstGeom prst="rect">
            <a:avLst/>
          </a:prstGeom>
          <a:noFill/>
        </p:spPr>
        <p:txBody>
          <a:bodyPr wrap="square" lIns="0" tIns="0" rIns="0" bIns="0" rtlCol="0">
            <a:spAutoFit/>
          </a:bodyPr>
          <a:lstStyle/>
          <a:p>
            <a:pPr>
              <a:spcBef>
                <a:spcPct val="0"/>
              </a:spcBef>
            </a:pPr>
            <a:r>
              <a:rPr lang="it-IT" altLang="it-IT" sz="1600" dirty="0">
                <a:solidFill>
                  <a:srgbClr val="0070C0"/>
                </a:solidFill>
                <a:cs typeface="Arial" panose="020B0604020202020204" pitchFamily="34" charset="0"/>
              </a:rPr>
              <a:t>Il perché della formazione</a:t>
            </a:r>
          </a:p>
        </p:txBody>
      </p:sp>
      <p:sp>
        <p:nvSpPr>
          <p:cNvPr id="8" name="Rectangle 3">
            <a:extLst>
              <a:ext uri="{FF2B5EF4-FFF2-40B4-BE49-F238E27FC236}">
                <a16:creationId xmlns:a16="http://schemas.microsoft.com/office/drawing/2014/main" id="{F3A3F06B-FEE0-40C9-89F0-0619797960B0}"/>
              </a:ext>
            </a:extLst>
          </p:cNvPr>
          <p:cNvSpPr>
            <a:spLocks noChangeArrowheads="1"/>
          </p:cNvSpPr>
          <p:nvPr/>
        </p:nvSpPr>
        <p:spPr bwMode="auto">
          <a:xfrm>
            <a:off x="323853" y="1332000"/>
            <a:ext cx="8463600" cy="1200329"/>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fontAlgn="base">
              <a:spcBef>
                <a:spcPct val="50000"/>
              </a:spcBef>
              <a:spcAft>
                <a:spcPct val="0"/>
              </a:spcAft>
              <a:buNone/>
              <a:defRPr/>
            </a:pPr>
            <a:r>
              <a:rPr kumimoji="0" lang="it-IT" altLang="it-IT" sz="1600" b="0" i="0" u="none" strike="noStrike" kern="0" cap="none" spc="0" normalizeH="0" baseline="0" noProof="0" dirty="0">
                <a:ln>
                  <a:noFill/>
                </a:ln>
                <a:solidFill>
                  <a:prstClr val="black"/>
                </a:solidFill>
                <a:effectLst/>
                <a:uLnTx/>
                <a:uFillTx/>
                <a:latin typeface="+mn-lt"/>
              </a:rPr>
              <a:t>La conoscenza del Modello è essenziale per garantire la piena operatività e la corretta applicazione dello stesso. </a:t>
            </a:r>
            <a:r>
              <a:rPr lang="it-IT" altLang="it-IT" sz="1600" kern="0" dirty="0">
                <a:solidFill>
                  <a:prstClr val="black"/>
                </a:solidFill>
                <a:latin typeface="+mn-lt"/>
              </a:rPr>
              <a:t>Per questo, sono necessari </a:t>
            </a:r>
            <a:r>
              <a:rPr kumimoji="0" lang="it-IT" altLang="it-IT" sz="1600" b="0" i="0" u="none" strike="noStrike" kern="0" cap="none" spc="0" normalizeH="0" baseline="0" noProof="0" dirty="0">
                <a:ln>
                  <a:noFill/>
                </a:ln>
                <a:solidFill>
                  <a:prstClr val="black"/>
                </a:solidFill>
                <a:effectLst/>
                <a:uLnTx/>
                <a:uFillTx/>
                <a:latin typeface="+mn-lt"/>
              </a:rPr>
              <a:t>appositi </a:t>
            </a:r>
            <a:r>
              <a:rPr lang="it-IT" sz="1600" dirty="0">
                <a:solidFill>
                  <a:schemeClr val="tx1">
                    <a:lumMod val="50000"/>
                  </a:schemeClr>
                </a:solidFill>
                <a:latin typeface="+mn-lt"/>
              </a:rPr>
              <a:t>interventi di </a:t>
            </a:r>
            <a:r>
              <a:rPr lang="it-IT" sz="1600" b="1" dirty="0">
                <a:solidFill>
                  <a:schemeClr val="tx1">
                    <a:lumMod val="50000"/>
                  </a:schemeClr>
                </a:solidFill>
                <a:latin typeface="+mn-lt"/>
              </a:rPr>
              <a:t>formazione</a:t>
            </a:r>
            <a:r>
              <a:rPr lang="it-IT" sz="1600" dirty="0">
                <a:solidFill>
                  <a:schemeClr val="tx1">
                    <a:lumMod val="50000"/>
                  </a:schemeClr>
                </a:solidFill>
                <a:latin typeface="+mn-lt"/>
              </a:rPr>
              <a:t> e </a:t>
            </a:r>
            <a:r>
              <a:rPr lang="it-IT" sz="1600" b="1" dirty="0">
                <a:solidFill>
                  <a:schemeClr val="tx1">
                    <a:lumMod val="50000"/>
                  </a:schemeClr>
                </a:solidFill>
                <a:latin typeface="+mn-lt"/>
              </a:rPr>
              <a:t>comunicazione</a:t>
            </a:r>
            <a:r>
              <a:rPr lang="it-IT" sz="1600" dirty="0">
                <a:solidFill>
                  <a:schemeClr val="tx1">
                    <a:lumMod val="50000"/>
                  </a:schemeClr>
                </a:solidFill>
                <a:latin typeface="+mn-lt"/>
              </a:rPr>
              <a:t>  realizzati sotto la supervisione dell’OdV i cui obiettivi sono:</a:t>
            </a:r>
          </a:p>
          <a:p>
            <a:pPr marL="0" marR="0" lvl="0" indent="0" algn="just" defTabSz="914400" eaLnBrk="1" fontAlgn="base" latinLnBrk="0" hangingPunct="1">
              <a:lnSpc>
                <a:spcPct val="100000"/>
              </a:lnSpc>
              <a:spcBef>
                <a:spcPct val="50000"/>
              </a:spcBef>
              <a:spcAft>
                <a:spcPct val="0"/>
              </a:spcAft>
              <a:buClrTx/>
              <a:buSzTx/>
              <a:buFontTx/>
              <a:buNone/>
              <a:tabLst/>
              <a:defRPr/>
            </a:pPr>
            <a:endParaRPr kumimoji="0" lang="it-IT" altLang="it-IT" sz="1600" b="0" i="0" u="none" strike="noStrike" kern="0" cap="none" spc="0" normalizeH="0" baseline="0" noProof="0" dirty="0">
              <a:ln>
                <a:noFill/>
              </a:ln>
              <a:solidFill>
                <a:prstClr val="black"/>
              </a:solidFill>
              <a:effectLst/>
              <a:uLnTx/>
              <a:uFillTx/>
              <a:latin typeface="+mn-lt"/>
            </a:endParaRPr>
          </a:p>
        </p:txBody>
      </p:sp>
      <p:sp>
        <p:nvSpPr>
          <p:cNvPr id="55" name="TextBox 198">
            <a:extLst>
              <a:ext uri="{FF2B5EF4-FFF2-40B4-BE49-F238E27FC236}">
                <a16:creationId xmlns:a16="http://schemas.microsoft.com/office/drawing/2014/main" id="{4ADF7062-6131-42C2-88C2-784AFA379513}"/>
              </a:ext>
            </a:extLst>
          </p:cNvPr>
          <p:cNvSpPr txBox="1"/>
          <p:nvPr/>
        </p:nvSpPr>
        <p:spPr>
          <a:xfrm>
            <a:off x="1723816" y="4376227"/>
            <a:ext cx="789202" cy="183697"/>
          </a:xfrm>
          <a:prstGeom prst="rect">
            <a:avLst/>
          </a:prstGeom>
          <a:noFill/>
        </p:spPr>
        <p:txBody>
          <a:bodyPr wrap="square" rtlCol="0">
            <a:spAutoFit/>
          </a:bodyPr>
          <a:lstStyle/>
          <a:p>
            <a:pPr algn="ctr"/>
            <a:r>
              <a:rPr lang="id-ID" sz="1400" b="1" dirty="0">
                <a:solidFill>
                  <a:prstClr val="white"/>
                </a:solidFill>
                <a:latin typeface="ubuntu"/>
              </a:rPr>
              <a:t>Description</a:t>
            </a:r>
          </a:p>
        </p:txBody>
      </p:sp>
      <p:sp>
        <p:nvSpPr>
          <p:cNvPr id="56" name="Rectangle 199">
            <a:extLst>
              <a:ext uri="{FF2B5EF4-FFF2-40B4-BE49-F238E27FC236}">
                <a16:creationId xmlns:a16="http://schemas.microsoft.com/office/drawing/2014/main" id="{A2471C73-FCF6-45A4-B1B3-185709AB6C74}"/>
              </a:ext>
            </a:extLst>
          </p:cNvPr>
          <p:cNvSpPr/>
          <p:nvPr/>
        </p:nvSpPr>
        <p:spPr>
          <a:xfrm>
            <a:off x="1561793" y="4532157"/>
            <a:ext cx="1113247" cy="385762"/>
          </a:xfrm>
          <a:prstGeom prst="rect">
            <a:avLst/>
          </a:prstGeom>
          <a:noFill/>
        </p:spPr>
        <p:txBody>
          <a:bodyPr wrap="square">
            <a:spAutoFit/>
          </a:bodyPr>
          <a:lstStyle/>
          <a:p>
            <a:pPr algn="ctr"/>
            <a:r>
              <a:rPr lang="id-ID" sz="1200" dirty="0">
                <a:solidFill>
                  <a:prstClr val="white"/>
                </a:solidFill>
                <a:latin typeface="calibri"/>
              </a:rPr>
              <a:t>Suitable for all categories business and personal presentation</a:t>
            </a:r>
          </a:p>
        </p:txBody>
      </p:sp>
      <p:grpSp>
        <p:nvGrpSpPr>
          <p:cNvPr id="7" name="Gruppo 6">
            <a:extLst>
              <a:ext uri="{FF2B5EF4-FFF2-40B4-BE49-F238E27FC236}">
                <a16:creationId xmlns:a16="http://schemas.microsoft.com/office/drawing/2014/main" id="{03269F76-373B-46FD-BA56-4246DC34DB01}"/>
              </a:ext>
            </a:extLst>
          </p:cNvPr>
          <p:cNvGrpSpPr/>
          <p:nvPr/>
        </p:nvGrpSpPr>
        <p:grpSpPr>
          <a:xfrm>
            <a:off x="709259" y="2213626"/>
            <a:ext cx="7725483" cy="1843769"/>
            <a:chOff x="973476" y="2213626"/>
            <a:chExt cx="7725483" cy="1843769"/>
          </a:xfrm>
        </p:grpSpPr>
        <p:grpSp>
          <p:nvGrpSpPr>
            <p:cNvPr id="4" name="Gruppo 3">
              <a:extLst>
                <a:ext uri="{FF2B5EF4-FFF2-40B4-BE49-F238E27FC236}">
                  <a16:creationId xmlns:a16="http://schemas.microsoft.com/office/drawing/2014/main" id="{765B22D7-FCFD-4772-8497-7799ADB321E6}"/>
                </a:ext>
              </a:extLst>
            </p:cNvPr>
            <p:cNvGrpSpPr>
              <a:grpSpLocks noChangeAspect="1"/>
            </p:cNvGrpSpPr>
            <p:nvPr/>
          </p:nvGrpSpPr>
          <p:grpSpPr>
            <a:xfrm>
              <a:off x="3271260" y="2648381"/>
              <a:ext cx="2109620" cy="1409014"/>
              <a:chOff x="2996578" y="3067427"/>
              <a:chExt cx="2377465" cy="1587907"/>
            </a:xfrm>
          </p:grpSpPr>
          <p:grpSp>
            <p:nvGrpSpPr>
              <p:cNvPr id="3" name="Gruppo 2">
                <a:extLst>
                  <a:ext uri="{FF2B5EF4-FFF2-40B4-BE49-F238E27FC236}">
                    <a16:creationId xmlns:a16="http://schemas.microsoft.com/office/drawing/2014/main" id="{E07033D9-3859-420A-8D33-1E4835BEC60A}"/>
                  </a:ext>
                </a:extLst>
              </p:cNvPr>
              <p:cNvGrpSpPr/>
              <p:nvPr/>
            </p:nvGrpSpPr>
            <p:grpSpPr>
              <a:xfrm>
                <a:off x="2996578" y="3067427"/>
                <a:ext cx="2377465" cy="1587907"/>
                <a:chOff x="2996578" y="3067427"/>
                <a:chExt cx="2377465" cy="1587907"/>
              </a:xfrm>
            </p:grpSpPr>
            <p:grpSp>
              <p:nvGrpSpPr>
                <p:cNvPr id="35" name="Monitor">
                  <a:extLst>
                    <a:ext uri="{FF2B5EF4-FFF2-40B4-BE49-F238E27FC236}">
                      <a16:creationId xmlns:a16="http://schemas.microsoft.com/office/drawing/2014/main" id="{8F3D7EA5-3B58-4D8E-BE9D-70F26151FB0D}"/>
                    </a:ext>
                  </a:extLst>
                </p:cNvPr>
                <p:cNvGrpSpPr/>
                <p:nvPr/>
              </p:nvGrpSpPr>
              <p:grpSpPr>
                <a:xfrm>
                  <a:off x="2996578" y="3067427"/>
                  <a:ext cx="2191396" cy="1587907"/>
                  <a:chOff x="591057" y="691234"/>
                  <a:chExt cx="5504943" cy="3988935"/>
                </a:xfrm>
              </p:grpSpPr>
              <p:grpSp>
                <p:nvGrpSpPr>
                  <p:cNvPr id="36" name="Group 9">
                    <a:extLst>
                      <a:ext uri="{FF2B5EF4-FFF2-40B4-BE49-F238E27FC236}">
                        <a16:creationId xmlns:a16="http://schemas.microsoft.com/office/drawing/2014/main" id="{4C897AD0-C390-4A62-91BE-BACDAD852EF9}"/>
                      </a:ext>
                    </a:extLst>
                  </p:cNvPr>
                  <p:cNvGrpSpPr/>
                  <p:nvPr/>
                </p:nvGrpSpPr>
                <p:grpSpPr>
                  <a:xfrm>
                    <a:off x="591057" y="691234"/>
                    <a:ext cx="5504943" cy="3988935"/>
                    <a:chOff x="591057" y="691234"/>
                    <a:chExt cx="5504943" cy="3988935"/>
                  </a:xfrm>
                </p:grpSpPr>
                <p:sp>
                  <p:nvSpPr>
                    <p:cNvPr id="38" name="Freeform 128">
                      <a:extLst>
                        <a:ext uri="{FF2B5EF4-FFF2-40B4-BE49-F238E27FC236}">
                          <a16:creationId xmlns:a16="http://schemas.microsoft.com/office/drawing/2014/main" id="{CF9DE7FA-7E4A-478F-B1E8-0C0D37F87299}"/>
                        </a:ext>
                      </a:extLst>
                    </p:cNvPr>
                    <p:cNvSpPr>
                      <a:spLocks/>
                    </p:cNvSpPr>
                    <p:nvPr/>
                  </p:nvSpPr>
                  <p:spPr bwMode="auto">
                    <a:xfrm>
                      <a:off x="591057" y="691234"/>
                      <a:ext cx="5504943" cy="3529293"/>
                    </a:xfrm>
                    <a:custGeom>
                      <a:avLst/>
                      <a:gdLst>
                        <a:gd name="T0" fmla="*/ 1056 w 1056"/>
                        <a:gd name="T1" fmla="*/ 654 h 676"/>
                        <a:gd name="T2" fmla="*/ 1034 w 1056"/>
                        <a:gd name="T3" fmla="*/ 676 h 676"/>
                        <a:gd name="T4" fmla="*/ 22 w 1056"/>
                        <a:gd name="T5" fmla="*/ 676 h 676"/>
                        <a:gd name="T6" fmla="*/ 0 w 1056"/>
                        <a:gd name="T7" fmla="*/ 654 h 676"/>
                        <a:gd name="T8" fmla="*/ 0 w 1056"/>
                        <a:gd name="T9" fmla="*/ 22 h 676"/>
                        <a:gd name="T10" fmla="*/ 22 w 1056"/>
                        <a:gd name="T11" fmla="*/ 0 h 676"/>
                        <a:gd name="T12" fmla="*/ 1034 w 1056"/>
                        <a:gd name="T13" fmla="*/ 0 h 676"/>
                        <a:gd name="T14" fmla="*/ 1056 w 1056"/>
                        <a:gd name="T15" fmla="*/ 22 h 676"/>
                        <a:gd name="T16" fmla="*/ 1056 w 1056"/>
                        <a:gd name="T17" fmla="*/ 654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6" h="676">
                          <a:moveTo>
                            <a:pt x="1056" y="654"/>
                          </a:moveTo>
                          <a:cubicBezTo>
                            <a:pt x="1056" y="666"/>
                            <a:pt x="1046" y="676"/>
                            <a:pt x="1034" y="676"/>
                          </a:cubicBezTo>
                          <a:cubicBezTo>
                            <a:pt x="22" y="676"/>
                            <a:pt x="22" y="676"/>
                            <a:pt x="22" y="676"/>
                          </a:cubicBezTo>
                          <a:cubicBezTo>
                            <a:pt x="10" y="676"/>
                            <a:pt x="0" y="666"/>
                            <a:pt x="0" y="654"/>
                          </a:cubicBezTo>
                          <a:cubicBezTo>
                            <a:pt x="0" y="22"/>
                            <a:pt x="0" y="22"/>
                            <a:pt x="0" y="22"/>
                          </a:cubicBezTo>
                          <a:cubicBezTo>
                            <a:pt x="0" y="10"/>
                            <a:pt x="10" y="0"/>
                            <a:pt x="22" y="0"/>
                          </a:cubicBezTo>
                          <a:cubicBezTo>
                            <a:pt x="1034" y="0"/>
                            <a:pt x="1034" y="0"/>
                            <a:pt x="1034" y="0"/>
                          </a:cubicBezTo>
                          <a:cubicBezTo>
                            <a:pt x="1046" y="0"/>
                            <a:pt x="1056" y="10"/>
                            <a:pt x="1056" y="22"/>
                          </a:cubicBezTo>
                          <a:lnTo>
                            <a:pt x="1056" y="654"/>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39" name="Oval 130">
                      <a:extLst>
                        <a:ext uri="{FF2B5EF4-FFF2-40B4-BE49-F238E27FC236}">
                          <a16:creationId xmlns:a16="http://schemas.microsoft.com/office/drawing/2014/main" id="{A68174AD-C5D2-4C38-BFE1-F434974BF966}"/>
                        </a:ext>
                      </a:extLst>
                    </p:cNvPr>
                    <p:cNvSpPr>
                      <a:spLocks noChangeArrowheads="1"/>
                    </p:cNvSpPr>
                    <p:nvPr/>
                  </p:nvSpPr>
                  <p:spPr bwMode="auto">
                    <a:xfrm>
                      <a:off x="3276330" y="3822709"/>
                      <a:ext cx="172029" cy="174718"/>
                    </a:xfrm>
                    <a:prstGeom prst="ellipse">
                      <a:avLst/>
                    </a:prstGeom>
                    <a:solidFill>
                      <a:srgbClr val="E7E6E6">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0" name="Freeform 131">
                      <a:extLst>
                        <a:ext uri="{FF2B5EF4-FFF2-40B4-BE49-F238E27FC236}">
                          <a16:creationId xmlns:a16="http://schemas.microsoft.com/office/drawing/2014/main" id="{74EEE118-7798-427A-90D1-F54005A4CBBE}"/>
                        </a:ext>
                      </a:extLst>
                    </p:cNvPr>
                    <p:cNvSpPr>
                      <a:spLocks/>
                    </p:cNvSpPr>
                    <p:nvPr/>
                  </p:nvSpPr>
                  <p:spPr bwMode="auto">
                    <a:xfrm>
                      <a:off x="2754866" y="4220527"/>
                      <a:ext cx="1214958" cy="459642"/>
                    </a:xfrm>
                    <a:custGeom>
                      <a:avLst/>
                      <a:gdLst>
                        <a:gd name="T0" fmla="*/ 233 w 233"/>
                        <a:gd name="T1" fmla="*/ 73 h 88"/>
                        <a:gd name="T2" fmla="*/ 219 w 233"/>
                        <a:gd name="T3" fmla="*/ 88 h 88"/>
                        <a:gd name="T4" fmla="*/ 14 w 233"/>
                        <a:gd name="T5" fmla="*/ 88 h 88"/>
                        <a:gd name="T6" fmla="*/ 0 w 233"/>
                        <a:gd name="T7" fmla="*/ 73 h 88"/>
                        <a:gd name="T8" fmla="*/ 14 w 233"/>
                        <a:gd name="T9" fmla="*/ 14 h 88"/>
                        <a:gd name="T10" fmla="*/ 28 w 233"/>
                        <a:gd name="T11" fmla="*/ 0 h 88"/>
                        <a:gd name="T12" fmla="*/ 205 w 233"/>
                        <a:gd name="T13" fmla="*/ 0 h 88"/>
                        <a:gd name="T14" fmla="*/ 219 w 233"/>
                        <a:gd name="T15" fmla="*/ 14 h 88"/>
                        <a:gd name="T16" fmla="*/ 233 w 233"/>
                        <a:gd name="T17"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88">
                          <a:moveTo>
                            <a:pt x="233" y="73"/>
                          </a:moveTo>
                          <a:cubicBezTo>
                            <a:pt x="233" y="81"/>
                            <a:pt x="227" y="88"/>
                            <a:pt x="219" y="88"/>
                          </a:cubicBezTo>
                          <a:cubicBezTo>
                            <a:pt x="14" y="88"/>
                            <a:pt x="14" y="88"/>
                            <a:pt x="14" y="88"/>
                          </a:cubicBezTo>
                          <a:cubicBezTo>
                            <a:pt x="7" y="88"/>
                            <a:pt x="0" y="81"/>
                            <a:pt x="0" y="73"/>
                          </a:cubicBezTo>
                          <a:cubicBezTo>
                            <a:pt x="14" y="14"/>
                            <a:pt x="14" y="14"/>
                            <a:pt x="14" y="14"/>
                          </a:cubicBezTo>
                          <a:cubicBezTo>
                            <a:pt x="14" y="6"/>
                            <a:pt x="21" y="0"/>
                            <a:pt x="28" y="0"/>
                          </a:cubicBezTo>
                          <a:cubicBezTo>
                            <a:pt x="205" y="0"/>
                            <a:pt x="205" y="0"/>
                            <a:pt x="205" y="0"/>
                          </a:cubicBezTo>
                          <a:cubicBezTo>
                            <a:pt x="213" y="0"/>
                            <a:pt x="219" y="6"/>
                            <a:pt x="219" y="14"/>
                          </a:cubicBezTo>
                          <a:lnTo>
                            <a:pt x="233" y="73"/>
                          </a:lnTo>
                          <a:close/>
                        </a:path>
                      </a:pathLst>
                    </a:custGeom>
                    <a:solidFill>
                      <a:srgbClr val="E7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sp>
                <p:nvSpPr>
                  <p:cNvPr id="37" name="Rectangle 129">
                    <a:extLst>
                      <a:ext uri="{FF2B5EF4-FFF2-40B4-BE49-F238E27FC236}">
                        <a16:creationId xmlns:a16="http://schemas.microsoft.com/office/drawing/2014/main" id="{E44472B8-010A-4EFC-A89E-04A6F858E8DA}"/>
                      </a:ext>
                    </a:extLst>
                  </p:cNvPr>
                  <p:cNvSpPr>
                    <a:spLocks noChangeArrowheads="1"/>
                  </p:cNvSpPr>
                  <p:nvPr/>
                </p:nvSpPr>
                <p:spPr bwMode="auto">
                  <a:xfrm>
                    <a:off x="884046" y="984223"/>
                    <a:ext cx="4918968" cy="2631514"/>
                  </a:xfrm>
                  <a:prstGeom prst="rect">
                    <a:avLst/>
                  </a:prstGeom>
                  <a:solidFill>
                    <a:srgbClr val="7F7F7F">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sp>
              <p:nvSpPr>
                <p:cNvPr id="46" name="Freeform 46">
                  <a:extLst>
                    <a:ext uri="{FF2B5EF4-FFF2-40B4-BE49-F238E27FC236}">
                      <a16:creationId xmlns:a16="http://schemas.microsoft.com/office/drawing/2014/main" id="{7C772935-BA46-4DE4-850C-945B712834A8}"/>
                    </a:ext>
                  </a:extLst>
                </p:cNvPr>
                <p:cNvSpPr>
                  <a:spLocks/>
                </p:cNvSpPr>
                <p:nvPr/>
              </p:nvSpPr>
              <p:spPr bwMode="auto">
                <a:xfrm>
                  <a:off x="3172385" y="3267396"/>
                  <a:ext cx="2201658" cy="1243027"/>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close/>
                    </a:path>
                  </a:pathLst>
                </a:custGeom>
                <a:solidFill>
                  <a:sysClr val="window" lastClr="FFFFFF">
                    <a:alpha val="1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nvGrpSpPr>
              <p:cNvPr id="41" name="Group 185">
                <a:extLst>
                  <a:ext uri="{FF2B5EF4-FFF2-40B4-BE49-F238E27FC236}">
                    <a16:creationId xmlns:a16="http://schemas.microsoft.com/office/drawing/2014/main" id="{1C8E2991-1A16-45C9-A342-255A48E6F0EF}"/>
                  </a:ext>
                </a:extLst>
              </p:cNvPr>
              <p:cNvGrpSpPr/>
              <p:nvPr/>
            </p:nvGrpSpPr>
            <p:grpSpPr>
              <a:xfrm>
                <a:off x="3740534" y="3488209"/>
                <a:ext cx="649984" cy="503121"/>
                <a:chOff x="8974138" y="3544888"/>
                <a:chExt cx="1089025" cy="842962"/>
              </a:xfrm>
            </p:grpSpPr>
            <p:sp>
              <p:nvSpPr>
                <p:cNvPr id="42" name="Freeform 53">
                  <a:extLst>
                    <a:ext uri="{FF2B5EF4-FFF2-40B4-BE49-F238E27FC236}">
                      <a16:creationId xmlns:a16="http://schemas.microsoft.com/office/drawing/2014/main" id="{7FA9D741-937F-48DE-9655-1C7FC9C84C24}"/>
                    </a:ext>
                  </a:extLst>
                </p:cNvPr>
                <p:cNvSpPr>
                  <a:spLocks/>
                </p:cNvSpPr>
                <p:nvPr/>
              </p:nvSpPr>
              <p:spPr bwMode="auto">
                <a:xfrm>
                  <a:off x="8974138" y="3544888"/>
                  <a:ext cx="1089025" cy="842962"/>
                </a:xfrm>
                <a:custGeom>
                  <a:avLst/>
                  <a:gdLst>
                    <a:gd name="T0" fmla="*/ 167 w 175"/>
                    <a:gd name="T1" fmla="*/ 128 h 135"/>
                    <a:gd name="T2" fmla="*/ 9 w 175"/>
                    <a:gd name="T3" fmla="*/ 128 h 135"/>
                    <a:gd name="T4" fmla="*/ 9 w 175"/>
                    <a:gd name="T5" fmla="*/ 6 h 135"/>
                    <a:gd name="T6" fmla="*/ 167 w 175"/>
                    <a:gd name="T7" fmla="*/ 6 h 135"/>
                    <a:gd name="T8" fmla="*/ 167 w 175"/>
                    <a:gd name="T9" fmla="*/ 128 h 135"/>
                  </a:gdLst>
                  <a:ahLst/>
                  <a:cxnLst>
                    <a:cxn ang="0">
                      <a:pos x="T0" y="T1"/>
                    </a:cxn>
                    <a:cxn ang="0">
                      <a:pos x="T2" y="T3"/>
                    </a:cxn>
                    <a:cxn ang="0">
                      <a:pos x="T4" y="T5"/>
                    </a:cxn>
                    <a:cxn ang="0">
                      <a:pos x="T6" y="T7"/>
                    </a:cxn>
                    <a:cxn ang="0">
                      <a:pos x="T8" y="T9"/>
                    </a:cxn>
                  </a:cxnLst>
                  <a:rect l="0" t="0" r="r" b="b"/>
                  <a:pathLst>
                    <a:path w="175" h="135">
                      <a:moveTo>
                        <a:pt x="167" y="128"/>
                      </a:moveTo>
                      <a:cubicBezTo>
                        <a:pt x="114" y="135"/>
                        <a:pt x="62" y="135"/>
                        <a:pt x="9" y="128"/>
                      </a:cubicBezTo>
                      <a:cubicBezTo>
                        <a:pt x="0" y="88"/>
                        <a:pt x="0" y="47"/>
                        <a:pt x="9" y="6"/>
                      </a:cubicBezTo>
                      <a:cubicBezTo>
                        <a:pt x="62" y="0"/>
                        <a:pt x="114" y="0"/>
                        <a:pt x="167" y="6"/>
                      </a:cubicBezTo>
                      <a:cubicBezTo>
                        <a:pt x="175" y="47"/>
                        <a:pt x="175" y="88"/>
                        <a:pt x="167" y="128"/>
                      </a:cubicBezTo>
                    </a:path>
                  </a:pathLst>
                </a:custGeom>
                <a:solidFill>
                  <a:srgbClr val="BB232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3" name="Freeform 54">
                  <a:extLst>
                    <a:ext uri="{FF2B5EF4-FFF2-40B4-BE49-F238E27FC236}">
                      <a16:creationId xmlns:a16="http://schemas.microsoft.com/office/drawing/2014/main" id="{EEAF3EF4-2CC7-425D-82EC-00451FFA23F0}"/>
                    </a:ext>
                  </a:extLst>
                </p:cNvPr>
                <p:cNvSpPr>
                  <a:spLocks/>
                </p:cNvSpPr>
                <p:nvPr/>
              </p:nvSpPr>
              <p:spPr bwMode="auto">
                <a:xfrm>
                  <a:off x="8986838" y="3963988"/>
                  <a:ext cx="1063625" cy="423862"/>
                </a:xfrm>
                <a:custGeom>
                  <a:avLst/>
                  <a:gdLst>
                    <a:gd name="T0" fmla="*/ 7 w 171"/>
                    <a:gd name="T1" fmla="*/ 61 h 68"/>
                    <a:gd name="T2" fmla="*/ 165 w 171"/>
                    <a:gd name="T3" fmla="*/ 61 h 68"/>
                    <a:gd name="T4" fmla="*/ 171 w 171"/>
                    <a:gd name="T5" fmla="*/ 0 h 68"/>
                    <a:gd name="T6" fmla="*/ 0 w 171"/>
                    <a:gd name="T7" fmla="*/ 0 h 68"/>
                    <a:gd name="T8" fmla="*/ 7 w 171"/>
                    <a:gd name="T9" fmla="*/ 61 h 68"/>
                  </a:gdLst>
                  <a:ahLst/>
                  <a:cxnLst>
                    <a:cxn ang="0">
                      <a:pos x="T0" y="T1"/>
                    </a:cxn>
                    <a:cxn ang="0">
                      <a:pos x="T2" y="T3"/>
                    </a:cxn>
                    <a:cxn ang="0">
                      <a:pos x="T4" y="T5"/>
                    </a:cxn>
                    <a:cxn ang="0">
                      <a:pos x="T6" y="T7"/>
                    </a:cxn>
                    <a:cxn ang="0">
                      <a:pos x="T8" y="T9"/>
                    </a:cxn>
                  </a:cxnLst>
                  <a:rect l="0" t="0" r="r" b="b"/>
                  <a:pathLst>
                    <a:path w="171" h="68">
                      <a:moveTo>
                        <a:pt x="7" y="61"/>
                      </a:moveTo>
                      <a:cubicBezTo>
                        <a:pt x="60" y="68"/>
                        <a:pt x="112" y="68"/>
                        <a:pt x="165" y="61"/>
                      </a:cubicBezTo>
                      <a:cubicBezTo>
                        <a:pt x="169" y="41"/>
                        <a:pt x="171" y="20"/>
                        <a:pt x="171" y="0"/>
                      </a:cubicBezTo>
                      <a:cubicBezTo>
                        <a:pt x="0" y="0"/>
                        <a:pt x="0" y="0"/>
                        <a:pt x="0" y="0"/>
                      </a:cubicBezTo>
                      <a:cubicBezTo>
                        <a:pt x="0" y="20"/>
                        <a:pt x="3" y="41"/>
                        <a:pt x="7" y="61"/>
                      </a:cubicBezTo>
                    </a:path>
                  </a:pathLst>
                </a:custGeom>
                <a:solidFill>
                  <a:sysClr val="window" lastClr="FFFFFF">
                    <a:alpha val="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4" name="Freeform 55">
                  <a:extLst>
                    <a:ext uri="{FF2B5EF4-FFF2-40B4-BE49-F238E27FC236}">
                      <a16:creationId xmlns:a16="http://schemas.microsoft.com/office/drawing/2014/main" id="{B8830797-F39E-44E0-A11F-FB97DBF417B3}"/>
                    </a:ext>
                  </a:extLst>
                </p:cNvPr>
                <p:cNvSpPr>
                  <a:spLocks/>
                </p:cNvSpPr>
                <p:nvPr/>
              </p:nvSpPr>
              <p:spPr bwMode="auto">
                <a:xfrm>
                  <a:off x="9404351" y="3751263"/>
                  <a:ext cx="334963" cy="423862"/>
                </a:xfrm>
                <a:custGeom>
                  <a:avLst/>
                  <a:gdLst>
                    <a:gd name="T0" fmla="*/ 51 w 54"/>
                    <a:gd name="T1" fmla="*/ 31 h 68"/>
                    <a:gd name="T2" fmla="*/ 51 w 54"/>
                    <a:gd name="T3" fmla="*/ 38 h 68"/>
                    <a:gd name="T4" fmla="*/ 5 w 54"/>
                    <a:gd name="T5" fmla="*/ 66 h 68"/>
                    <a:gd name="T6" fmla="*/ 0 w 54"/>
                    <a:gd name="T7" fmla="*/ 63 h 68"/>
                    <a:gd name="T8" fmla="*/ 0 w 54"/>
                    <a:gd name="T9" fmla="*/ 6 h 68"/>
                    <a:gd name="T10" fmla="*/ 5 w 54"/>
                    <a:gd name="T11" fmla="*/ 2 h 68"/>
                    <a:gd name="T12" fmla="*/ 51 w 54"/>
                    <a:gd name="T13" fmla="*/ 31 h 68"/>
                  </a:gdLst>
                  <a:ahLst/>
                  <a:cxnLst>
                    <a:cxn ang="0">
                      <a:pos x="T0" y="T1"/>
                    </a:cxn>
                    <a:cxn ang="0">
                      <a:pos x="T2" y="T3"/>
                    </a:cxn>
                    <a:cxn ang="0">
                      <a:pos x="T4" y="T5"/>
                    </a:cxn>
                    <a:cxn ang="0">
                      <a:pos x="T6" y="T7"/>
                    </a:cxn>
                    <a:cxn ang="0">
                      <a:pos x="T8" y="T9"/>
                    </a:cxn>
                    <a:cxn ang="0">
                      <a:pos x="T10" y="T11"/>
                    </a:cxn>
                    <a:cxn ang="0">
                      <a:pos x="T12" y="T13"/>
                    </a:cxn>
                  </a:cxnLst>
                  <a:rect l="0" t="0" r="r" b="b"/>
                  <a:pathLst>
                    <a:path w="54" h="68">
                      <a:moveTo>
                        <a:pt x="51" y="31"/>
                      </a:moveTo>
                      <a:cubicBezTo>
                        <a:pt x="54" y="33"/>
                        <a:pt x="54" y="36"/>
                        <a:pt x="51" y="38"/>
                      </a:cubicBezTo>
                      <a:cubicBezTo>
                        <a:pt x="5" y="66"/>
                        <a:pt x="5" y="66"/>
                        <a:pt x="5" y="66"/>
                      </a:cubicBezTo>
                      <a:cubicBezTo>
                        <a:pt x="2" y="68"/>
                        <a:pt x="0" y="67"/>
                        <a:pt x="0" y="63"/>
                      </a:cubicBezTo>
                      <a:cubicBezTo>
                        <a:pt x="0" y="6"/>
                        <a:pt x="0" y="6"/>
                        <a:pt x="0" y="6"/>
                      </a:cubicBezTo>
                      <a:cubicBezTo>
                        <a:pt x="0" y="2"/>
                        <a:pt x="2" y="0"/>
                        <a:pt x="5" y="2"/>
                      </a:cubicBezTo>
                      <a:lnTo>
                        <a:pt x="51" y="3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5" name="Freeform 56">
                  <a:extLst>
                    <a:ext uri="{FF2B5EF4-FFF2-40B4-BE49-F238E27FC236}">
                      <a16:creationId xmlns:a16="http://schemas.microsoft.com/office/drawing/2014/main" id="{F71AE169-3671-4338-BF75-6D3D8F139276}"/>
                    </a:ext>
                  </a:extLst>
                </p:cNvPr>
                <p:cNvSpPr>
                  <a:spLocks/>
                </p:cNvSpPr>
                <p:nvPr/>
              </p:nvSpPr>
              <p:spPr bwMode="auto">
                <a:xfrm>
                  <a:off x="9404351" y="3963988"/>
                  <a:ext cx="328613" cy="211137"/>
                </a:xfrm>
                <a:custGeom>
                  <a:avLst/>
                  <a:gdLst>
                    <a:gd name="T0" fmla="*/ 0 w 53"/>
                    <a:gd name="T1" fmla="*/ 29 h 34"/>
                    <a:gd name="T2" fmla="*/ 5 w 53"/>
                    <a:gd name="T3" fmla="*/ 32 h 34"/>
                    <a:gd name="T4" fmla="*/ 51 w 53"/>
                    <a:gd name="T5" fmla="*/ 4 h 34"/>
                    <a:gd name="T6" fmla="*/ 53 w 53"/>
                    <a:gd name="T7" fmla="*/ 0 h 34"/>
                    <a:gd name="T8" fmla="*/ 0 w 53"/>
                    <a:gd name="T9" fmla="*/ 0 h 34"/>
                    <a:gd name="T10" fmla="*/ 0 w 53"/>
                    <a:gd name="T11" fmla="*/ 29 h 34"/>
                  </a:gdLst>
                  <a:ahLst/>
                  <a:cxnLst>
                    <a:cxn ang="0">
                      <a:pos x="T0" y="T1"/>
                    </a:cxn>
                    <a:cxn ang="0">
                      <a:pos x="T2" y="T3"/>
                    </a:cxn>
                    <a:cxn ang="0">
                      <a:pos x="T4" y="T5"/>
                    </a:cxn>
                    <a:cxn ang="0">
                      <a:pos x="T6" y="T7"/>
                    </a:cxn>
                    <a:cxn ang="0">
                      <a:pos x="T8" y="T9"/>
                    </a:cxn>
                    <a:cxn ang="0">
                      <a:pos x="T10" y="T11"/>
                    </a:cxn>
                  </a:cxnLst>
                  <a:rect l="0" t="0" r="r" b="b"/>
                  <a:pathLst>
                    <a:path w="53" h="34">
                      <a:moveTo>
                        <a:pt x="0" y="29"/>
                      </a:moveTo>
                      <a:cubicBezTo>
                        <a:pt x="0" y="33"/>
                        <a:pt x="2" y="34"/>
                        <a:pt x="5" y="32"/>
                      </a:cubicBezTo>
                      <a:cubicBezTo>
                        <a:pt x="51" y="4"/>
                        <a:pt x="51" y="4"/>
                        <a:pt x="51" y="4"/>
                      </a:cubicBezTo>
                      <a:cubicBezTo>
                        <a:pt x="53" y="3"/>
                        <a:pt x="53" y="1"/>
                        <a:pt x="53" y="0"/>
                      </a:cubicBezTo>
                      <a:cubicBezTo>
                        <a:pt x="0" y="0"/>
                        <a:pt x="0" y="0"/>
                        <a:pt x="0" y="0"/>
                      </a:cubicBezTo>
                      <a:lnTo>
                        <a:pt x="0" y="29"/>
                      </a:lnTo>
                      <a:close/>
                    </a:path>
                  </a:pathLst>
                </a:custGeom>
                <a:solidFill>
                  <a:sysClr val="window" lastClr="FFFFFF">
                    <a:lumMod val="9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grpSp>
        </p:grpSp>
        <p:sp>
          <p:nvSpPr>
            <p:cNvPr id="47" name="Freeform 60">
              <a:extLst>
                <a:ext uri="{FF2B5EF4-FFF2-40B4-BE49-F238E27FC236}">
                  <a16:creationId xmlns:a16="http://schemas.microsoft.com/office/drawing/2014/main" id="{D7606165-B784-4E0A-A649-69AE8A8C7874}"/>
                </a:ext>
              </a:extLst>
            </p:cNvPr>
            <p:cNvSpPr>
              <a:spLocks/>
            </p:cNvSpPr>
            <p:nvPr/>
          </p:nvSpPr>
          <p:spPr bwMode="auto">
            <a:xfrm>
              <a:off x="5371775" y="2213626"/>
              <a:ext cx="2916726" cy="795346"/>
            </a:xfrm>
            <a:custGeom>
              <a:avLst/>
              <a:gdLst>
                <a:gd name="T0" fmla="*/ 0 w 565"/>
                <a:gd name="T1" fmla="*/ 275 h 319"/>
                <a:gd name="T2" fmla="*/ 70 w 565"/>
                <a:gd name="T3" fmla="*/ 111 h 319"/>
                <a:gd name="T4" fmla="*/ 70 w 565"/>
                <a:gd name="T5" fmla="*/ 40 h 319"/>
                <a:gd name="T6" fmla="*/ 111 w 565"/>
                <a:gd name="T7" fmla="*/ 0 h 319"/>
                <a:gd name="T8" fmla="*/ 525 w 565"/>
                <a:gd name="T9" fmla="*/ 0 h 319"/>
                <a:gd name="T10" fmla="*/ 565 w 565"/>
                <a:gd name="T11" fmla="*/ 40 h 319"/>
                <a:gd name="T12" fmla="*/ 565 w 565"/>
                <a:gd name="T13" fmla="*/ 278 h 319"/>
                <a:gd name="T14" fmla="*/ 525 w 565"/>
                <a:gd name="T15" fmla="*/ 319 h 319"/>
                <a:gd name="T16" fmla="*/ 111 w 565"/>
                <a:gd name="T17" fmla="*/ 319 h 319"/>
                <a:gd name="T18" fmla="*/ 70 w 565"/>
                <a:gd name="T19" fmla="*/ 278 h 319"/>
                <a:gd name="T20" fmla="*/ 70 w 565"/>
                <a:gd name="T21" fmla="*/ 267 h 319"/>
                <a:gd name="T22" fmla="*/ 0 w 565"/>
                <a:gd name="T23" fmla="*/ 27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5" h="319">
                  <a:moveTo>
                    <a:pt x="0" y="275"/>
                  </a:moveTo>
                  <a:cubicBezTo>
                    <a:pt x="70" y="111"/>
                    <a:pt x="70" y="111"/>
                    <a:pt x="70" y="111"/>
                  </a:cubicBezTo>
                  <a:cubicBezTo>
                    <a:pt x="70" y="40"/>
                    <a:pt x="70" y="40"/>
                    <a:pt x="70" y="40"/>
                  </a:cubicBezTo>
                  <a:cubicBezTo>
                    <a:pt x="70" y="18"/>
                    <a:pt x="89" y="0"/>
                    <a:pt x="111" y="0"/>
                  </a:cubicBezTo>
                  <a:cubicBezTo>
                    <a:pt x="525" y="0"/>
                    <a:pt x="525" y="0"/>
                    <a:pt x="525" y="0"/>
                  </a:cubicBezTo>
                  <a:cubicBezTo>
                    <a:pt x="547" y="0"/>
                    <a:pt x="565" y="18"/>
                    <a:pt x="565" y="40"/>
                  </a:cubicBezTo>
                  <a:cubicBezTo>
                    <a:pt x="565" y="278"/>
                    <a:pt x="565" y="278"/>
                    <a:pt x="565" y="278"/>
                  </a:cubicBezTo>
                  <a:cubicBezTo>
                    <a:pt x="565" y="301"/>
                    <a:pt x="547" y="319"/>
                    <a:pt x="525" y="319"/>
                  </a:cubicBezTo>
                  <a:cubicBezTo>
                    <a:pt x="111" y="319"/>
                    <a:pt x="111" y="319"/>
                    <a:pt x="111" y="319"/>
                  </a:cubicBezTo>
                  <a:cubicBezTo>
                    <a:pt x="89" y="319"/>
                    <a:pt x="70" y="301"/>
                    <a:pt x="70" y="278"/>
                  </a:cubicBezTo>
                  <a:cubicBezTo>
                    <a:pt x="70" y="267"/>
                    <a:pt x="70" y="267"/>
                    <a:pt x="70" y="267"/>
                  </a:cubicBezTo>
                  <a:lnTo>
                    <a:pt x="0" y="275"/>
                  </a:lnTo>
                  <a:close/>
                </a:path>
              </a:pathLst>
            </a:custGeom>
            <a:noFill/>
            <a:ln>
              <a:solidFill>
                <a:srgbClr val="008785"/>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8" name="Freeform 60">
              <a:extLst>
                <a:ext uri="{FF2B5EF4-FFF2-40B4-BE49-F238E27FC236}">
                  <a16:creationId xmlns:a16="http://schemas.microsoft.com/office/drawing/2014/main" id="{F8340332-2320-4BE5-BC65-1C4BD0746B61}"/>
                </a:ext>
              </a:extLst>
            </p:cNvPr>
            <p:cNvSpPr>
              <a:spLocks/>
            </p:cNvSpPr>
            <p:nvPr/>
          </p:nvSpPr>
          <p:spPr bwMode="auto">
            <a:xfrm rot="10800000" flipH="1">
              <a:off x="5258132" y="3167963"/>
              <a:ext cx="3440827" cy="614354"/>
            </a:xfrm>
            <a:custGeom>
              <a:avLst/>
              <a:gdLst>
                <a:gd name="T0" fmla="*/ 0 w 565"/>
                <a:gd name="T1" fmla="*/ 275 h 319"/>
                <a:gd name="T2" fmla="*/ 70 w 565"/>
                <a:gd name="T3" fmla="*/ 111 h 319"/>
                <a:gd name="T4" fmla="*/ 70 w 565"/>
                <a:gd name="T5" fmla="*/ 40 h 319"/>
                <a:gd name="T6" fmla="*/ 111 w 565"/>
                <a:gd name="T7" fmla="*/ 0 h 319"/>
                <a:gd name="T8" fmla="*/ 525 w 565"/>
                <a:gd name="T9" fmla="*/ 0 h 319"/>
                <a:gd name="T10" fmla="*/ 565 w 565"/>
                <a:gd name="T11" fmla="*/ 40 h 319"/>
                <a:gd name="T12" fmla="*/ 565 w 565"/>
                <a:gd name="T13" fmla="*/ 278 h 319"/>
                <a:gd name="T14" fmla="*/ 525 w 565"/>
                <a:gd name="T15" fmla="*/ 319 h 319"/>
                <a:gd name="T16" fmla="*/ 111 w 565"/>
                <a:gd name="T17" fmla="*/ 319 h 319"/>
                <a:gd name="T18" fmla="*/ 70 w 565"/>
                <a:gd name="T19" fmla="*/ 278 h 319"/>
                <a:gd name="T20" fmla="*/ 70 w 565"/>
                <a:gd name="T21" fmla="*/ 267 h 319"/>
                <a:gd name="T22" fmla="*/ 0 w 565"/>
                <a:gd name="T23" fmla="*/ 27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5" h="319">
                  <a:moveTo>
                    <a:pt x="0" y="275"/>
                  </a:moveTo>
                  <a:cubicBezTo>
                    <a:pt x="70" y="111"/>
                    <a:pt x="70" y="111"/>
                    <a:pt x="70" y="111"/>
                  </a:cubicBezTo>
                  <a:cubicBezTo>
                    <a:pt x="70" y="40"/>
                    <a:pt x="70" y="40"/>
                    <a:pt x="70" y="40"/>
                  </a:cubicBezTo>
                  <a:cubicBezTo>
                    <a:pt x="70" y="18"/>
                    <a:pt x="89" y="0"/>
                    <a:pt x="111" y="0"/>
                  </a:cubicBezTo>
                  <a:cubicBezTo>
                    <a:pt x="525" y="0"/>
                    <a:pt x="525" y="0"/>
                    <a:pt x="525" y="0"/>
                  </a:cubicBezTo>
                  <a:cubicBezTo>
                    <a:pt x="547" y="0"/>
                    <a:pt x="565" y="18"/>
                    <a:pt x="565" y="40"/>
                  </a:cubicBezTo>
                  <a:cubicBezTo>
                    <a:pt x="565" y="278"/>
                    <a:pt x="565" y="278"/>
                    <a:pt x="565" y="278"/>
                  </a:cubicBezTo>
                  <a:cubicBezTo>
                    <a:pt x="565" y="301"/>
                    <a:pt x="547" y="319"/>
                    <a:pt x="525" y="319"/>
                  </a:cubicBezTo>
                  <a:cubicBezTo>
                    <a:pt x="111" y="319"/>
                    <a:pt x="111" y="319"/>
                    <a:pt x="111" y="319"/>
                  </a:cubicBezTo>
                  <a:cubicBezTo>
                    <a:pt x="89" y="319"/>
                    <a:pt x="70" y="301"/>
                    <a:pt x="70" y="278"/>
                  </a:cubicBezTo>
                  <a:cubicBezTo>
                    <a:pt x="70" y="267"/>
                    <a:pt x="70" y="267"/>
                    <a:pt x="70" y="267"/>
                  </a:cubicBezTo>
                  <a:lnTo>
                    <a:pt x="0" y="275"/>
                  </a:lnTo>
                  <a:close/>
                </a:path>
              </a:pathLst>
            </a:custGeom>
            <a:noFill/>
            <a:ln>
              <a:solidFill>
                <a:srgbClr val="02A5E2"/>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49" name="Freeform 60">
              <a:extLst>
                <a:ext uri="{FF2B5EF4-FFF2-40B4-BE49-F238E27FC236}">
                  <a16:creationId xmlns:a16="http://schemas.microsoft.com/office/drawing/2014/main" id="{243DB512-B67A-46FB-99E1-69230B024ADE}"/>
                </a:ext>
              </a:extLst>
            </p:cNvPr>
            <p:cNvSpPr>
              <a:spLocks/>
            </p:cNvSpPr>
            <p:nvPr/>
          </p:nvSpPr>
          <p:spPr bwMode="auto">
            <a:xfrm flipH="1">
              <a:off x="1005639" y="2262293"/>
              <a:ext cx="2109620" cy="754134"/>
            </a:xfrm>
            <a:custGeom>
              <a:avLst/>
              <a:gdLst>
                <a:gd name="T0" fmla="*/ 0 w 565"/>
                <a:gd name="T1" fmla="*/ 275 h 319"/>
                <a:gd name="T2" fmla="*/ 70 w 565"/>
                <a:gd name="T3" fmla="*/ 111 h 319"/>
                <a:gd name="T4" fmla="*/ 70 w 565"/>
                <a:gd name="T5" fmla="*/ 40 h 319"/>
                <a:gd name="T6" fmla="*/ 111 w 565"/>
                <a:gd name="T7" fmla="*/ 0 h 319"/>
                <a:gd name="T8" fmla="*/ 525 w 565"/>
                <a:gd name="T9" fmla="*/ 0 h 319"/>
                <a:gd name="T10" fmla="*/ 565 w 565"/>
                <a:gd name="T11" fmla="*/ 40 h 319"/>
                <a:gd name="T12" fmla="*/ 565 w 565"/>
                <a:gd name="T13" fmla="*/ 278 h 319"/>
                <a:gd name="T14" fmla="*/ 525 w 565"/>
                <a:gd name="T15" fmla="*/ 319 h 319"/>
                <a:gd name="T16" fmla="*/ 111 w 565"/>
                <a:gd name="T17" fmla="*/ 319 h 319"/>
                <a:gd name="T18" fmla="*/ 70 w 565"/>
                <a:gd name="T19" fmla="*/ 278 h 319"/>
                <a:gd name="T20" fmla="*/ 70 w 565"/>
                <a:gd name="T21" fmla="*/ 267 h 319"/>
                <a:gd name="T22" fmla="*/ 0 w 565"/>
                <a:gd name="T23" fmla="*/ 27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5" h="319">
                  <a:moveTo>
                    <a:pt x="0" y="275"/>
                  </a:moveTo>
                  <a:cubicBezTo>
                    <a:pt x="70" y="111"/>
                    <a:pt x="70" y="111"/>
                    <a:pt x="70" y="111"/>
                  </a:cubicBezTo>
                  <a:cubicBezTo>
                    <a:pt x="70" y="40"/>
                    <a:pt x="70" y="40"/>
                    <a:pt x="70" y="40"/>
                  </a:cubicBezTo>
                  <a:cubicBezTo>
                    <a:pt x="70" y="18"/>
                    <a:pt x="89" y="0"/>
                    <a:pt x="111" y="0"/>
                  </a:cubicBezTo>
                  <a:cubicBezTo>
                    <a:pt x="525" y="0"/>
                    <a:pt x="525" y="0"/>
                    <a:pt x="525" y="0"/>
                  </a:cubicBezTo>
                  <a:cubicBezTo>
                    <a:pt x="547" y="0"/>
                    <a:pt x="565" y="18"/>
                    <a:pt x="565" y="40"/>
                  </a:cubicBezTo>
                  <a:cubicBezTo>
                    <a:pt x="565" y="278"/>
                    <a:pt x="565" y="278"/>
                    <a:pt x="565" y="278"/>
                  </a:cubicBezTo>
                  <a:cubicBezTo>
                    <a:pt x="565" y="301"/>
                    <a:pt x="547" y="319"/>
                    <a:pt x="525" y="319"/>
                  </a:cubicBezTo>
                  <a:cubicBezTo>
                    <a:pt x="111" y="319"/>
                    <a:pt x="111" y="319"/>
                    <a:pt x="111" y="319"/>
                  </a:cubicBezTo>
                  <a:cubicBezTo>
                    <a:pt x="89" y="319"/>
                    <a:pt x="70" y="301"/>
                    <a:pt x="70" y="278"/>
                  </a:cubicBezTo>
                  <a:cubicBezTo>
                    <a:pt x="70" y="267"/>
                    <a:pt x="70" y="267"/>
                    <a:pt x="70" y="267"/>
                  </a:cubicBezTo>
                  <a:lnTo>
                    <a:pt x="0" y="275"/>
                  </a:lnTo>
                  <a:close/>
                </a:path>
              </a:pathLst>
            </a:custGeom>
            <a:noFill/>
            <a:ln>
              <a:solidFill>
                <a:srgbClr val="CE0625"/>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calibri"/>
              </a:endParaRPr>
            </a:p>
          </p:txBody>
        </p:sp>
        <p:sp>
          <p:nvSpPr>
            <p:cNvPr id="51" name="TextBox 194">
              <a:extLst>
                <a:ext uri="{FF2B5EF4-FFF2-40B4-BE49-F238E27FC236}">
                  <a16:creationId xmlns:a16="http://schemas.microsoft.com/office/drawing/2014/main" id="{8A0ECE31-6AD1-4C53-9471-7E1183B9FAFB}"/>
                </a:ext>
              </a:extLst>
            </p:cNvPr>
            <p:cNvSpPr txBox="1"/>
            <p:nvPr/>
          </p:nvSpPr>
          <p:spPr>
            <a:xfrm>
              <a:off x="5767534" y="2278922"/>
              <a:ext cx="2498924" cy="646331"/>
            </a:xfrm>
            <a:prstGeom prst="rect">
              <a:avLst/>
            </a:prstGeom>
            <a:noFill/>
          </p:spPr>
          <p:txBody>
            <a:bodyPr wrap="square" rtlCol="0">
              <a:spAutoFit/>
            </a:bodyPr>
            <a:lstStyle/>
            <a:p>
              <a:pPr algn="just"/>
              <a:r>
                <a:rPr lang="it-IT" sz="1200" dirty="0"/>
                <a:t>Conoscere le modalità operative con le quali deve essere realizzata la propria attività</a:t>
              </a:r>
              <a:endParaRPr lang="id-ID" sz="1200" dirty="0"/>
            </a:p>
          </p:txBody>
        </p:sp>
        <p:sp>
          <p:nvSpPr>
            <p:cNvPr id="53" name="TextBox 196">
              <a:extLst>
                <a:ext uri="{FF2B5EF4-FFF2-40B4-BE49-F238E27FC236}">
                  <a16:creationId xmlns:a16="http://schemas.microsoft.com/office/drawing/2014/main" id="{37656DD8-98CF-4A9F-8955-90127C45A150}"/>
                </a:ext>
              </a:extLst>
            </p:cNvPr>
            <p:cNvSpPr txBox="1"/>
            <p:nvPr/>
          </p:nvSpPr>
          <p:spPr>
            <a:xfrm>
              <a:off x="5847341" y="3246168"/>
              <a:ext cx="2851618" cy="461665"/>
            </a:xfrm>
            <a:prstGeom prst="rect">
              <a:avLst/>
            </a:prstGeom>
            <a:noFill/>
          </p:spPr>
          <p:txBody>
            <a:bodyPr wrap="square" rtlCol="0">
              <a:spAutoFit/>
            </a:bodyPr>
            <a:lstStyle/>
            <a:p>
              <a:pPr lvl="0" algn="just" fontAlgn="base">
                <a:spcBef>
                  <a:spcPct val="50000"/>
                </a:spcBef>
                <a:spcAft>
                  <a:spcPct val="0"/>
                </a:spcAft>
                <a:buClr>
                  <a:srgbClr val="4F81BD"/>
                </a:buClr>
                <a:defRPr/>
              </a:pPr>
              <a:r>
                <a:rPr lang="it-IT" altLang="it-IT" sz="1200" kern="0" dirty="0"/>
                <a:t>Contribuire personalmente all’efficace attuazione del Modello</a:t>
              </a:r>
            </a:p>
          </p:txBody>
        </p:sp>
        <p:sp>
          <p:nvSpPr>
            <p:cNvPr id="57" name="TextBox 200">
              <a:extLst>
                <a:ext uri="{FF2B5EF4-FFF2-40B4-BE49-F238E27FC236}">
                  <a16:creationId xmlns:a16="http://schemas.microsoft.com/office/drawing/2014/main" id="{40D0AE8B-2F65-4F54-9B8D-A1B1E08DCD46}"/>
                </a:ext>
              </a:extLst>
            </p:cNvPr>
            <p:cNvSpPr txBox="1"/>
            <p:nvPr/>
          </p:nvSpPr>
          <p:spPr>
            <a:xfrm>
              <a:off x="973476" y="2337142"/>
              <a:ext cx="1955800" cy="646331"/>
            </a:xfrm>
            <a:prstGeom prst="rect">
              <a:avLst/>
            </a:prstGeom>
            <a:noFill/>
          </p:spPr>
          <p:txBody>
            <a:bodyPr wrap="square" rtlCol="0">
              <a:spAutoFit/>
            </a:bodyPr>
            <a:lstStyle/>
            <a:p>
              <a:pPr algn="just"/>
              <a:r>
                <a:rPr lang="it-IT" altLang="it-IT" sz="1200" kern="0" dirty="0"/>
                <a:t>Acquisire consapevolezza dei principi contenuti nel Modello</a:t>
              </a:r>
              <a:endParaRPr lang="it-IT" sz="1200" dirty="0"/>
            </a:p>
          </p:txBody>
        </p:sp>
      </p:grpSp>
      <p:sp>
        <p:nvSpPr>
          <p:cNvPr id="6" name="Rettangolo 5">
            <a:extLst>
              <a:ext uri="{FF2B5EF4-FFF2-40B4-BE49-F238E27FC236}">
                <a16:creationId xmlns:a16="http://schemas.microsoft.com/office/drawing/2014/main" id="{18AA092F-BB75-4F44-A9DD-DC201FBA9425}"/>
              </a:ext>
            </a:extLst>
          </p:cNvPr>
          <p:cNvSpPr/>
          <p:nvPr/>
        </p:nvSpPr>
        <p:spPr>
          <a:xfrm>
            <a:off x="323854" y="4149795"/>
            <a:ext cx="8464549" cy="2190343"/>
          </a:xfrm>
          <a:prstGeom prst="rect">
            <a:avLst/>
          </a:prstGeom>
          <a:noFill/>
          <a:ln>
            <a:noFill/>
          </a:ln>
        </p:spPr>
        <p:txBody>
          <a:bodyPr wrap="square">
            <a:spAutoFit/>
          </a:bodyPr>
          <a:lstStyle/>
          <a:p>
            <a:pPr algn="just" fontAlgn="base">
              <a:spcBef>
                <a:spcPct val="50000"/>
              </a:spcBef>
              <a:spcAft>
                <a:spcPct val="0"/>
              </a:spcAft>
            </a:pPr>
            <a:r>
              <a:rPr lang="it-IT" altLang="it-IT" sz="1600" kern="0" dirty="0">
                <a:solidFill>
                  <a:prstClr val="black"/>
                </a:solidFill>
              </a:rPr>
              <a:t>L’adozione del Modello e i successivi aggiornamenti sono comunicati a tutte le risorse presenti in azienda.</a:t>
            </a:r>
          </a:p>
          <a:p>
            <a:pPr algn="just" fontAlgn="base">
              <a:spcBef>
                <a:spcPct val="50000"/>
              </a:spcBef>
              <a:spcAft>
                <a:spcPct val="0"/>
              </a:spcAft>
            </a:pPr>
            <a:r>
              <a:rPr lang="it-IT" altLang="it-IT" sz="1600" kern="0" dirty="0">
                <a:solidFill>
                  <a:prstClr val="black"/>
                </a:solidFill>
              </a:rPr>
              <a:t>Le possibili modalità di diffusione comprendono:</a:t>
            </a:r>
          </a:p>
          <a:p>
            <a:pPr marL="200025" lvl="2" indent="-200025" defTabSz="685584" fontAlgn="base">
              <a:spcBef>
                <a:spcPct val="50000"/>
              </a:spcBef>
              <a:spcAft>
                <a:spcPts val="450"/>
              </a:spcAft>
              <a:buClr>
                <a:schemeClr val="tx2"/>
              </a:buClr>
              <a:buSzPct val="90000"/>
              <a:buFont typeface="Wingdings 3" panose="05040102010807070707" pitchFamily="18" charset="2"/>
              <a:buChar char="u"/>
            </a:pPr>
            <a:r>
              <a:rPr lang="it-IT" altLang="it-IT" sz="1600" kern="0" dirty="0">
                <a:solidFill>
                  <a:prstClr val="black"/>
                </a:solidFill>
              </a:rPr>
              <a:t> pubblicazione sulla intranet/sito aziendale;</a:t>
            </a:r>
          </a:p>
          <a:p>
            <a:pPr marL="200025" lvl="2" indent="-200025" defTabSz="685584" fontAlgn="base">
              <a:spcBef>
                <a:spcPct val="50000"/>
              </a:spcBef>
              <a:spcAft>
                <a:spcPts val="450"/>
              </a:spcAft>
              <a:buClr>
                <a:schemeClr val="tx2"/>
              </a:buClr>
              <a:buSzPct val="90000"/>
              <a:buFont typeface="Wingdings 3" panose="05040102010807070707" pitchFamily="18" charset="2"/>
              <a:buChar char="u"/>
            </a:pPr>
            <a:r>
              <a:rPr lang="it-IT" altLang="it-IT" sz="1600" kern="0" dirty="0">
                <a:solidFill>
                  <a:prstClr val="black"/>
                </a:solidFill>
              </a:rPr>
              <a:t> consultazione in formato cartaceo presso ufficio/segreteria dedicata.</a:t>
            </a:r>
          </a:p>
          <a:p>
            <a:pPr marL="200025" lvl="2" indent="-200025" defTabSz="685584" fontAlgn="base">
              <a:spcBef>
                <a:spcPct val="50000"/>
              </a:spcBef>
              <a:spcAft>
                <a:spcPts val="450"/>
              </a:spcAft>
              <a:buClr>
                <a:schemeClr val="tx2"/>
              </a:buClr>
              <a:buSzPct val="90000"/>
              <a:buFont typeface="Wingdings 3" panose="05040102010807070707" pitchFamily="18" charset="2"/>
              <a:buChar char="u"/>
            </a:pPr>
            <a:r>
              <a:rPr lang="it-IT" altLang="it-IT" sz="1600" kern="0" dirty="0">
                <a:solidFill>
                  <a:prstClr val="black"/>
                </a:solidFill>
              </a:rPr>
              <a:t>Incontri di formazione dedicata</a:t>
            </a:r>
          </a:p>
        </p:txBody>
      </p:sp>
      <p:sp>
        <p:nvSpPr>
          <p:cNvPr id="29" name="Freccia a pentagono 28">
            <a:extLst>
              <a:ext uri="{FF2B5EF4-FFF2-40B4-BE49-F238E27FC236}">
                <a16:creationId xmlns:a16="http://schemas.microsoft.com/office/drawing/2014/main" id="{A394603D-0090-417D-AF61-BF4B9CA20AF0}"/>
              </a:ext>
            </a:extLst>
          </p:cNvPr>
          <p:cNvSpPr/>
          <p:nvPr/>
        </p:nvSpPr>
        <p:spPr>
          <a:xfrm rot="21040007" flipH="1">
            <a:off x="6591629" y="265255"/>
            <a:ext cx="2382485" cy="511520"/>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sz="2400" dirty="0"/>
              <a:t>FORMAZIONE</a:t>
            </a:r>
          </a:p>
        </p:txBody>
      </p:sp>
    </p:spTree>
    <p:extLst>
      <p:ext uri="{BB962C8B-B14F-4D97-AF65-F5344CB8AC3E}">
        <p14:creationId xmlns:p14="http://schemas.microsoft.com/office/powerpoint/2010/main" val="373863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50B3E0C-0864-4F09-8589-AB6E8EE3343A}"/>
              </a:ext>
            </a:extLst>
          </p:cNvPr>
          <p:cNvPicPr>
            <a:picLocks noChangeAspect="1"/>
          </p:cNvPicPr>
          <p:nvPr/>
        </p:nvPicPr>
        <p:blipFill>
          <a:blip r:embed="rId2">
            <a:lum bright="70000" contrast="-70000"/>
            <a:alphaModFix amt="35000"/>
            <a:extLst>
              <a:ext uri="{28A0092B-C50C-407E-A947-70E740481C1C}">
                <a14:useLocalDpi xmlns:a14="http://schemas.microsoft.com/office/drawing/2010/main" val="0"/>
              </a:ext>
            </a:extLst>
          </a:blip>
          <a:stretch>
            <a:fillRect/>
          </a:stretch>
        </p:blipFill>
        <p:spPr>
          <a:xfrm>
            <a:off x="1875341" y="1154202"/>
            <a:ext cx="5393318" cy="5196822"/>
          </a:xfrm>
          <a:prstGeom prst="rect">
            <a:avLst/>
          </a:prstGeom>
        </p:spPr>
      </p:pic>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Il sistema disciplinare</a:t>
            </a:r>
            <a:br>
              <a:rPr lang="it-IT" dirty="0"/>
            </a:br>
            <a:r>
              <a:rPr lang="it-IT" dirty="0"/>
              <a:t> </a:t>
            </a:r>
            <a:br>
              <a:rPr lang="it-IT" dirty="0"/>
            </a:br>
            <a:endParaRPr lang="it-IT" dirty="0"/>
          </a:p>
        </p:txBody>
      </p:sp>
      <p:sp>
        <p:nvSpPr>
          <p:cNvPr id="5" name="CasellaDiTesto 4">
            <a:extLst>
              <a:ext uri="{FF2B5EF4-FFF2-40B4-BE49-F238E27FC236}">
                <a16:creationId xmlns:a16="http://schemas.microsoft.com/office/drawing/2014/main" id="{D57B8AC6-0379-4E4B-A934-1E79B5CB536A}"/>
              </a:ext>
            </a:extLst>
          </p:cNvPr>
          <p:cNvSpPr txBox="1"/>
          <p:nvPr/>
        </p:nvSpPr>
        <p:spPr>
          <a:xfrm>
            <a:off x="426720" y="1046480"/>
            <a:ext cx="6583680" cy="246221"/>
          </a:xfrm>
          <a:prstGeom prst="rect">
            <a:avLst/>
          </a:prstGeom>
          <a:noFill/>
        </p:spPr>
        <p:txBody>
          <a:bodyPr wrap="square" lIns="0" tIns="0" rIns="0" bIns="0" rtlCol="0">
            <a:spAutoFit/>
          </a:bodyPr>
          <a:lstStyle/>
          <a:p>
            <a:pPr>
              <a:spcBef>
                <a:spcPct val="0"/>
              </a:spcBef>
            </a:pPr>
            <a:r>
              <a:rPr lang="it-IT" altLang="it-IT" sz="1600" b="1" dirty="0">
                <a:solidFill>
                  <a:srgbClr val="0070C0"/>
                </a:solidFill>
                <a:cs typeface="Arial" panose="020B0604020202020204" pitchFamily="34" charset="0"/>
              </a:rPr>
              <a:t>Condizione per efficace attuazione del Modello</a:t>
            </a:r>
          </a:p>
        </p:txBody>
      </p:sp>
      <p:sp>
        <p:nvSpPr>
          <p:cNvPr id="4" name="Rectangle 3">
            <a:extLst>
              <a:ext uri="{FF2B5EF4-FFF2-40B4-BE49-F238E27FC236}">
                <a16:creationId xmlns:a16="http://schemas.microsoft.com/office/drawing/2014/main" id="{166A4DF0-23EB-4BE0-9623-6B08CD08A505}"/>
              </a:ext>
            </a:extLst>
          </p:cNvPr>
          <p:cNvSpPr>
            <a:spLocks noChangeArrowheads="1"/>
          </p:cNvSpPr>
          <p:nvPr/>
        </p:nvSpPr>
        <p:spPr bwMode="auto">
          <a:xfrm>
            <a:off x="324000" y="1474619"/>
            <a:ext cx="8464403" cy="3908762"/>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1600" dirty="0">
                <a:solidFill>
                  <a:schemeClr val="tx1">
                    <a:lumMod val="50000"/>
                  </a:schemeClr>
                </a:solidFill>
                <a:latin typeface="+mn-lt"/>
              </a:rPr>
              <a:t>L’articolo 6 del D. Lgs. 231/01 stabilisce che una delle condizioni per </a:t>
            </a:r>
            <a:r>
              <a:rPr lang="it-IT" altLang="it-IT" sz="1600" b="1" dirty="0">
                <a:solidFill>
                  <a:schemeClr val="tx1">
                    <a:lumMod val="50000"/>
                  </a:schemeClr>
                </a:solidFill>
                <a:latin typeface="+mn-lt"/>
              </a:rPr>
              <a:t>l’efficace attuazione del Modello</a:t>
            </a:r>
            <a:r>
              <a:rPr lang="it-IT" altLang="it-IT" sz="1600" dirty="0">
                <a:solidFill>
                  <a:schemeClr val="tx1">
                    <a:lumMod val="50000"/>
                  </a:schemeClr>
                </a:solidFill>
                <a:latin typeface="+mn-lt"/>
              </a:rPr>
              <a:t> è “</a:t>
            </a:r>
            <a:r>
              <a:rPr lang="it-IT" altLang="it-IT" sz="1600" i="1" dirty="0">
                <a:solidFill>
                  <a:srgbClr val="FF0000"/>
                </a:solidFill>
                <a:effectLst>
                  <a:outerShdw blurRad="38100" dist="38100" dir="2700000" algn="tl">
                    <a:srgbClr val="000000">
                      <a:alpha val="43137"/>
                    </a:srgbClr>
                  </a:outerShdw>
                </a:effectLst>
                <a:latin typeface="+mn-lt"/>
              </a:rPr>
              <a:t>introdurre un sistema disciplinare idoneo a sanzionare il mancato rispetto delle misure indicate nel Modello</a:t>
            </a:r>
            <a:r>
              <a:rPr lang="it-IT" altLang="it-IT" sz="1600" dirty="0">
                <a:solidFill>
                  <a:schemeClr val="tx1">
                    <a:lumMod val="50000"/>
                  </a:schemeClr>
                </a:solidFill>
                <a:latin typeface="+mn-lt"/>
              </a:rPr>
              <a:t>”.</a:t>
            </a:r>
          </a:p>
          <a:p>
            <a:pPr algn="just" eaLnBrk="1" hangingPunct="1">
              <a:spcBef>
                <a:spcPct val="50000"/>
              </a:spcBef>
              <a:buFontTx/>
              <a:buNone/>
            </a:pPr>
            <a:r>
              <a:rPr lang="it-IT" altLang="it-IT" sz="1600" dirty="0">
                <a:solidFill>
                  <a:schemeClr val="tx1">
                    <a:lumMod val="50000"/>
                  </a:schemeClr>
                </a:solidFill>
                <a:latin typeface="+mn-lt"/>
              </a:rPr>
              <a:t>A tale scopo uno specifico capitolo del Modello è dedicato al </a:t>
            </a:r>
            <a:r>
              <a:rPr lang="it-IT" altLang="it-IT" sz="1600" b="1" dirty="0">
                <a:solidFill>
                  <a:schemeClr val="tx1">
                    <a:lumMod val="50000"/>
                  </a:schemeClr>
                </a:solidFill>
                <a:latin typeface="+mn-lt"/>
              </a:rPr>
              <a:t>sistema disciplinare</a:t>
            </a:r>
            <a:r>
              <a:rPr lang="it-IT" altLang="it-IT" sz="1600" dirty="0">
                <a:solidFill>
                  <a:schemeClr val="tx1">
                    <a:lumMod val="50000"/>
                  </a:schemeClr>
                </a:solidFill>
                <a:latin typeface="+mn-lt"/>
              </a:rPr>
              <a:t>.</a:t>
            </a:r>
          </a:p>
          <a:p>
            <a:pPr algn="just" eaLnBrk="1" hangingPunct="1">
              <a:spcBef>
                <a:spcPct val="50000"/>
              </a:spcBef>
              <a:buClr>
                <a:schemeClr val="accent1"/>
              </a:buClr>
              <a:buNone/>
            </a:pPr>
            <a:r>
              <a:rPr lang="it-IT" altLang="it-IT" sz="1600" dirty="0">
                <a:solidFill>
                  <a:schemeClr val="tx1">
                    <a:lumMod val="50000"/>
                  </a:schemeClr>
                </a:solidFill>
                <a:latin typeface="+mn-lt"/>
              </a:rPr>
              <a:t>Ad ogni notizia di violazione del Modello è dato impulso alla </a:t>
            </a:r>
            <a:r>
              <a:rPr lang="it-IT" altLang="it-IT" sz="1600" b="1" dirty="0">
                <a:solidFill>
                  <a:schemeClr val="tx1">
                    <a:lumMod val="50000"/>
                  </a:schemeClr>
                </a:solidFill>
                <a:latin typeface="+mn-lt"/>
              </a:rPr>
              <a:t>procedura di accertamento</a:t>
            </a:r>
            <a:r>
              <a:rPr lang="it-IT" altLang="it-IT" sz="1600" dirty="0">
                <a:solidFill>
                  <a:schemeClr val="tx1">
                    <a:lumMod val="50000"/>
                  </a:schemeClr>
                </a:solidFill>
                <a:latin typeface="+mn-lt"/>
              </a:rPr>
              <a:t>.</a:t>
            </a:r>
          </a:p>
          <a:p>
            <a:pPr algn="just" eaLnBrk="1" hangingPunct="1">
              <a:spcBef>
                <a:spcPct val="50000"/>
              </a:spcBef>
              <a:buClr>
                <a:schemeClr val="accent1"/>
              </a:buClr>
              <a:buNone/>
            </a:pPr>
            <a:r>
              <a:rPr lang="it-IT" altLang="it-IT" sz="1600" dirty="0">
                <a:solidFill>
                  <a:schemeClr val="tx1">
                    <a:lumMod val="50000"/>
                  </a:schemeClr>
                </a:solidFill>
                <a:latin typeface="+mn-lt"/>
              </a:rPr>
              <a:t>Nel caso  in cui, a seguito della procedura, sia accertata la violazione del Modello, è irrogata </a:t>
            </a:r>
            <a:r>
              <a:rPr lang="it-IT" altLang="it-IT" sz="1600" dirty="0">
                <a:solidFill>
                  <a:srgbClr val="FF0000"/>
                </a:solidFill>
                <a:latin typeface="+mn-lt"/>
              </a:rPr>
              <a:t>la </a:t>
            </a:r>
            <a:r>
              <a:rPr lang="it-IT" altLang="it-IT" sz="1600" b="1" dirty="0">
                <a:solidFill>
                  <a:srgbClr val="FF0000"/>
                </a:solidFill>
                <a:latin typeface="+mn-lt"/>
              </a:rPr>
              <a:t>sanzione disciplinare </a:t>
            </a:r>
            <a:r>
              <a:rPr lang="it-IT" altLang="it-IT" sz="1600" dirty="0">
                <a:solidFill>
                  <a:srgbClr val="FF0000"/>
                </a:solidFill>
                <a:latin typeface="+mn-lt"/>
              </a:rPr>
              <a:t>prevista dal CCNL applicabile</a:t>
            </a:r>
            <a:r>
              <a:rPr lang="it-IT" altLang="it-IT" sz="1600" dirty="0">
                <a:solidFill>
                  <a:schemeClr val="tx1">
                    <a:lumMod val="50000"/>
                  </a:schemeClr>
                </a:solidFill>
                <a:latin typeface="+mn-lt"/>
              </a:rPr>
              <a:t>.</a:t>
            </a:r>
          </a:p>
          <a:p>
            <a:pPr algn="just" eaLnBrk="1" hangingPunct="1">
              <a:spcBef>
                <a:spcPct val="50000"/>
              </a:spcBef>
              <a:buClr>
                <a:schemeClr val="accent1"/>
              </a:buClr>
              <a:buNone/>
            </a:pPr>
            <a:r>
              <a:rPr lang="it-IT" altLang="it-IT" sz="1600" dirty="0">
                <a:solidFill>
                  <a:schemeClr val="tx1">
                    <a:lumMod val="50000"/>
                  </a:schemeClr>
                </a:solidFill>
                <a:latin typeface="+mn-lt"/>
              </a:rPr>
              <a:t>La sanzione irrogata è </a:t>
            </a:r>
            <a:r>
              <a:rPr lang="it-IT" altLang="it-IT" sz="1600" dirty="0">
                <a:solidFill>
                  <a:srgbClr val="FF0000"/>
                </a:solidFill>
                <a:latin typeface="+mn-lt"/>
              </a:rPr>
              <a:t>proporzionata alla gravità della violazione </a:t>
            </a:r>
            <a:r>
              <a:rPr lang="it-IT" altLang="it-IT" sz="1600" dirty="0">
                <a:solidFill>
                  <a:schemeClr val="tx1">
                    <a:lumMod val="50000"/>
                  </a:schemeClr>
                </a:solidFill>
                <a:latin typeface="+mn-lt"/>
              </a:rPr>
              <a:t>(ad esempio: richiamo verbale, ammonizione scritta, multa, sospensione dal lavoro e dalla retribuzione, licenziamento).</a:t>
            </a:r>
          </a:p>
          <a:p>
            <a:pPr algn="just" eaLnBrk="1" hangingPunct="1">
              <a:spcBef>
                <a:spcPct val="50000"/>
              </a:spcBef>
              <a:buClr>
                <a:schemeClr val="accent1"/>
              </a:buClr>
              <a:buFont typeface="Arial" panose="020B0604020202020204" pitchFamily="34" charset="0"/>
              <a:buNone/>
            </a:pPr>
            <a:r>
              <a:rPr lang="it-IT" altLang="it-IT" sz="1600" dirty="0">
                <a:solidFill>
                  <a:schemeClr val="tx1">
                    <a:lumMod val="50000"/>
                  </a:schemeClr>
                </a:solidFill>
                <a:latin typeface="+mn-lt"/>
              </a:rPr>
              <a:t>Inoltre, il sistema disciplinare adottato ai sensi dell’art. 6, comma 2, lettera e), del D. Lgs.  231/2001, prevede </a:t>
            </a:r>
            <a:r>
              <a:rPr lang="it-IT" altLang="it-IT" sz="1600" b="1" dirty="0">
                <a:solidFill>
                  <a:schemeClr val="tx1">
                    <a:lumMod val="50000"/>
                  </a:schemeClr>
                </a:solidFill>
                <a:latin typeface="+mn-lt"/>
              </a:rPr>
              <a:t>sanzioni </a:t>
            </a:r>
            <a:r>
              <a:rPr lang="it-IT" altLang="it-IT" sz="1600" dirty="0">
                <a:solidFill>
                  <a:schemeClr val="tx1">
                    <a:lumMod val="50000"/>
                  </a:schemeClr>
                </a:solidFill>
                <a:latin typeface="+mn-lt"/>
              </a:rPr>
              <a:t>da applicare nei confronti di </a:t>
            </a:r>
            <a:r>
              <a:rPr lang="it-IT" altLang="it-IT" sz="1600" b="1" dirty="0">
                <a:solidFill>
                  <a:schemeClr val="tx1">
                    <a:lumMod val="50000"/>
                  </a:schemeClr>
                </a:solidFill>
                <a:latin typeface="+mn-lt"/>
              </a:rPr>
              <a:t>chi viola le misure di tutela del segnalante </a:t>
            </a:r>
            <a:r>
              <a:rPr lang="it-IT" altLang="it-IT" sz="1600" dirty="0">
                <a:solidFill>
                  <a:schemeClr val="tx1">
                    <a:lumMod val="50000"/>
                  </a:schemeClr>
                </a:solidFill>
                <a:latin typeface="+mn-lt"/>
              </a:rPr>
              <a:t>nonché di </a:t>
            </a:r>
            <a:r>
              <a:rPr lang="it-IT" altLang="it-IT" sz="1600" b="1" dirty="0">
                <a:solidFill>
                  <a:schemeClr val="tx1">
                    <a:lumMod val="50000"/>
                  </a:schemeClr>
                </a:solidFill>
                <a:latin typeface="+mn-lt"/>
              </a:rPr>
              <a:t>chi effettua segnalazioni infondate</a:t>
            </a:r>
            <a:r>
              <a:rPr lang="it-IT" altLang="it-IT" sz="1600" dirty="0">
                <a:solidFill>
                  <a:schemeClr val="tx1">
                    <a:lumMod val="50000"/>
                  </a:schemeClr>
                </a:solidFill>
                <a:latin typeface="+mn-lt"/>
              </a:rPr>
              <a:t> con dolo o colpa.</a:t>
            </a:r>
          </a:p>
        </p:txBody>
      </p:sp>
    </p:spTree>
    <p:extLst>
      <p:ext uri="{BB962C8B-B14F-4D97-AF65-F5344CB8AC3E}">
        <p14:creationId xmlns:p14="http://schemas.microsoft.com/office/powerpoint/2010/main" val="249347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Il sistema disciplinare</a:t>
            </a:r>
            <a:br>
              <a:rPr lang="it-IT" dirty="0"/>
            </a:br>
            <a:r>
              <a:rPr lang="it-IT" dirty="0"/>
              <a:t> </a:t>
            </a:r>
            <a:br>
              <a:rPr lang="it-IT" dirty="0"/>
            </a:br>
            <a:endParaRPr lang="it-IT" dirty="0"/>
          </a:p>
        </p:txBody>
      </p:sp>
      <p:sp>
        <p:nvSpPr>
          <p:cNvPr id="5" name="CasellaDiTesto 4">
            <a:extLst>
              <a:ext uri="{FF2B5EF4-FFF2-40B4-BE49-F238E27FC236}">
                <a16:creationId xmlns:a16="http://schemas.microsoft.com/office/drawing/2014/main" id="{D57B8AC6-0379-4E4B-A934-1E79B5CB536A}"/>
              </a:ext>
            </a:extLst>
          </p:cNvPr>
          <p:cNvSpPr txBox="1"/>
          <p:nvPr/>
        </p:nvSpPr>
        <p:spPr>
          <a:xfrm>
            <a:off x="426720" y="1046480"/>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Condizione per efficace attuazione del Modello</a:t>
            </a:r>
          </a:p>
        </p:txBody>
      </p:sp>
      <p:sp>
        <p:nvSpPr>
          <p:cNvPr id="7" name="Rectangle 3">
            <a:extLst>
              <a:ext uri="{FF2B5EF4-FFF2-40B4-BE49-F238E27FC236}">
                <a16:creationId xmlns:a16="http://schemas.microsoft.com/office/drawing/2014/main" id="{28826B15-2209-4AD5-9827-9A810F688041}"/>
              </a:ext>
            </a:extLst>
          </p:cNvPr>
          <p:cNvSpPr>
            <a:spLocks noChangeArrowheads="1"/>
          </p:cNvSpPr>
          <p:nvPr/>
        </p:nvSpPr>
        <p:spPr bwMode="auto">
          <a:xfrm>
            <a:off x="324000" y="1332000"/>
            <a:ext cx="8274865" cy="58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R="0" lvl="0" algn="just" defTabSz="914400" eaLnBrk="1" fontAlgn="base" latinLnBrk="0" hangingPunct="1">
              <a:lnSpc>
                <a:spcPct val="100000"/>
              </a:lnSpc>
              <a:spcBef>
                <a:spcPct val="50000"/>
              </a:spcBef>
              <a:spcAft>
                <a:spcPct val="0"/>
              </a:spcAft>
              <a:buClrTx/>
              <a:buSzTx/>
              <a:buFontTx/>
              <a:buNone/>
              <a:tabLst/>
              <a:defRPr/>
            </a:pPr>
            <a:r>
              <a:rPr kumimoji="0" lang="it-IT" sz="1600" b="0" i="0" u="none" strike="noStrike" kern="0" cap="none" spc="0" normalizeH="0" baseline="0" noProof="0" dirty="0">
                <a:ln>
                  <a:noFill/>
                </a:ln>
                <a:solidFill>
                  <a:srgbClr val="000000"/>
                </a:solidFill>
                <a:effectLst/>
                <a:uLnTx/>
                <a:uFillTx/>
              </a:rPr>
              <a:t>A titolo </a:t>
            </a:r>
            <a:r>
              <a:rPr kumimoji="0" lang="it-IT" sz="1600" b="0" i="0" u="none" strike="noStrike" kern="0" cap="none" spc="0" normalizeH="0" baseline="0" noProof="0" dirty="0">
                <a:ln>
                  <a:noFill/>
                </a:ln>
                <a:solidFill>
                  <a:srgbClr val="FF0000"/>
                </a:solidFill>
                <a:effectLst/>
                <a:uLnTx/>
                <a:uFillTx/>
              </a:rPr>
              <a:t>esemplificativo</a:t>
            </a:r>
            <a:r>
              <a:rPr kumimoji="0" lang="it-IT" sz="1600" b="0" i="0" u="none" strike="noStrike" kern="0" cap="none" spc="0" normalizeH="0" baseline="0" noProof="0" dirty="0">
                <a:ln>
                  <a:noFill/>
                </a:ln>
                <a:solidFill>
                  <a:srgbClr val="000000"/>
                </a:solidFill>
                <a:effectLst/>
                <a:uLnTx/>
                <a:uFillTx/>
              </a:rPr>
              <a:t>, le tipologie di sanzioni previste per i dipendenti e dirigenti, che vengono irrogate direttamente dalla Direzione Aziendale sono: </a:t>
            </a:r>
          </a:p>
        </p:txBody>
      </p:sp>
      <p:cxnSp>
        <p:nvCxnSpPr>
          <p:cNvPr id="6" name="Google Shape;788;p49">
            <a:extLst>
              <a:ext uri="{FF2B5EF4-FFF2-40B4-BE49-F238E27FC236}">
                <a16:creationId xmlns:a16="http://schemas.microsoft.com/office/drawing/2014/main" id="{E1B7CE23-A8E9-400F-B720-B508546CC4AC}"/>
              </a:ext>
            </a:extLst>
          </p:cNvPr>
          <p:cNvCxnSpPr/>
          <p:nvPr/>
        </p:nvCxnSpPr>
        <p:spPr>
          <a:xfrm>
            <a:off x="426720" y="3732732"/>
            <a:ext cx="8172000" cy="0"/>
          </a:xfrm>
          <a:prstGeom prst="straightConnector1">
            <a:avLst/>
          </a:prstGeom>
          <a:noFill/>
          <a:ln w="19050" cap="flat" cmpd="sng">
            <a:solidFill>
              <a:srgbClr val="CE0625"/>
            </a:solidFill>
            <a:prstDash val="dot"/>
            <a:round/>
            <a:headEnd type="diamond" w="sm" len="sm"/>
            <a:tailEnd type="diamond" w="sm" len="sm"/>
          </a:ln>
        </p:spPr>
      </p:cxnSp>
      <p:cxnSp>
        <p:nvCxnSpPr>
          <p:cNvPr id="8" name="Google Shape;788;p49">
            <a:extLst>
              <a:ext uri="{FF2B5EF4-FFF2-40B4-BE49-F238E27FC236}">
                <a16:creationId xmlns:a16="http://schemas.microsoft.com/office/drawing/2014/main" id="{C0E72811-13B6-41B5-BCDA-D8A6F72B1197}"/>
              </a:ext>
            </a:extLst>
          </p:cNvPr>
          <p:cNvCxnSpPr/>
          <p:nvPr/>
        </p:nvCxnSpPr>
        <p:spPr>
          <a:xfrm>
            <a:off x="426720" y="4783226"/>
            <a:ext cx="8172000" cy="0"/>
          </a:xfrm>
          <a:prstGeom prst="straightConnector1">
            <a:avLst/>
          </a:prstGeom>
          <a:noFill/>
          <a:ln w="19050" cap="flat" cmpd="sng">
            <a:solidFill>
              <a:srgbClr val="CE0625"/>
            </a:solidFill>
            <a:prstDash val="dot"/>
            <a:round/>
            <a:headEnd type="diamond" w="sm" len="sm"/>
            <a:tailEnd type="diamond" w="sm" len="sm"/>
          </a:ln>
        </p:spPr>
      </p:cxnSp>
      <p:sp>
        <p:nvSpPr>
          <p:cNvPr id="11" name="Rettangolo 10">
            <a:extLst>
              <a:ext uri="{FF2B5EF4-FFF2-40B4-BE49-F238E27FC236}">
                <a16:creationId xmlns:a16="http://schemas.microsoft.com/office/drawing/2014/main" id="{2887C41F-C531-485B-8B1A-CD37417AC4DF}"/>
              </a:ext>
            </a:extLst>
          </p:cNvPr>
          <p:cNvSpPr/>
          <p:nvPr/>
        </p:nvSpPr>
        <p:spPr>
          <a:xfrm>
            <a:off x="323853" y="3819974"/>
            <a:ext cx="8274865" cy="338554"/>
          </a:xfrm>
          <a:prstGeom prst="rect">
            <a:avLst/>
          </a:prstGeom>
        </p:spPr>
        <p:txBody>
          <a:bodyPr wrap="square">
            <a:spAutoFit/>
          </a:bodyPr>
          <a:lstStyle/>
          <a:p>
            <a:pPr lvl="0" algn="just" fontAlgn="base">
              <a:spcBef>
                <a:spcPct val="50000"/>
              </a:spcBef>
              <a:spcAft>
                <a:spcPct val="0"/>
              </a:spcAft>
              <a:buClr>
                <a:srgbClr val="ED1A3B"/>
              </a:buClr>
              <a:defRPr/>
            </a:pPr>
            <a:r>
              <a:rPr lang="it-IT" sz="1600" kern="0" dirty="0">
                <a:solidFill>
                  <a:srgbClr val="000000"/>
                </a:solidFill>
              </a:rPr>
              <a:t>Per le figure degli amministratori, sindaci e membri OdV: </a:t>
            </a:r>
          </a:p>
        </p:txBody>
      </p:sp>
      <p:sp>
        <p:nvSpPr>
          <p:cNvPr id="3" name="Rettangolo 2">
            <a:extLst>
              <a:ext uri="{FF2B5EF4-FFF2-40B4-BE49-F238E27FC236}">
                <a16:creationId xmlns:a16="http://schemas.microsoft.com/office/drawing/2014/main" id="{57CB703B-6230-452F-8159-67085EA4D647}"/>
              </a:ext>
            </a:extLst>
          </p:cNvPr>
          <p:cNvSpPr/>
          <p:nvPr/>
        </p:nvSpPr>
        <p:spPr>
          <a:xfrm>
            <a:off x="1310512" y="2219287"/>
            <a:ext cx="2144676" cy="523220"/>
          </a:xfrm>
          <a:prstGeom prst="rect">
            <a:avLst/>
          </a:prstGeom>
        </p:spPr>
        <p:txBody>
          <a:bodyPr wrap="square">
            <a:spAutoFit/>
          </a:bodyPr>
          <a:lstStyle/>
          <a:p>
            <a:pPr lvl="0" algn="just" fontAlgn="base">
              <a:spcBef>
                <a:spcPct val="50000"/>
              </a:spcBef>
              <a:spcAft>
                <a:spcPct val="0"/>
              </a:spcAft>
              <a:buClr>
                <a:srgbClr val="ED1A3B"/>
              </a:buClr>
              <a:defRPr/>
            </a:pPr>
            <a:r>
              <a:rPr lang="it-IT" sz="1400" b="1" kern="0" dirty="0">
                <a:solidFill>
                  <a:srgbClr val="000000"/>
                </a:solidFill>
              </a:rPr>
              <a:t>RICHIAMO VERBALE o AMMONIZIONE SCRITTA </a:t>
            </a:r>
          </a:p>
        </p:txBody>
      </p:sp>
      <p:sp>
        <p:nvSpPr>
          <p:cNvPr id="4" name="Rettangolo 3">
            <a:extLst>
              <a:ext uri="{FF2B5EF4-FFF2-40B4-BE49-F238E27FC236}">
                <a16:creationId xmlns:a16="http://schemas.microsoft.com/office/drawing/2014/main" id="{6759B4BA-9759-45C9-8AB8-F91737A98B00}"/>
              </a:ext>
            </a:extLst>
          </p:cNvPr>
          <p:cNvSpPr/>
          <p:nvPr/>
        </p:nvSpPr>
        <p:spPr>
          <a:xfrm>
            <a:off x="5759015" y="2327009"/>
            <a:ext cx="817853" cy="307777"/>
          </a:xfrm>
          <a:prstGeom prst="rect">
            <a:avLst/>
          </a:prstGeom>
        </p:spPr>
        <p:txBody>
          <a:bodyPr wrap="none">
            <a:spAutoFit/>
          </a:bodyPr>
          <a:lstStyle/>
          <a:p>
            <a:pPr lvl="0" algn="just" fontAlgn="base">
              <a:spcBef>
                <a:spcPct val="50000"/>
              </a:spcBef>
              <a:spcAft>
                <a:spcPct val="0"/>
              </a:spcAft>
              <a:buClr>
                <a:srgbClr val="ED1A3B"/>
              </a:buClr>
              <a:defRPr/>
            </a:pPr>
            <a:r>
              <a:rPr lang="it-IT" sz="1400" b="1" kern="0" dirty="0">
                <a:solidFill>
                  <a:srgbClr val="000000"/>
                </a:solidFill>
              </a:rPr>
              <a:t>MULTA </a:t>
            </a:r>
          </a:p>
        </p:txBody>
      </p:sp>
      <p:sp>
        <p:nvSpPr>
          <p:cNvPr id="9" name="Rettangolo 8">
            <a:extLst>
              <a:ext uri="{FF2B5EF4-FFF2-40B4-BE49-F238E27FC236}">
                <a16:creationId xmlns:a16="http://schemas.microsoft.com/office/drawing/2014/main" id="{C9D9BAB9-68AE-49FE-A4C2-B9859F543A8B}"/>
              </a:ext>
            </a:extLst>
          </p:cNvPr>
          <p:cNvSpPr/>
          <p:nvPr/>
        </p:nvSpPr>
        <p:spPr>
          <a:xfrm>
            <a:off x="1274502" y="3101379"/>
            <a:ext cx="2610751" cy="523220"/>
          </a:xfrm>
          <a:prstGeom prst="rect">
            <a:avLst/>
          </a:prstGeom>
        </p:spPr>
        <p:txBody>
          <a:bodyPr wrap="square">
            <a:spAutoFit/>
          </a:bodyPr>
          <a:lstStyle/>
          <a:p>
            <a:pPr lvl="0" algn="just" fontAlgn="base">
              <a:spcBef>
                <a:spcPct val="50000"/>
              </a:spcBef>
              <a:spcAft>
                <a:spcPct val="0"/>
              </a:spcAft>
              <a:buClr>
                <a:srgbClr val="ED1A3B"/>
              </a:buClr>
              <a:defRPr/>
            </a:pPr>
            <a:r>
              <a:rPr lang="it-IT" sz="1400" b="1" kern="0" dirty="0">
                <a:solidFill>
                  <a:srgbClr val="000000"/>
                </a:solidFill>
              </a:rPr>
              <a:t>SOSPENSIONE DAL SERVIZIO E DALLA RETRIBUZIONE </a:t>
            </a:r>
          </a:p>
        </p:txBody>
      </p:sp>
      <p:sp>
        <p:nvSpPr>
          <p:cNvPr id="10" name="Rettangolo 9">
            <a:extLst>
              <a:ext uri="{FF2B5EF4-FFF2-40B4-BE49-F238E27FC236}">
                <a16:creationId xmlns:a16="http://schemas.microsoft.com/office/drawing/2014/main" id="{0FED4598-597F-4373-9C86-5ED5741FDDB3}"/>
              </a:ext>
            </a:extLst>
          </p:cNvPr>
          <p:cNvSpPr/>
          <p:nvPr/>
        </p:nvSpPr>
        <p:spPr>
          <a:xfrm>
            <a:off x="5759015" y="3214174"/>
            <a:ext cx="1579278" cy="307777"/>
          </a:xfrm>
          <a:prstGeom prst="rect">
            <a:avLst/>
          </a:prstGeom>
        </p:spPr>
        <p:txBody>
          <a:bodyPr wrap="none">
            <a:spAutoFit/>
          </a:bodyPr>
          <a:lstStyle/>
          <a:p>
            <a:pPr lvl="0" algn="just" fontAlgn="base">
              <a:spcBef>
                <a:spcPct val="50000"/>
              </a:spcBef>
              <a:spcAft>
                <a:spcPct val="0"/>
              </a:spcAft>
              <a:buClr>
                <a:srgbClr val="ED1A3B"/>
              </a:buClr>
              <a:defRPr/>
            </a:pPr>
            <a:r>
              <a:rPr lang="it-IT" sz="1400" b="1" kern="0" dirty="0">
                <a:solidFill>
                  <a:srgbClr val="000000"/>
                </a:solidFill>
              </a:rPr>
              <a:t>LICENZIAMENTO </a:t>
            </a:r>
            <a:endParaRPr lang="it-IT" sz="1400" kern="0" dirty="0">
              <a:solidFill>
                <a:srgbClr val="000000"/>
              </a:solidFill>
            </a:endParaRPr>
          </a:p>
        </p:txBody>
      </p:sp>
      <p:sp>
        <p:nvSpPr>
          <p:cNvPr id="12" name="Google Shape;1376;p56">
            <a:extLst>
              <a:ext uri="{FF2B5EF4-FFF2-40B4-BE49-F238E27FC236}">
                <a16:creationId xmlns:a16="http://schemas.microsoft.com/office/drawing/2014/main" id="{EC203634-6E11-4028-B5B1-79E4DA900758}"/>
              </a:ext>
            </a:extLst>
          </p:cNvPr>
          <p:cNvSpPr/>
          <p:nvPr/>
        </p:nvSpPr>
        <p:spPr>
          <a:xfrm rot="9900000">
            <a:off x="902077" y="2307990"/>
            <a:ext cx="407173" cy="345815"/>
          </a:xfrm>
          <a:custGeom>
            <a:avLst/>
            <a:gdLst/>
            <a:ahLst/>
            <a:cxnLst/>
            <a:rect l="l" t="t" r="r" b="b"/>
            <a:pathLst>
              <a:path w="120000" h="120000" extrusionOk="0">
                <a:moveTo>
                  <a:pt x="91498" y="64811"/>
                </a:moveTo>
                <a:lnTo>
                  <a:pt x="91498" y="59339"/>
                </a:lnTo>
                <a:cubicBezTo>
                  <a:pt x="91498" y="57125"/>
                  <a:pt x="92418" y="55163"/>
                  <a:pt x="93892" y="54053"/>
                </a:cubicBezTo>
                <a:lnTo>
                  <a:pt x="93892" y="6687"/>
                </a:lnTo>
                <a:cubicBezTo>
                  <a:pt x="93892" y="2994"/>
                  <a:pt x="96435" y="0"/>
                  <a:pt x="99572" y="0"/>
                </a:cubicBezTo>
                <a:lnTo>
                  <a:pt x="104920" y="0"/>
                </a:lnTo>
                <a:cubicBezTo>
                  <a:pt x="108057" y="0"/>
                  <a:pt x="110600" y="2994"/>
                  <a:pt x="110600" y="6687"/>
                </a:cubicBezTo>
                <a:lnTo>
                  <a:pt x="110600" y="53345"/>
                </a:lnTo>
                <a:cubicBezTo>
                  <a:pt x="112546" y="54363"/>
                  <a:pt x="113886" y="56667"/>
                  <a:pt x="113886" y="59339"/>
                </a:cubicBezTo>
                <a:lnTo>
                  <a:pt x="113886" y="71875"/>
                </a:lnTo>
                <a:close/>
                <a:moveTo>
                  <a:pt x="9971" y="81365"/>
                </a:moveTo>
                <a:cubicBezTo>
                  <a:pt x="2859" y="79168"/>
                  <a:pt x="-1407" y="70617"/>
                  <a:pt x="424" y="62233"/>
                </a:cubicBezTo>
                <a:cubicBezTo>
                  <a:pt x="2256" y="53849"/>
                  <a:pt x="9498" y="48784"/>
                  <a:pt x="16628" y="50902"/>
                </a:cubicBezTo>
                <a:cubicBezTo>
                  <a:pt x="14409" y="61056"/>
                  <a:pt x="12190" y="71211"/>
                  <a:pt x="9971" y="81365"/>
                </a:cubicBezTo>
                <a:close/>
                <a:moveTo>
                  <a:pt x="106311" y="119785"/>
                </a:moveTo>
                <a:lnTo>
                  <a:pt x="80695" y="111704"/>
                </a:lnTo>
                <a:lnTo>
                  <a:pt x="90451" y="68834"/>
                </a:lnTo>
                <a:lnTo>
                  <a:pt x="116067" y="76915"/>
                </a:lnTo>
                <a:cubicBezTo>
                  <a:pt x="118896" y="77808"/>
                  <a:pt x="120576" y="81232"/>
                  <a:pt x="119817" y="84564"/>
                </a:cubicBezTo>
                <a:lnTo>
                  <a:pt x="112807" y="115369"/>
                </a:lnTo>
                <a:cubicBezTo>
                  <a:pt x="112049" y="118701"/>
                  <a:pt x="109140" y="120678"/>
                  <a:pt x="106311" y="119785"/>
                </a:cubicBezTo>
                <a:close/>
                <a:moveTo>
                  <a:pt x="25156" y="111009"/>
                </a:moveTo>
                <a:lnTo>
                  <a:pt x="42058" y="36738"/>
                </a:lnTo>
                <a:lnTo>
                  <a:pt x="86871" y="67888"/>
                </a:lnTo>
                <a:lnTo>
                  <a:pt x="77193" y="110415"/>
                </a:lnTo>
                <a:close/>
                <a:moveTo>
                  <a:pt x="17561" y="114041"/>
                </a:moveTo>
                <a:lnTo>
                  <a:pt x="10057" y="111673"/>
                </a:lnTo>
                <a:cubicBezTo>
                  <a:pt x="8455" y="111168"/>
                  <a:pt x="7504" y="109229"/>
                  <a:pt x="7933" y="107343"/>
                </a:cubicBezTo>
                <a:lnTo>
                  <a:pt x="25586" y="29775"/>
                </a:lnTo>
                <a:cubicBezTo>
                  <a:pt x="26015" y="27888"/>
                  <a:pt x="27662" y="26769"/>
                  <a:pt x="29264" y="27274"/>
                </a:cubicBezTo>
                <a:lnTo>
                  <a:pt x="36768" y="29642"/>
                </a:lnTo>
                <a:cubicBezTo>
                  <a:pt x="38370" y="30147"/>
                  <a:pt x="39321" y="32086"/>
                  <a:pt x="38891" y="33973"/>
                </a:cubicBezTo>
                <a:lnTo>
                  <a:pt x="21239" y="111540"/>
                </a:lnTo>
                <a:cubicBezTo>
                  <a:pt x="20810" y="113427"/>
                  <a:pt x="19163" y="114546"/>
                  <a:pt x="17561" y="1140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3" name="Google Shape;1458;p57">
            <a:extLst>
              <a:ext uri="{FF2B5EF4-FFF2-40B4-BE49-F238E27FC236}">
                <a16:creationId xmlns:a16="http://schemas.microsoft.com/office/drawing/2014/main" id="{E0A8E6B3-D517-43FB-A481-216CB515E29B}"/>
              </a:ext>
            </a:extLst>
          </p:cNvPr>
          <p:cNvSpPr/>
          <p:nvPr/>
        </p:nvSpPr>
        <p:spPr>
          <a:xfrm>
            <a:off x="5344568" y="2369994"/>
            <a:ext cx="386220" cy="221806"/>
          </a:xfrm>
          <a:custGeom>
            <a:avLst/>
            <a:gdLst/>
            <a:ahLst/>
            <a:cxnLst/>
            <a:rect l="l" t="t" r="r" b="b"/>
            <a:pathLst>
              <a:path w="120000" h="120000" extrusionOk="0">
                <a:moveTo>
                  <a:pt x="60923" y="63498"/>
                </a:moveTo>
                <a:lnTo>
                  <a:pt x="60923" y="75528"/>
                </a:lnTo>
                <a:cubicBezTo>
                  <a:pt x="61355" y="75338"/>
                  <a:pt x="61768" y="74995"/>
                  <a:pt x="62140" y="74513"/>
                </a:cubicBezTo>
                <a:cubicBezTo>
                  <a:pt x="63232" y="73100"/>
                  <a:pt x="63798" y="70724"/>
                  <a:pt x="63609" y="68339"/>
                </a:cubicBezTo>
                <a:cubicBezTo>
                  <a:pt x="63382" y="65228"/>
                  <a:pt x="62308" y="64178"/>
                  <a:pt x="60923" y="63498"/>
                </a:cubicBezTo>
                <a:close/>
                <a:moveTo>
                  <a:pt x="95035" y="46472"/>
                </a:moveTo>
                <a:cubicBezTo>
                  <a:pt x="90849" y="46472"/>
                  <a:pt x="87457" y="52528"/>
                  <a:pt x="87457" y="60000"/>
                </a:cubicBezTo>
                <a:cubicBezTo>
                  <a:pt x="87457" y="67471"/>
                  <a:pt x="90849" y="73527"/>
                  <a:pt x="95035" y="73527"/>
                </a:cubicBezTo>
                <a:cubicBezTo>
                  <a:pt x="99220" y="73527"/>
                  <a:pt x="102613" y="67471"/>
                  <a:pt x="102613" y="60000"/>
                </a:cubicBezTo>
                <a:cubicBezTo>
                  <a:pt x="102613" y="52528"/>
                  <a:pt x="99220" y="46472"/>
                  <a:pt x="95035" y="46472"/>
                </a:cubicBezTo>
                <a:close/>
                <a:moveTo>
                  <a:pt x="24964" y="46472"/>
                </a:moveTo>
                <a:cubicBezTo>
                  <a:pt x="20779" y="46472"/>
                  <a:pt x="17386" y="52528"/>
                  <a:pt x="17386" y="60000"/>
                </a:cubicBezTo>
                <a:cubicBezTo>
                  <a:pt x="17386" y="67471"/>
                  <a:pt x="20779" y="73527"/>
                  <a:pt x="24964" y="73527"/>
                </a:cubicBezTo>
                <a:cubicBezTo>
                  <a:pt x="29150" y="73527"/>
                  <a:pt x="32542" y="67471"/>
                  <a:pt x="32542" y="60000"/>
                </a:cubicBezTo>
                <a:cubicBezTo>
                  <a:pt x="32542" y="52528"/>
                  <a:pt x="29150" y="46472"/>
                  <a:pt x="24964" y="46472"/>
                </a:cubicBezTo>
                <a:close/>
                <a:moveTo>
                  <a:pt x="59136" y="44441"/>
                </a:moveTo>
                <a:cubicBezTo>
                  <a:pt x="58684" y="44630"/>
                  <a:pt x="58251" y="44983"/>
                  <a:pt x="57862" y="45486"/>
                </a:cubicBezTo>
                <a:cubicBezTo>
                  <a:pt x="56770" y="46900"/>
                  <a:pt x="56205" y="49275"/>
                  <a:pt x="56393" y="51660"/>
                </a:cubicBezTo>
                <a:cubicBezTo>
                  <a:pt x="56755" y="54841"/>
                  <a:pt x="57818" y="56250"/>
                  <a:pt x="59136" y="57163"/>
                </a:cubicBezTo>
                <a:close/>
                <a:moveTo>
                  <a:pt x="59136" y="36881"/>
                </a:moveTo>
                <a:lnTo>
                  <a:pt x="60923" y="36881"/>
                </a:lnTo>
                <a:lnTo>
                  <a:pt x="60923" y="39094"/>
                </a:lnTo>
                <a:cubicBezTo>
                  <a:pt x="61603" y="39259"/>
                  <a:pt x="62273" y="39620"/>
                  <a:pt x="62907" y="40176"/>
                </a:cubicBezTo>
                <a:cubicBezTo>
                  <a:pt x="65101" y="42097"/>
                  <a:pt x="66520" y="46024"/>
                  <a:pt x="66597" y="50383"/>
                </a:cubicBezTo>
                <a:lnTo>
                  <a:pt x="63643" y="50548"/>
                </a:lnTo>
                <a:cubicBezTo>
                  <a:pt x="63601" y="48141"/>
                  <a:pt x="62817" y="45973"/>
                  <a:pt x="61606" y="44912"/>
                </a:cubicBezTo>
                <a:cubicBezTo>
                  <a:pt x="61386" y="44719"/>
                  <a:pt x="61158" y="44568"/>
                  <a:pt x="60923" y="44474"/>
                </a:cubicBezTo>
                <a:lnTo>
                  <a:pt x="60923" y="58195"/>
                </a:lnTo>
                <a:cubicBezTo>
                  <a:pt x="63258" y="59396"/>
                  <a:pt x="65751" y="60768"/>
                  <a:pt x="66536" y="67688"/>
                </a:cubicBezTo>
                <a:cubicBezTo>
                  <a:pt x="66863" y="71977"/>
                  <a:pt x="65840" y="76240"/>
                  <a:pt x="63875" y="78784"/>
                </a:cubicBezTo>
                <a:cubicBezTo>
                  <a:pt x="62987" y="79933"/>
                  <a:pt x="61971" y="80647"/>
                  <a:pt x="60923" y="80907"/>
                </a:cubicBezTo>
                <a:lnTo>
                  <a:pt x="60923" y="83118"/>
                </a:lnTo>
                <a:lnTo>
                  <a:pt x="59136" y="83118"/>
                </a:lnTo>
                <a:lnTo>
                  <a:pt x="59136" y="80921"/>
                </a:lnTo>
                <a:cubicBezTo>
                  <a:pt x="58437" y="80761"/>
                  <a:pt x="57748" y="80395"/>
                  <a:pt x="57095" y="79823"/>
                </a:cubicBezTo>
                <a:cubicBezTo>
                  <a:pt x="54901" y="77902"/>
                  <a:pt x="53482" y="73975"/>
                  <a:pt x="53405" y="69616"/>
                </a:cubicBezTo>
                <a:lnTo>
                  <a:pt x="56359" y="69451"/>
                </a:lnTo>
                <a:cubicBezTo>
                  <a:pt x="56401" y="71858"/>
                  <a:pt x="57185" y="74027"/>
                  <a:pt x="58396" y="75087"/>
                </a:cubicBezTo>
                <a:cubicBezTo>
                  <a:pt x="58635" y="75296"/>
                  <a:pt x="58882" y="75455"/>
                  <a:pt x="59136" y="75551"/>
                </a:cubicBezTo>
                <a:lnTo>
                  <a:pt x="59136" y="62708"/>
                </a:lnTo>
                <a:cubicBezTo>
                  <a:pt x="56889" y="61720"/>
                  <a:pt x="54449" y="60030"/>
                  <a:pt x="53467" y="52396"/>
                </a:cubicBezTo>
                <a:cubicBezTo>
                  <a:pt x="53126" y="48077"/>
                  <a:pt x="54150" y="43775"/>
                  <a:pt x="56128" y="41215"/>
                </a:cubicBezTo>
                <a:cubicBezTo>
                  <a:pt x="57032" y="40045"/>
                  <a:pt x="58068" y="39326"/>
                  <a:pt x="59136" y="39079"/>
                </a:cubicBezTo>
                <a:close/>
                <a:moveTo>
                  <a:pt x="60000" y="29003"/>
                </a:moveTo>
                <a:cubicBezTo>
                  <a:pt x="50410" y="29003"/>
                  <a:pt x="42636" y="42881"/>
                  <a:pt x="42636" y="60000"/>
                </a:cubicBezTo>
                <a:cubicBezTo>
                  <a:pt x="42636" y="77118"/>
                  <a:pt x="50410" y="90996"/>
                  <a:pt x="60000" y="90996"/>
                </a:cubicBezTo>
                <a:cubicBezTo>
                  <a:pt x="69589" y="90996"/>
                  <a:pt x="77363" y="77118"/>
                  <a:pt x="77363" y="60000"/>
                </a:cubicBezTo>
                <a:cubicBezTo>
                  <a:pt x="77363" y="42881"/>
                  <a:pt x="69589" y="29003"/>
                  <a:pt x="60000" y="29003"/>
                </a:cubicBezTo>
                <a:close/>
                <a:moveTo>
                  <a:pt x="7485" y="12459"/>
                </a:moveTo>
                <a:lnTo>
                  <a:pt x="112514" y="12459"/>
                </a:lnTo>
                <a:lnTo>
                  <a:pt x="112514" y="107540"/>
                </a:lnTo>
                <a:lnTo>
                  <a:pt x="7485" y="107540"/>
                </a:lnTo>
                <a:close/>
                <a:moveTo>
                  <a:pt x="4744" y="6958"/>
                </a:moveTo>
                <a:lnTo>
                  <a:pt x="4744" y="113041"/>
                </a:lnTo>
                <a:lnTo>
                  <a:pt x="115255" y="113041"/>
                </a:lnTo>
                <a:lnTo>
                  <a:pt x="115255" y="6958"/>
                </a:lnTo>
                <a:close/>
                <a:moveTo>
                  <a:pt x="0" y="0"/>
                </a:moveTo>
                <a:lnTo>
                  <a:pt x="120000" y="0"/>
                </a:lnTo>
                <a:lnTo>
                  <a:pt x="120000" y="120000"/>
                </a:lnTo>
                <a:lnTo>
                  <a:pt x="0" y="120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grpSp>
        <p:nvGrpSpPr>
          <p:cNvPr id="14" name="Group 56">
            <a:extLst>
              <a:ext uri="{FF2B5EF4-FFF2-40B4-BE49-F238E27FC236}">
                <a16:creationId xmlns:a16="http://schemas.microsoft.com/office/drawing/2014/main" id="{A1AC03AC-0EC6-4A21-8166-7D391420DCE1}"/>
              </a:ext>
            </a:extLst>
          </p:cNvPr>
          <p:cNvGrpSpPr>
            <a:grpSpLocks noChangeAspect="1"/>
          </p:cNvGrpSpPr>
          <p:nvPr/>
        </p:nvGrpSpPr>
        <p:grpSpPr>
          <a:xfrm>
            <a:off x="5368626" y="3173999"/>
            <a:ext cx="386220" cy="359714"/>
            <a:chOff x="7880350" y="1536701"/>
            <a:chExt cx="485775" cy="452437"/>
          </a:xfrm>
          <a:solidFill>
            <a:schemeClr val="accent5">
              <a:lumMod val="90000"/>
            </a:schemeClr>
          </a:solidFill>
        </p:grpSpPr>
        <p:sp>
          <p:nvSpPr>
            <p:cNvPr id="15" name="Freeform 103">
              <a:extLst>
                <a:ext uri="{FF2B5EF4-FFF2-40B4-BE49-F238E27FC236}">
                  <a16:creationId xmlns:a16="http://schemas.microsoft.com/office/drawing/2014/main" id="{B98E1897-18C8-4EB1-BD12-3B247EE29033}"/>
                </a:ext>
              </a:extLst>
            </p:cNvPr>
            <p:cNvSpPr>
              <a:spLocks noEditPoints="1"/>
            </p:cNvSpPr>
            <p:nvPr/>
          </p:nvSpPr>
          <p:spPr bwMode="auto">
            <a:xfrm>
              <a:off x="7880350" y="1804988"/>
              <a:ext cx="485775" cy="184150"/>
            </a:xfrm>
            <a:custGeom>
              <a:avLst/>
              <a:gdLst>
                <a:gd name="T0" fmla="*/ 294 w 306"/>
                <a:gd name="T1" fmla="*/ 30 h 116"/>
                <a:gd name="T2" fmla="*/ 190 w 306"/>
                <a:gd name="T3" fmla="*/ 0 h 116"/>
                <a:gd name="T4" fmla="*/ 171 w 306"/>
                <a:gd name="T5" fmla="*/ 90 h 116"/>
                <a:gd name="T6" fmla="*/ 159 w 306"/>
                <a:gd name="T7" fmla="*/ 16 h 116"/>
                <a:gd name="T8" fmla="*/ 164 w 306"/>
                <a:gd name="T9" fmla="*/ 11 h 116"/>
                <a:gd name="T10" fmla="*/ 173 w 306"/>
                <a:gd name="T11" fmla="*/ 0 h 116"/>
                <a:gd name="T12" fmla="*/ 133 w 306"/>
                <a:gd name="T13" fmla="*/ 0 h 116"/>
                <a:gd name="T14" fmla="*/ 142 w 306"/>
                <a:gd name="T15" fmla="*/ 11 h 116"/>
                <a:gd name="T16" fmla="*/ 147 w 306"/>
                <a:gd name="T17" fmla="*/ 16 h 116"/>
                <a:gd name="T18" fmla="*/ 135 w 306"/>
                <a:gd name="T19" fmla="*/ 90 h 116"/>
                <a:gd name="T20" fmla="*/ 116 w 306"/>
                <a:gd name="T21" fmla="*/ 0 h 116"/>
                <a:gd name="T22" fmla="*/ 12 w 306"/>
                <a:gd name="T23" fmla="*/ 30 h 116"/>
                <a:gd name="T24" fmla="*/ 0 w 306"/>
                <a:gd name="T25" fmla="*/ 116 h 116"/>
                <a:gd name="T26" fmla="*/ 306 w 306"/>
                <a:gd name="T27" fmla="*/ 116 h 116"/>
                <a:gd name="T28" fmla="*/ 294 w 306"/>
                <a:gd name="T29" fmla="*/ 30 h 116"/>
                <a:gd name="T30" fmla="*/ 261 w 306"/>
                <a:gd name="T31" fmla="*/ 87 h 116"/>
                <a:gd name="T32" fmla="*/ 209 w 306"/>
                <a:gd name="T33" fmla="*/ 87 h 116"/>
                <a:gd name="T34" fmla="*/ 209 w 306"/>
                <a:gd name="T35" fmla="*/ 71 h 116"/>
                <a:gd name="T36" fmla="*/ 235 w 306"/>
                <a:gd name="T37" fmla="*/ 66 h 116"/>
                <a:gd name="T38" fmla="*/ 261 w 306"/>
                <a:gd name="T39" fmla="*/ 71 h 116"/>
                <a:gd name="T40" fmla="*/ 261 w 306"/>
                <a:gd name="T41" fmla="*/ 8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6" h="116">
                  <a:moveTo>
                    <a:pt x="294" y="30"/>
                  </a:moveTo>
                  <a:lnTo>
                    <a:pt x="190" y="0"/>
                  </a:lnTo>
                  <a:lnTo>
                    <a:pt x="171" y="90"/>
                  </a:lnTo>
                  <a:lnTo>
                    <a:pt x="159" y="16"/>
                  </a:lnTo>
                  <a:lnTo>
                    <a:pt x="164" y="11"/>
                  </a:lnTo>
                  <a:lnTo>
                    <a:pt x="173" y="0"/>
                  </a:lnTo>
                  <a:lnTo>
                    <a:pt x="133" y="0"/>
                  </a:lnTo>
                  <a:lnTo>
                    <a:pt x="142" y="11"/>
                  </a:lnTo>
                  <a:lnTo>
                    <a:pt x="147" y="16"/>
                  </a:lnTo>
                  <a:lnTo>
                    <a:pt x="135" y="90"/>
                  </a:lnTo>
                  <a:lnTo>
                    <a:pt x="116" y="0"/>
                  </a:lnTo>
                  <a:lnTo>
                    <a:pt x="12" y="30"/>
                  </a:lnTo>
                  <a:lnTo>
                    <a:pt x="0" y="116"/>
                  </a:lnTo>
                  <a:lnTo>
                    <a:pt x="306" y="116"/>
                  </a:lnTo>
                  <a:lnTo>
                    <a:pt x="294" y="30"/>
                  </a:lnTo>
                  <a:close/>
                  <a:moveTo>
                    <a:pt x="261" y="87"/>
                  </a:moveTo>
                  <a:lnTo>
                    <a:pt x="209" y="87"/>
                  </a:lnTo>
                  <a:lnTo>
                    <a:pt x="209" y="71"/>
                  </a:lnTo>
                  <a:lnTo>
                    <a:pt x="235" y="66"/>
                  </a:lnTo>
                  <a:lnTo>
                    <a:pt x="261" y="71"/>
                  </a:lnTo>
                  <a:lnTo>
                    <a:pt x="261"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Oval 104">
              <a:extLst>
                <a:ext uri="{FF2B5EF4-FFF2-40B4-BE49-F238E27FC236}">
                  <a16:creationId xmlns:a16="http://schemas.microsoft.com/office/drawing/2014/main" id="{1119B1D8-6B43-4C6A-A03C-8AC7C625E026}"/>
                </a:ext>
              </a:extLst>
            </p:cNvPr>
            <p:cNvSpPr>
              <a:spLocks noChangeArrowheads="1"/>
            </p:cNvSpPr>
            <p:nvPr/>
          </p:nvSpPr>
          <p:spPr bwMode="auto">
            <a:xfrm>
              <a:off x="8015288" y="1536701"/>
              <a:ext cx="214313" cy="241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19" name="Connettore diritto 18">
            <a:extLst>
              <a:ext uri="{FF2B5EF4-FFF2-40B4-BE49-F238E27FC236}">
                <a16:creationId xmlns:a16="http://schemas.microsoft.com/office/drawing/2014/main" id="{8D57D0EE-A550-4F55-B806-129779902B5C}"/>
              </a:ext>
            </a:extLst>
          </p:cNvPr>
          <p:cNvCxnSpPr>
            <a:cxnSpLocks/>
          </p:cNvCxnSpPr>
          <p:nvPr/>
        </p:nvCxnSpPr>
        <p:spPr>
          <a:xfrm flipV="1">
            <a:off x="5354112" y="3178230"/>
            <a:ext cx="362162" cy="37966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A3015078-1C37-49A8-980B-8EFF45DAFC4E}"/>
              </a:ext>
            </a:extLst>
          </p:cNvPr>
          <p:cNvCxnSpPr>
            <a:cxnSpLocks/>
          </p:cNvCxnSpPr>
          <p:nvPr/>
        </p:nvCxnSpPr>
        <p:spPr>
          <a:xfrm rot="5400000" flipV="1">
            <a:off x="5390398" y="3178230"/>
            <a:ext cx="362162" cy="37966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Freeform 98">
            <a:extLst>
              <a:ext uri="{FF2B5EF4-FFF2-40B4-BE49-F238E27FC236}">
                <a16:creationId xmlns:a16="http://schemas.microsoft.com/office/drawing/2014/main" id="{978C84AB-FA01-48BC-800D-C2D48FB3C9AD}"/>
              </a:ext>
            </a:extLst>
          </p:cNvPr>
          <p:cNvSpPr>
            <a:spLocks/>
          </p:cNvSpPr>
          <p:nvPr/>
        </p:nvSpPr>
        <p:spPr bwMode="auto">
          <a:xfrm>
            <a:off x="878875" y="3159140"/>
            <a:ext cx="362161" cy="407699"/>
          </a:xfrm>
          <a:custGeom>
            <a:avLst/>
            <a:gdLst>
              <a:gd name="T0" fmla="*/ 21 w 66"/>
              <a:gd name="T1" fmla="*/ 66 h 66"/>
              <a:gd name="T2" fmla="*/ 49 w 66"/>
              <a:gd name="T3" fmla="*/ 66 h 66"/>
              <a:gd name="T4" fmla="*/ 63 w 66"/>
              <a:gd name="T5" fmla="*/ 29 h 66"/>
              <a:gd name="T6" fmla="*/ 55 w 66"/>
              <a:gd name="T7" fmla="*/ 26 h 66"/>
              <a:gd name="T8" fmla="*/ 51 w 66"/>
              <a:gd name="T9" fmla="*/ 33 h 66"/>
              <a:gd name="T10" fmla="*/ 49 w 66"/>
              <a:gd name="T11" fmla="*/ 30 h 66"/>
              <a:gd name="T12" fmla="*/ 52 w 66"/>
              <a:gd name="T13" fmla="*/ 10 h 66"/>
              <a:gd name="T14" fmla="*/ 43 w 66"/>
              <a:gd name="T15" fmla="*/ 9 h 66"/>
              <a:gd name="T16" fmla="*/ 40 w 66"/>
              <a:gd name="T17" fmla="*/ 28 h 66"/>
              <a:gd name="T18" fmla="*/ 36 w 66"/>
              <a:gd name="T19" fmla="*/ 26 h 66"/>
              <a:gd name="T20" fmla="*/ 36 w 66"/>
              <a:gd name="T21" fmla="*/ 6 h 66"/>
              <a:gd name="T22" fmla="*/ 26 w 66"/>
              <a:gd name="T23" fmla="*/ 6 h 66"/>
              <a:gd name="T24" fmla="*/ 27 w 66"/>
              <a:gd name="T25" fmla="*/ 29 h 66"/>
              <a:gd name="T26" fmla="*/ 23 w 66"/>
              <a:gd name="T27" fmla="*/ 29 h 66"/>
              <a:gd name="T28" fmla="*/ 17 w 66"/>
              <a:gd name="T29" fmla="*/ 14 h 66"/>
              <a:gd name="T30" fmla="*/ 9 w 66"/>
              <a:gd name="T31" fmla="*/ 17 h 66"/>
              <a:gd name="T32" fmla="*/ 17 w 66"/>
              <a:gd name="T33" fmla="*/ 36 h 66"/>
              <a:gd name="T34" fmla="*/ 16 w 66"/>
              <a:gd name="T35" fmla="*/ 43 h 66"/>
              <a:gd name="T36" fmla="*/ 7 w 66"/>
              <a:gd name="T37" fmla="*/ 36 h 66"/>
              <a:gd name="T38" fmla="*/ 1 w 66"/>
              <a:gd name="T39" fmla="*/ 40 h 66"/>
              <a:gd name="T40" fmla="*/ 14 w 66"/>
              <a:gd name="T41" fmla="*/ 57 h 66"/>
              <a:gd name="T42" fmla="*/ 21 w 66"/>
              <a:gd name="T4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66">
                <a:moveTo>
                  <a:pt x="21" y="66"/>
                </a:moveTo>
                <a:cubicBezTo>
                  <a:pt x="49" y="66"/>
                  <a:pt x="49" y="66"/>
                  <a:pt x="49" y="66"/>
                </a:cubicBezTo>
                <a:cubicBezTo>
                  <a:pt x="49" y="66"/>
                  <a:pt x="60" y="38"/>
                  <a:pt x="63" y="29"/>
                </a:cubicBezTo>
                <a:cubicBezTo>
                  <a:pt x="66" y="20"/>
                  <a:pt x="58" y="18"/>
                  <a:pt x="55" y="26"/>
                </a:cubicBezTo>
                <a:cubicBezTo>
                  <a:pt x="53" y="32"/>
                  <a:pt x="51" y="33"/>
                  <a:pt x="51" y="33"/>
                </a:cubicBezTo>
                <a:cubicBezTo>
                  <a:pt x="51" y="33"/>
                  <a:pt x="48" y="33"/>
                  <a:pt x="49" y="30"/>
                </a:cubicBezTo>
                <a:cubicBezTo>
                  <a:pt x="49" y="25"/>
                  <a:pt x="50" y="19"/>
                  <a:pt x="52" y="10"/>
                </a:cubicBezTo>
                <a:cubicBezTo>
                  <a:pt x="53" y="5"/>
                  <a:pt x="44" y="4"/>
                  <a:pt x="43" y="9"/>
                </a:cubicBezTo>
                <a:cubicBezTo>
                  <a:pt x="43" y="13"/>
                  <a:pt x="41" y="25"/>
                  <a:pt x="40" y="28"/>
                </a:cubicBezTo>
                <a:cubicBezTo>
                  <a:pt x="40" y="31"/>
                  <a:pt x="37" y="33"/>
                  <a:pt x="36" y="26"/>
                </a:cubicBezTo>
                <a:cubicBezTo>
                  <a:pt x="36" y="22"/>
                  <a:pt x="36" y="15"/>
                  <a:pt x="36" y="6"/>
                </a:cubicBezTo>
                <a:cubicBezTo>
                  <a:pt x="36" y="0"/>
                  <a:pt x="26" y="1"/>
                  <a:pt x="26" y="6"/>
                </a:cubicBezTo>
                <a:cubicBezTo>
                  <a:pt x="26" y="10"/>
                  <a:pt x="27" y="26"/>
                  <a:pt x="27" y="29"/>
                </a:cubicBezTo>
                <a:cubicBezTo>
                  <a:pt x="27" y="32"/>
                  <a:pt x="25" y="33"/>
                  <a:pt x="23" y="29"/>
                </a:cubicBezTo>
                <a:cubicBezTo>
                  <a:pt x="21" y="24"/>
                  <a:pt x="19" y="19"/>
                  <a:pt x="17" y="14"/>
                </a:cubicBezTo>
                <a:cubicBezTo>
                  <a:pt x="15" y="8"/>
                  <a:pt x="7" y="12"/>
                  <a:pt x="9" y="17"/>
                </a:cubicBezTo>
                <a:cubicBezTo>
                  <a:pt x="10" y="21"/>
                  <a:pt x="14" y="30"/>
                  <a:pt x="17" y="36"/>
                </a:cubicBezTo>
                <a:cubicBezTo>
                  <a:pt x="18" y="40"/>
                  <a:pt x="20" y="47"/>
                  <a:pt x="16" y="43"/>
                </a:cubicBezTo>
                <a:cubicBezTo>
                  <a:pt x="12" y="41"/>
                  <a:pt x="11" y="38"/>
                  <a:pt x="7" y="36"/>
                </a:cubicBezTo>
                <a:cubicBezTo>
                  <a:pt x="4" y="33"/>
                  <a:pt x="0" y="39"/>
                  <a:pt x="1" y="40"/>
                </a:cubicBezTo>
                <a:cubicBezTo>
                  <a:pt x="5" y="44"/>
                  <a:pt x="10" y="51"/>
                  <a:pt x="14" y="57"/>
                </a:cubicBezTo>
                <a:cubicBezTo>
                  <a:pt x="17" y="61"/>
                  <a:pt x="21" y="66"/>
                  <a:pt x="21" y="66"/>
                </a:cubicBezTo>
                <a:close/>
              </a:path>
            </a:pathLst>
          </a:custGeom>
          <a:solidFill>
            <a:srgbClr val="008785"/>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Rettangolo 24">
            <a:extLst>
              <a:ext uri="{FF2B5EF4-FFF2-40B4-BE49-F238E27FC236}">
                <a16:creationId xmlns:a16="http://schemas.microsoft.com/office/drawing/2014/main" id="{C31E2FE3-CDB8-4515-B54E-C9616FF26FD7}"/>
              </a:ext>
            </a:extLst>
          </p:cNvPr>
          <p:cNvSpPr/>
          <p:nvPr/>
        </p:nvSpPr>
        <p:spPr>
          <a:xfrm>
            <a:off x="4026505" y="4304386"/>
            <a:ext cx="859531" cy="307777"/>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31750"/>
          </a:effectLst>
        </p:spPr>
        <p:txBody>
          <a:bodyPr wrap="none">
            <a:spAutoFit/>
          </a:bodyPr>
          <a:lstStyle/>
          <a:p>
            <a:pPr lvl="0" algn="just" fontAlgn="base">
              <a:spcBef>
                <a:spcPct val="50000"/>
              </a:spcBef>
              <a:spcAft>
                <a:spcPct val="0"/>
              </a:spcAft>
              <a:buClr>
                <a:srgbClr val="ED1A3B"/>
              </a:buClr>
              <a:defRPr/>
            </a:pPr>
            <a:r>
              <a:rPr lang="it-IT" sz="1400" b="1" kern="0" dirty="0">
                <a:solidFill>
                  <a:srgbClr val="000000"/>
                </a:solidFill>
              </a:rPr>
              <a:t>REVOCA</a:t>
            </a:r>
            <a:endParaRPr lang="it-IT" sz="1400" kern="0" dirty="0">
              <a:solidFill>
                <a:srgbClr val="000000"/>
              </a:solidFill>
            </a:endParaRPr>
          </a:p>
        </p:txBody>
      </p:sp>
      <p:sp>
        <p:nvSpPr>
          <p:cNvPr id="26" name="Rettangolo 25">
            <a:extLst>
              <a:ext uri="{FF2B5EF4-FFF2-40B4-BE49-F238E27FC236}">
                <a16:creationId xmlns:a16="http://schemas.microsoft.com/office/drawing/2014/main" id="{92D6D268-240C-4914-B263-7AFDE70D0358}"/>
              </a:ext>
            </a:extLst>
          </p:cNvPr>
          <p:cNvSpPr/>
          <p:nvPr/>
        </p:nvSpPr>
        <p:spPr>
          <a:xfrm>
            <a:off x="4576774" y="5688920"/>
            <a:ext cx="3554178" cy="307777"/>
          </a:xfrm>
          <a:prstGeom prst="rect">
            <a:avLst/>
          </a:prstGeom>
          <a:noFill/>
          <a:effectLst>
            <a:softEdge rad="31750"/>
          </a:effectLst>
        </p:spPr>
        <p:txBody>
          <a:bodyPr wrap="none">
            <a:spAutoFit/>
          </a:bodyPr>
          <a:lstStyle/>
          <a:p>
            <a:pPr lvl="0" algn="just" fontAlgn="base">
              <a:spcBef>
                <a:spcPct val="50000"/>
              </a:spcBef>
              <a:spcAft>
                <a:spcPct val="0"/>
              </a:spcAft>
              <a:buClr>
                <a:srgbClr val="ED1A3B"/>
              </a:buClr>
              <a:defRPr/>
            </a:pPr>
            <a:r>
              <a:rPr lang="it-IT" sz="1400" b="1" kern="0" dirty="0">
                <a:solidFill>
                  <a:srgbClr val="000000"/>
                </a:solidFill>
              </a:rPr>
              <a:t>INTERRUZIONE DELLA COLLABORAZIONE</a:t>
            </a:r>
          </a:p>
        </p:txBody>
      </p:sp>
      <p:sp>
        <p:nvSpPr>
          <p:cNvPr id="27" name="Rettangolo 26">
            <a:extLst>
              <a:ext uri="{FF2B5EF4-FFF2-40B4-BE49-F238E27FC236}">
                <a16:creationId xmlns:a16="http://schemas.microsoft.com/office/drawing/2014/main" id="{D42ABC27-1356-415C-9097-E23D37D925CE}"/>
              </a:ext>
            </a:extLst>
          </p:cNvPr>
          <p:cNvSpPr/>
          <p:nvPr/>
        </p:nvSpPr>
        <p:spPr>
          <a:xfrm>
            <a:off x="1305754" y="5653064"/>
            <a:ext cx="2303836" cy="307777"/>
          </a:xfrm>
          <a:prstGeom prst="rect">
            <a:avLst/>
          </a:prstGeom>
          <a:solidFill>
            <a:schemeClr val="bg1"/>
          </a:solidFill>
          <a:effectLst>
            <a:softEdge rad="31750"/>
          </a:effectLst>
        </p:spPr>
        <p:txBody>
          <a:bodyPr wrap="none">
            <a:spAutoFit/>
          </a:bodyPr>
          <a:lstStyle/>
          <a:p>
            <a:pPr lvl="0" algn="just" fontAlgn="base">
              <a:spcBef>
                <a:spcPct val="50000"/>
              </a:spcBef>
              <a:spcAft>
                <a:spcPct val="0"/>
              </a:spcAft>
              <a:buClr>
                <a:srgbClr val="ED1A3B"/>
              </a:buClr>
              <a:defRPr/>
            </a:pPr>
            <a:r>
              <a:rPr lang="it-IT" sz="1400" b="1" kern="0" dirty="0">
                <a:solidFill>
                  <a:srgbClr val="000000"/>
                </a:solidFill>
              </a:rPr>
              <a:t>APPLICAZIONE DI PENALI </a:t>
            </a:r>
          </a:p>
        </p:txBody>
      </p:sp>
      <p:sp>
        <p:nvSpPr>
          <p:cNvPr id="29" name="Rettangolo 28">
            <a:extLst>
              <a:ext uri="{FF2B5EF4-FFF2-40B4-BE49-F238E27FC236}">
                <a16:creationId xmlns:a16="http://schemas.microsoft.com/office/drawing/2014/main" id="{C3CF7EEC-20AB-4250-A15D-D52DF2DFAD67}"/>
              </a:ext>
            </a:extLst>
          </p:cNvPr>
          <p:cNvSpPr/>
          <p:nvPr/>
        </p:nvSpPr>
        <p:spPr>
          <a:xfrm>
            <a:off x="323854" y="4880361"/>
            <a:ext cx="7786914" cy="338554"/>
          </a:xfrm>
          <a:prstGeom prst="rect">
            <a:avLst/>
          </a:prstGeom>
        </p:spPr>
        <p:txBody>
          <a:bodyPr wrap="square">
            <a:spAutoFit/>
          </a:bodyPr>
          <a:lstStyle/>
          <a:p>
            <a:pPr lvl="0" algn="just" fontAlgn="base">
              <a:spcBef>
                <a:spcPct val="50000"/>
              </a:spcBef>
              <a:spcAft>
                <a:spcPct val="0"/>
              </a:spcAft>
              <a:buClr>
                <a:srgbClr val="ED1A3B"/>
              </a:buClr>
              <a:defRPr/>
            </a:pPr>
            <a:r>
              <a:rPr lang="it-IT" sz="1600" kern="0" dirty="0">
                <a:solidFill>
                  <a:srgbClr val="000000"/>
                </a:solidFill>
              </a:rPr>
              <a:t>Per i fornitori, partner, consulenti ed agenti (previa previsione contrattuale): </a:t>
            </a:r>
          </a:p>
        </p:txBody>
      </p:sp>
      <p:grpSp>
        <p:nvGrpSpPr>
          <p:cNvPr id="30" name="Group 35">
            <a:extLst>
              <a:ext uri="{FF2B5EF4-FFF2-40B4-BE49-F238E27FC236}">
                <a16:creationId xmlns:a16="http://schemas.microsoft.com/office/drawing/2014/main" id="{BBDC3226-051A-40ED-9215-89848D11F2F2}"/>
              </a:ext>
            </a:extLst>
          </p:cNvPr>
          <p:cNvGrpSpPr>
            <a:grpSpLocks noChangeAspect="1"/>
          </p:cNvGrpSpPr>
          <p:nvPr/>
        </p:nvGrpSpPr>
        <p:grpSpPr>
          <a:xfrm>
            <a:off x="4153067" y="5653191"/>
            <a:ext cx="280279" cy="338554"/>
            <a:chOff x="79375" y="271463"/>
            <a:chExt cx="1443038" cy="1743075"/>
          </a:xfrm>
          <a:solidFill>
            <a:schemeClr val="accent1"/>
          </a:solidFill>
        </p:grpSpPr>
        <p:sp>
          <p:nvSpPr>
            <p:cNvPr id="31" name="Freeform 19">
              <a:extLst>
                <a:ext uri="{FF2B5EF4-FFF2-40B4-BE49-F238E27FC236}">
                  <a16:creationId xmlns:a16="http://schemas.microsoft.com/office/drawing/2014/main" id="{EA937AE3-8845-4757-9346-DD7F3338B1CF}"/>
                </a:ext>
              </a:extLst>
            </p:cNvPr>
            <p:cNvSpPr>
              <a:spLocks noEditPoints="1"/>
            </p:cNvSpPr>
            <p:nvPr/>
          </p:nvSpPr>
          <p:spPr bwMode="auto">
            <a:xfrm>
              <a:off x="79375" y="271463"/>
              <a:ext cx="1443038" cy="1743075"/>
            </a:xfrm>
            <a:custGeom>
              <a:avLst/>
              <a:gdLst>
                <a:gd name="T0" fmla="*/ 335 w 382"/>
                <a:gd name="T1" fmla="*/ 175 h 462"/>
                <a:gd name="T2" fmla="*/ 287 w 382"/>
                <a:gd name="T3" fmla="*/ 175 h 462"/>
                <a:gd name="T4" fmla="*/ 287 w 382"/>
                <a:gd name="T5" fmla="*/ 98 h 462"/>
                <a:gd name="T6" fmla="*/ 191 w 382"/>
                <a:gd name="T7" fmla="*/ 0 h 462"/>
                <a:gd name="T8" fmla="*/ 96 w 382"/>
                <a:gd name="T9" fmla="*/ 98 h 462"/>
                <a:gd name="T10" fmla="*/ 96 w 382"/>
                <a:gd name="T11" fmla="*/ 175 h 462"/>
                <a:gd name="T12" fmla="*/ 48 w 382"/>
                <a:gd name="T13" fmla="*/ 175 h 462"/>
                <a:gd name="T14" fmla="*/ 0 w 382"/>
                <a:gd name="T15" fmla="*/ 223 h 462"/>
                <a:gd name="T16" fmla="*/ 0 w 382"/>
                <a:gd name="T17" fmla="*/ 414 h 462"/>
                <a:gd name="T18" fmla="*/ 48 w 382"/>
                <a:gd name="T19" fmla="*/ 462 h 462"/>
                <a:gd name="T20" fmla="*/ 335 w 382"/>
                <a:gd name="T21" fmla="*/ 462 h 462"/>
                <a:gd name="T22" fmla="*/ 382 w 382"/>
                <a:gd name="T23" fmla="*/ 414 h 462"/>
                <a:gd name="T24" fmla="*/ 382 w 382"/>
                <a:gd name="T25" fmla="*/ 223 h 462"/>
                <a:gd name="T26" fmla="*/ 335 w 382"/>
                <a:gd name="T27" fmla="*/ 175 h 462"/>
                <a:gd name="T28" fmla="*/ 127 w 382"/>
                <a:gd name="T29" fmla="*/ 98 h 462"/>
                <a:gd name="T30" fmla="*/ 191 w 382"/>
                <a:gd name="T31" fmla="*/ 32 h 462"/>
                <a:gd name="T32" fmla="*/ 255 w 382"/>
                <a:gd name="T33" fmla="*/ 98 h 462"/>
                <a:gd name="T34" fmla="*/ 255 w 382"/>
                <a:gd name="T35" fmla="*/ 175 h 462"/>
                <a:gd name="T36" fmla="*/ 127 w 382"/>
                <a:gd name="T37" fmla="*/ 175 h 462"/>
                <a:gd name="T38" fmla="*/ 127 w 382"/>
                <a:gd name="T39" fmla="*/ 98 h 462"/>
                <a:gd name="T40" fmla="*/ 351 w 382"/>
                <a:gd name="T41" fmla="*/ 414 h 462"/>
                <a:gd name="T42" fmla="*/ 335 w 382"/>
                <a:gd name="T43" fmla="*/ 430 h 462"/>
                <a:gd name="T44" fmla="*/ 48 w 382"/>
                <a:gd name="T45" fmla="*/ 430 h 462"/>
                <a:gd name="T46" fmla="*/ 32 w 382"/>
                <a:gd name="T47" fmla="*/ 414 h 462"/>
                <a:gd name="T48" fmla="*/ 32 w 382"/>
                <a:gd name="T49" fmla="*/ 223 h 462"/>
                <a:gd name="T50" fmla="*/ 48 w 382"/>
                <a:gd name="T51" fmla="*/ 207 h 462"/>
                <a:gd name="T52" fmla="*/ 335 w 382"/>
                <a:gd name="T53" fmla="*/ 207 h 462"/>
                <a:gd name="T54" fmla="*/ 351 w 382"/>
                <a:gd name="T55" fmla="*/ 223 h 462"/>
                <a:gd name="T56" fmla="*/ 351 w 382"/>
                <a:gd name="T57" fmla="*/ 4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2" h="462">
                  <a:moveTo>
                    <a:pt x="335" y="175"/>
                  </a:moveTo>
                  <a:cubicBezTo>
                    <a:pt x="287" y="175"/>
                    <a:pt x="287" y="175"/>
                    <a:pt x="287" y="175"/>
                  </a:cubicBezTo>
                  <a:cubicBezTo>
                    <a:pt x="287" y="98"/>
                    <a:pt x="287" y="98"/>
                    <a:pt x="287" y="98"/>
                  </a:cubicBezTo>
                  <a:cubicBezTo>
                    <a:pt x="287" y="44"/>
                    <a:pt x="244" y="0"/>
                    <a:pt x="191" y="0"/>
                  </a:cubicBezTo>
                  <a:cubicBezTo>
                    <a:pt x="138" y="0"/>
                    <a:pt x="96" y="44"/>
                    <a:pt x="96" y="98"/>
                  </a:cubicBezTo>
                  <a:cubicBezTo>
                    <a:pt x="96" y="175"/>
                    <a:pt x="96" y="175"/>
                    <a:pt x="96" y="175"/>
                  </a:cubicBezTo>
                  <a:cubicBezTo>
                    <a:pt x="48" y="175"/>
                    <a:pt x="48" y="175"/>
                    <a:pt x="48" y="175"/>
                  </a:cubicBezTo>
                  <a:cubicBezTo>
                    <a:pt x="21" y="175"/>
                    <a:pt x="0" y="197"/>
                    <a:pt x="0" y="223"/>
                  </a:cubicBezTo>
                  <a:cubicBezTo>
                    <a:pt x="0" y="414"/>
                    <a:pt x="0" y="414"/>
                    <a:pt x="0" y="414"/>
                  </a:cubicBezTo>
                  <a:cubicBezTo>
                    <a:pt x="0" y="441"/>
                    <a:pt x="21" y="462"/>
                    <a:pt x="48" y="462"/>
                  </a:cubicBezTo>
                  <a:cubicBezTo>
                    <a:pt x="335" y="462"/>
                    <a:pt x="335" y="462"/>
                    <a:pt x="335" y="462"/>
                  </a:cubicBezTo>
                  <a:cubicBezTo>
                    <a:pt x="361" y="462"/>
                    <a:pt x="382" y="441"/>
                    <a:pt x="382" y="414"/>
                  </a:cubicBezTo>
                  <a:cubicBezTo>
                    <a:pt x="382" y="223"/>
                    <a:pt x="382" y="223"/>
                    <a:pt x="382" y="223"/>
                  </a:cubicBezTo>
                  <a:cubicBezTo>
                    <a:pt x="382" y="197"/>
                    <a:pt x="361" y="175"/>
                    <a:pt x="335" y="175"/>
                  </a:cubicBezTo>
                  <a:close/>
                  <a:moveTo>
                    <a:pt x="127" y="98"/>
                  </a:moveTo>
                  <a:cubicBezTo>
                    <a:pt x="127" y="61"/>
                    <a:pt x="156" y="32"/>
                    <a:pt x="191" y="32"/>
                  </a:cubicBezTo>
                  <a:cubicBezTo>
                    <a:pt x="226" y="32"/>
                    <a:pt x="255" y="61"/>
                    <a:pt x="255" y="98"/>
                  </a:cubicBezTo>
                  <a:cubicBezTo>
                    <a:pt x="255" y="175"/>
                    <a:pt x="255" y="175"/>
                    <a:pt x="255" y="175"/>
                  </a:cubicBezTo>
                  <a:cubicBezTo>
                    <a:pt x="127" y="175"/>
                    <a:pt x="127" y="175"/>
                    <a:pt x="127" y="175"/>
                  </a:cubicBezTo>
                  <a:lnTo>
                    <a:pt x="127" y="98"/>
                  </a:lnTo>
                  <a:close/>
                  <a:moveTo>
                    <a:pt x="351" y="414"/>
                  </a:moveTo>
                  <a:cubicBezTo>
                    <a:pt x="351" y="423"/>
                    <a:pt x="343" y="430"/>
                    <a:pt x="335" y="430"/>
                  </a:cubicBezTo>
                  <a:cubicBezTo>
                    <a:pt x="48" y="430"/>
                    <a:pt x="48" y="430"/>
                    <a:pt x="48" y="430"/>
                  </a:cubicBezTo>
                  <a:cubicBezTo>
                    <a:pt x="39" y="430"/>
                    <a:pt x="32" y="423"/>
                    <a:pt x="32" y="414"/>
                  </a:cubicBezTo>
                  <a:cubicBezTo>
                    <a:pt x="32" y="223"/>
                    <a:pt x="32" y="223"/>
                    <a:pt x="32" y="223"/>
                  </a:cubicBezTo>
                  <a:cubicBezTo>
                    <a:pt x="32" y="214"/>
                    <a:pt x="39" y="207"/>
                    <a:pt x="48" y="207"/>
                  </a:cubicBezTo>
                  <a:cubicBezTo>
                    <a:pt x="335" y="207"/>
                    <a:pt x="335" y="207"/>
                    <a:pt x="335" y="207"/>
                  </a:cubicBezTo>
                  <a:cubicBezTo>
                    <a:pt x="343" y="207"/>
                    <a:pt x="351" y="214"/>
                    <a:pt x="351" y="223"/>
                  </a:cubicBezTo>
                  <a:lnTo>
                    <a:pt x="351"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0">
              <a:extLst>
                <a:ext uri="{FF2B5EF4-FFF2-40B4-BE49-F238E27FC236}">
                  <a16:creationId xmlns:a16="http://schemas.microsoft.com/office/drawing/2014/main" id="{0278E202-29F5-4F4E-9B95-84E3D8D495B9}"/>
                </a:ext>
              </a:extLst>
            </p:cNvPr>
            <p:cNvSpPr>
              <a:spLocks noEditPoints="1"/>
            </p:cNvSpPr>
            <p:nvPr/>
          </p:nvSpPr>
          <p:spPr bwMode="auto">
            <a:xfrm>
              <a:off x="649288" y="1247776"/>
              <a:ext cx="303213" cy="449263"/>
            </a:xfrm>
            <a:custGeom>
              <a:avLst/>
              <a:gdLst>
                <a:gd name="T0" fmla="*/ 40 w 80"/>
                <a:gd name="T1" fmla="*/ 0 h 119"/>
                <a:gd name="T2" fmla="*/ 0 w 80"/>
                <a:gd name="T3" fmla="*/ 40 h 119"/>
                <a:gd name="T4" fmla="*/ 16 w 80"/>
                <a:gd name="T5" fmla="*/ 71 h 119"/>
                <a:gd name="T6" fmla="*/ 16 w 80"/>
                <a:gd name="T7" fmla="*/ 95 h 119"/>
                <a:gd name="T8" fmla="*/ 40 w 80"/>
                <a:gd name="T9" fmla="*/ 119 h 119"/>
                <a:gd name="T10" fmla="*/ 64 w 80"/>
                <a:gd name="T11" fmla="*/ 95 h 119"/>
                <a:gd name="T12" fmla="*/ 64 w 80"/>
                <a:gd name="T13" fmla="*/ 71 h 119"/>
                <a:gd name="T14" fmla="*/ 80 w 80"/>
                <a:gd name="T15" fmla="*/ 40 h 119"/>
                <a:gd name="T16" fmla="*/ 40 w 80"/>
                <a:gd name="T17" fmla="*/ 0 h 119"/>
                <a:gd name="T18" fmla="*/ 48 w 80"/>
                <a:gd name="T19" fmla="*/ 62 h 119"/>
                <a:gd name="T20" fmla="*/ 48 w 80"/>
                <a:gd name="T21" fmla="*/ 95 h 119"/>
                <a:gd name="T22" fmla="*/ 40 w 80"/>
                <a:gd name="T23" fmla="*/ 103 h 119"/>
                <a:gd name="T24" fmla="*/ 32 w 80"/>
                <a:gd name="T25" fmla="*/ 95 h 119"/>
                <a:gd name="T26" fmla="*/ 32 w 80"/>
                <a:gd name="T27" fmla="*/ 62 h 119"/>
                <a:gd name="T28" fmla="*/ 16 w 80"/>
                <a:gd name="T29" fmla="*/ 40 h 119"/>
                <a:gd name="T30" fmla="*/ 40 w 80"/>
                <a:gd name="T31" fmla="*/ 16 h 119"/>
                <a:gd name="T32" fmla="*/ 64 w 80"/>
                <a:gd name="T33" fmla="*/ 40 h 119"/>
                <a:gd name="T34" fmla="*/ 48 w 80"/>
                <a:gd name="T35"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9">
                  <a:moveTo>
                    <a:pt x="40" y="0"/>
                  </a:moveTo>
                  <a:cubicBezTo>
                    <a:pt x="18" y="0"/>
                    <a:pt x="0" y="18"/>
                    <a:pt x="0" y="40"/>
                  </a:cubicBezTo>
                  <a:cubicBezTo>
                    <a:pt x="0" y="52"/>
                    <a:pt x="6" y="64"/>
                    <a:pt x="16" y="71"/>
                  </a:cubicBezTo>
                  <a:cubicBezTo>
                    <a:pt x="16" y="95"/>
                    <a:pt x="16" y="95"/>
                    <a:pt x="16" y="95"/>
                  </a:cubicBezTo>
                  <a:cubicBezTo>
                    <a:pt x="16" y="109"/>
                    <a:pt x="27" y="119"/>
                    <a:pt x="40" y="119"/>
                  </a:cubicBezTo>
                  <a:cubicBezTo>
                    <a:pt x="53" y="119"/>
                    <a:pt x="64" y="109"/>
                    <a:pt x="64" y="95"/>
                  </a:cubicBezTo>
                  <a:cubicBezTo>
                    <a:pt x="64" y="71"/>
                    <a:pt x="64" y="71"/>
                    <a:pt x="64" y="71"/>
                  </a:cubicBezTo>
                  <a:cubicBezTo>
                    <a:pt x="74" y="64"/>
                    <a:pt x="80" y="52"/>
                    <a:pt x="80" y="40"/>
                  </a:cubicBezTo>
                  <a:cubicBezTo>
                    <a:pt x="80" y="18"/>
                    <a:pt x="62" y="0"/>
                    <a:pt x="40" y="0"/>
                  </a:cubicBezTo>
                  <a:close/>
                  <a:moveTo>
                    <a:pt x="48" y="62"/>
                  </a:moveTo>
                  <a:cubicBezTo>
                    <a:pt x="48" y="95"/>
                    <a:pt x="48" y="95"/>
                    <a:pt x="48" y="95"/>
                  </a:cubicBezTo>
                  <a:cubicBezTo>
                    <a:pt x="48" y="100"/>
                    <a:pt x="45" y="103"/>
                    <a:pt x="40" y="103"/>
                  </a:cubicBezTo>
                  <a:cubicBezTo>
                    <a:pt x="36" y="103"/>
                    <a:pt x="32" y="100"/>
                    <a:pt x="32" y="95"/>
                  </a:cubicBezTo>
                  <a:cubicBezTo>
                    <a:pt x="32" y="62"/>
                    <a:pt x="32" y="62"/>
                    <a:pt x="32" y="62"/>
                  </a:cubicBezTo>
                  <a:cubicBezTo>
                    <a:pt x="23" y="59"/>
                    <a:pt x="16" y="50"/>
                    <a:pt x="16" y="40"/>
                  </a:cubicBezTo>
                  <a:cubicBezTo>
                    <a:pt x="16" y="26"/>
                    <a:pt x="27" y="16"/>
                    <a:pt x="40" y="16"/>
                  </a:cubicBezTo>
                  <a:cubicBezTo>
                    <a:pt x="54" y="16"/>
                    <a:pt x="64" y="26"/>
                    <a:pt x="64" y="40"/>
                  </a:cubicBezTo>
                  <a:cubicBezTo>
                    <a:pt x="64" y="50"/>
                    <a:pt x="57" y="59"/>
                    <a:pt x="48"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3" name="Group 55">
            <a:extLst>
              <a:ext uri="{FF2B5EF4-FFF2-40B4-BE49-F238E27FC236}">
                <a16:creationId xmlns:a16="http://schemas.microsoft.com/office/drawing/2014/main" id="{C3B49DB0-E510-4B51-8ED0-42A4040A6A6F}"/>
              </a:ext>
            </a:extLst>
          </p:cNvPr>
          <p:cNvGrpSpPr>
            <a:grpSpLocks noChangeAspect="1"/>
          </p:cNvGrpSpPr>
          <p:nvPr/>
        </p:nvGrpSpPr>
        <p:grpSpPr>
          <a:xfrm>
            <a:off x="3718560" y="4304386"/>
            <a:ext cx="325233" cy="307777"/>
            <a:chOff x="8332788" y="4254500"/>
            <a:chExt cx="561975" cy="531813"/>
          </a:xfrm>
          <a:solidFill>
            <a:schemeClr val="accent4"/>
          </a:solidFill>
        </p:grpSpPr>
        <p:sp>
          <p:nvSpPr>
            <p:cNvPr id="34" name="Rectangle 16">
              <a:extLst>
                <a:ext uri="{FF2B5EF4-FFF2-40B4-BE49-F238E27FC236}">
                  <a16:creationId xmlns:a16="http://schemas.microsoft.com/office/drawing/2014/main" id="{495610D8-AD5A-45C6-880D-FAF3A68D5BEC}"/>
                </a:ext>
              </a:extLst>
            </p:cNvPr>
            <p:cNvSpPr>
              <a:spLocks noChangeArrowheads="1"/>
            </p:cNvSpPr>
            <p:nvPr/>
          </p:nvSpPr>
          <p:spPr bwMode="auto">
            <a:xfrm>
              <a:off x="8416926" y="4486275"/>
              <a:ext cx="1889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Rectangle 17">
              <a:extLst>
                <a:ext uri="{FF2B5EF4-FFF2-40B4-BE49-F238E27FC236}">
                  <a16:creationId xmlns:a16="http://schemas.microsoft.com/office/drawing/2014/main" id="{52107AB4-5059-4F19-BF7B-0073410F0A32}"/>
                </a:ext>
              </a:extLst>
            </p:cNvPr>
            <p:cNvSpPr>
              <a:spLocks noChangeArrowheads="1"/>
            </p:cNvSpPr>
            <p:nvPr/>
          </p:nvSpPr>
          <p:spPr bwMode="auto">
            <a:xfrm>
              <a:off x="8416926" y="4416425"/>
              <a:ext cx="1397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Rectangle 18">
              <a:extLst>
                <a:ext uri="{FF2B5EF4-FFF2-40B4-BE49-F238E27FC236}">
                  <a16:creationId xmlns:a16="http://schemas.microsoft.com/office/drawing/2014/main" id="{5DA56968-5551-43AB-B743-FA0935A6A453}"/>
                </a:ext>
              </a:extLst>
            </p:cNvPr>
            <p:cNvSpPr>
              <a:spLocks noChangeArrowheads="1"/>
            </p:cNvSpPr>
            <p:nvPr/>
          </p:nvSpPr>
          <p:spPr bwMode="auto">
            <a:xfrm>
              <a:off x="8416926" y="4564063"/>
              <a:ext cx="139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19">
              <a:extLst>
                <a:ext uri="{FF2B5EF4-FFF2-40B4-BE49-F238E27FC236}">
                  <a16:creationId xmlns:a16="http://schemas.microsoft.com/office/drawing/2014/main" id="{B095D9CB-7EC1-4156-9256-AF1EED05F062}"/>
                </a:ext>
              </a:extLst>
            </p:cNvPr>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20">
              <a:extLst>
                <a:ext uri="{FF2B5EF4-FFF2-40B4-BE49-F238E27FC236}">
                  <a16:creationId xmlns:a16="http://schemas.microsoft.com/office/drawing/2014/main" id="{1A608086-C18E-41F4-8E85-42F2DE5AD124}"/>
                </a:ext>
              </a:extLst>
            </p:cNvPr>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21">
              <a:extLst>
                <a:ext uri="{FF2B5EF4-FFF2-40B4-BE49-F238E27FC236}">
                  <a16:creationId xmlns:a16="http://schemas.microsoft.com/office/drawing/2014/main" id="{06E66375-2F05-4985-B4D2-D8F45E8EF120}"/>
                </a:ext>
              </a:extLst>
            </p:cNvPr>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pic>
        <p:nvPicPr>
          <p:cNvPr id="40" name="Immagine 39">
            <a:extLst>
              <a:ext uri="{FF2B5EF4-FFF2-40B4-BE49-F238E27FC236}">
                <a16:creationId xmlns:a16="http://schemas.microsoft.com/office/drawing/2014/main" id="{5834F733-BB84-458A-9AEF-804138E37A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8691" y="5617335"/>
            <a:ext cx="430786" cy="415091"/>
          </a:xfrm>
          <a:prstGeom prst="rect">
            <a:avLst/>
          </a:prstGeom>
        </p:spPr>
      </p:pic>
    </p:spTree>
    <p:extLst>
      <p:ext uri="{BB962C8B-B14F-4D97-AF65-F5344CB8AC3E}">
        <p14:creationId xmlns:p14="http://schemas.microsoft.com/office/powerpoint/2010/main" val="2668053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strumento&#10;&#10;Descrizione generata automaticamente">
            <a:extLst>
              <a:ext uri="{FF2B5EF4-FFF2-40B4-BE49-F238E27FC236}">
                <a16:creationId xmlns:a16="http://schemas.microsoft.com/office/drawing/2014/main" id="{704F637A-027C-4261-B22F-92C60C10C74F}"/>
              </a:ext>
            </a:extLst>
          </p:cNvPr>
          <p:cNvPicPr>
            <a:picLocks noChangeAspect="1"/>
          </p:cNvPicPr>
          <p:nvPr/>
        </p:nvPicPr>
        <p:blipFill>
          <a:blip r:embed="rId2">
            <a:alphaModFix amt="7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07511" y="2311185"/>
            <a:ext cx="3635062" cy="3635062"/>
          </a:xfrm>
          <a:prstGeom prst="rect">
            <a:avLst/>
          </a:prstGeom>
        </p:spPr>
      </p:pic>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Il piano di audit dell’OdV</a:t>
            </a:r>
            <a:br>
              <a:rPr lang="it-IT" dirty="0"/>
            </a:br>
            <a:br>
              <a:rPr lang="it-IT" dirty="0"/>
            </a:br>
            <a:endParaRPr lang="it-IT" dirty="0"/>
          </a:p>
        </p:txBody>
      </p:sp>
      <p:sp>
        <p:nvSpPr>
          <p:cNvPr id="5" name="CasellaDiTesto 4">
            <a:extLst>
              <a:ext uri="{FF2B5EF4-FFF2-40B4-BE49-F238E27FC236}">
                <a16:creationId xmlns:a16="http://schemas.microsoft.com/office/drawing/2014/main" id="{D57B8AC6-0379-4E4B-A934-1E79B5CB536A}"/>
              </a:ext>
            </a:extLst>
          </p:cNvPr>
          <p:cNvSpPr txBox="1"/>
          <p:nvPr/>
        </p:nvSpPr>
        <p:spPr>
          <a:xfrm>
            <a:off x="426720" y="1046480"/>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Attività di controllo sull’effettiva operatività del Modello</a:t>
            </a:r>
          </a:p>
        </p:txBody>
      </p:sp>
      <p:sp>
        <p:nvSpPr>
          <p:cNvPr id="7" name="Rectangle 3">
            <a:extLst>
              <a:ext uri="{FF2B5EF4-FFF2-40B4-BE49-F238E27FC236}">
                <a16:creationId xmlns:a16="http://schemas.microsoft.com/office/drawing/2014/main" id="{B2824EE0-5B0A-480E-B5D2-3C4899768628}"/>
              </a:ext>
            </a:extLst>
          </p:cNvPr>
          <p:cNvSpPr>
            <a:spLocks noChangeArrowheads="1"/>
          </p:cNvSpPr>
          <p:nvPr/>
        </p:nvSpPr>
        <p:spPr bwMode="auto">
          <a:xfrm>
            <a:off x="324000" y="2292671"/>
            <a:ext cx="5744154" cy="132343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it-IT" altLang="it-IT" sz="1600" b="0" i="0" u="none" strike="noStrike" kern="0" cap="none" spc="0" normalizeH="0" baseline="0" noProof="0" dirty="0">
                <a:ln>
                  <a:noFill/>
                </a:ln>
                <a:solidFill>
                  <a:prstClr val="black"/>
                </a:solidFill>
                <a:effectLst/>
                <a:uLnTx/>
                <a:uFillTx/>
                <a:latin typeface="+mn-lt"/>
              </a:rPr>
              <a:t>Le attività di controllo dell’OdV rispondono al principio di continuità di azione e devono essere orientate all’effettivo monitoraggio degli accadimenti “a rischio reato” in coerenza con l’analisi effettuata in sede di valutazione del rischio.</a:t>
            </a:r>
          </a:p>
        </p:txBody>
      </p:sp>
      <p:sp>
        <p:nvSpPr>
          <p:cNvPr id="3" name="Rettangolo 2">
            <a:extLst>
              <a:ext uri="{FF2B5EF4-FFF2-40B4-BE49-F238E27FC236}">
                <a16:creationId xmlns:a16="http://schemas.microsoft.com/office/drawing/2014/main" id="{3898B40C-163A-4EB8-84E3-D1FF419AB866}"/>
              </a:ext>
            </a:extLst>
          </p:cNvPr>
          <p:cNvSpPr/>
          <p:nvPr/>
        </p:nvSpPr>
        <p:spPr>
          <a:xfrm>
            <a:off x="324000" y="3826699"/>
            <a:ext cx="4998566" cy="1323439"/>
          </a:xfrm>
          <a:prstGeom prst="rect">
            <a:avLst/>
          </a:prstGeom>
        </p:spPr>
        <p:txBody>
          <a:bodyPr wrap="square">
            <a:spAutoFit/>
          </a:bodyPr>
          <a:lstStyle/>
          <a:p>
            <a:pPr lvl="0" algn="just" fontAlgn="base">
              <a:spcBef>
                <a:spcPct val="0"/>
              </a:spcBef>
              <a:spcAft>
                <a:spcPct val="0"/>
              </a:spcAft>
              <a:defRPr/>
            </a:pPr>
            <a:r>
              <a:rPr lang="it-IT" sz="1600" kern="0" dirty="0">
                <a:solidFill>
                  <a:schemeClr val="accent5">
                    <a:lumMod val="10000"/>
                  </a:schemeClr>
                </a:solidFill>
              </a:rPr>
              <a:t>Un OdV costantemente vigile e proattivo nelle attività di controllo dimostra la volontà di effettiva attuazione e presidio del Modello 231 ed è elemento imprescindibile per le valutazioni di idoneità dello stesso.</a:t>
            </a:r>
          </a:p>
        </p:txBody>
      </p:sp>
      <p:sp>
        <p:nvSpPr>
          <p:cNvPr id="9" name="Rettangolo 8">
            <a:extLst>
              <a:ext uri="{FF2B5EF4-FFF2-40B4-BE49-F238E27FC236}">
                <a16:creationId xmlns:a16="http://schemas.microsoft.com/office/drawing/2014/main" id="{5B31F844-F058-4044-96F3-4683F03CB2F1}"/>
              </a:ext>
            </a:extLst>
          </p:cNvPr>
          <p:cNvSpPr/>
          <p:nvPr/>
        </p:nvSpPr>
        <p:spPr>
          <a:xfrm>
            <a:off x="324000" y="1537200"/>
            <a:ext cx="8240859" cy="584775"/>
          </a:xfrm>
          <a:prstGeom prst="rect">
            <a:avLst/>
          </a:prstGeom>
          <a:noFill/>
          <a:ln>
            <a:noFill/>
          </a:ln>
        </p:spPr>
        <p:txBody>
          <a:bodyPr wrap="square">
            <a:spAutoFit/>
          </a:bodyPr>
          <a:lstStyle/>
          <a:p>
            <a:pPr algn="just" fontAlgn="base">
              <a:spcBef>
                <a:spcPct val="0"/>
              </a:spcBef>
              <a:spcAft>
                <a:spcPct val="0"/>
              </a:spcAft>
            </a:pPr>
            <a:r>
              <a:rPr lang="it-IT" sz="1600" kern="0" dirty="0">
                <a:solidFill>
                  <a:prstClr val="black"/>
                </a:solidFill>
              </a:rPr>
              <a:t>Il piano di audit dell’OdV è uno strumento per garantire l’effettiva attuazione e il corretto monitoraggio sull’applicazione del Modello Organizzativo 231.</a:t>
            </a:r>
          </a:p>
        </p:txBody>
      </p:sp>
      <p:sp>
        <p:nvSpPr>
          <p:cNvPr id="10" name="Rettangolo 9">
            <a:extLst>
              <a:ext uri="{FF2B5EF4-FFF2-40B4-BE49-F238E27FC236}">
                <a16:creationId xmlns:a16="http://schemas.microsoft.com/office/drawing/2014/main" id="{C1589855-2FC3-4C2B-9843-1F06DBE8C51D}"/>
              </a:ext>
            </a:extLst>
          </p:cNvPr>
          <p:cNvSpPr/>
          <p:nvPr/>
        </p:nvSpPr>
        <p:spPr>
          <a:xfrm>
            <a:off x="324000" y="5361472"/>
            <a:ext cx="5448733" cy="584775"/>
          </a:xfrm>
          <a:prstGeom prst="rect">
            <a:avLst/>
          </a:prstGeom>
        </p:spPr>
        <p:txBody>
          <a:bodyPr wrap="square">
            <a:spAutoFit/>
          </a:bodyPr>
          <a:lstStyle/>
          <a:p>
            <a:pPr lvl="0" algn="just" fontAlgn="base">
              <a:spcBef>
                <a:spcPct val="0"/>
              </a:spcBef>
              <a:spcAft>
                <a:spcPct val="0"/>
              </a:spcAft>
              <a:buNone/>
              <a:defRPr/>
            </a:pPr>
            <a:r>
              <a:rPr lang="it-IT" altLang="it-IT" sz="1600" kern="0" dirty="0">
                <a:solidFill>
                  <a:prstClr val="black"/>
                </a:solidFill>
              </a:rPr>
              <a:t>L’obiettivo delle attività di controllo dell’OdV è lo sviluppo di processi tesi al miglioramento continuo.</a:t>
            </a:r>
          </a:p>
        </p:txBody>
      </p:sp>
    </p:spTree>
    <p:extLst>
      <p:ext uri="{BB962C8B-B14F-4D97-AF65-F5344CB8AC3E}">
        <p14:creationId xmlns:p14="http://schemas.microsoft.com/office/powerpoint/2010/main" val="1128287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strumento&#10;&#10;Descrizione generata automaticamente">
            <a:extLst>
              <a:ext uri="{FF2B5EF4-FFF2-40B4-BE49-F238E27FC236}">
                <a16:creationId xmlns:a16="http://schemas.microsoft.com/office/drawing/2014/main" id="{704F637A-027C-4261-B22F-92C60C10C74F}"/>
              </a:ext>
            </a:extLst>
          </p:cNvPr>
          <p:cNvPicPr>
            <a:picLocks noChangeAspect="1"/>
          </p:cNvPicPr>
          <p:nvPr/>
        </p:nvPicPr>
        <p:blipFill>
          <a:blip r:embed="rId2">
            <a:alphaModFix amt="7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07511" y="2311185"/>
            <a:ext cx="3635062" cy="3635062"/>
          </a:xfrm>
          <a:prstGeom prst="rect">
            <a:avLst/>
          </a:prstGeom>
        </p:spPr>
      </p:pic>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L’attività di testing</a:t>
            </a:r>
          </a:p>
        </p:txBody>
      </p:sp>
      <p:sp>
        <p:nvSpPr>
          <p:cNvPr id="7" name="Rectangle 3">
            <a:extLst>
              <a:ext uri="{FF2B5EF4-FFF2-40B4-BE49-F238E27FC236}">
                <a16:creationId xmlns:a16="http://schemas.microsoft.com/office/drawing/2014/main" id="{B2824EE0-5B0A-480E-B5D2-3C4899768628}"/>
              </a:ext>
            </a:extLst>
          </p:cNvPr>
          <p:cNvSpPr>
            <a:spLocks noChangeArrowheads="1"/>
          </p:cNvSpPr>
          <p:nvPr/>
        </p:nvSpPr>
        <p:spPr bwMode="auto">
          <a:xfrm>
            <a:off x="324000" y="2292671"/>
            <a:ext cx="5744154" cy="132343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it-IT" altLang="it-IT" sz="1600" b="0" i="0" u="none" strike="noStrike" kern="0" cap="none" spc="0" normalizeH="0" baseline="0" noProof="0" dirty="0">
                <a:ln>
                  <a:noFill/>
                </a:ln>
                <a:solidFill>
                  <a:prstClr val="black"/>
                </a:solidFill>
                <a:effectLst/>
                <a:uLnTx/>
                <a:uFillTx/>
                <a:latin typeface="+mn-lt"/>
              </a:rPr>
              <a:t>Le attività di controllo dell’OdV rispondono al principio di continuità di azione e devono essere orientate all’effettivo monitoraggio degli accadimenti “a rischio reato” in coerenza con l’analisi effettuata in sede di valutazione del rischio.</a:t>
            </a:r>
          </a:p>
        </p:txBody>
      </p:sp>
      <p:sp>
        <p:nvSpPr>
          <p:cNvPr id="3" name="Rettangolo 2">
            <a:extLst>
              <a:ext uri="{FF2B5EF4-FFF2-40B4-BE49-F238E27FC236}">
                <a16:creationId xmlns:a16="http://schemas.microsoft.com/office/drawing/2014/main" id="{3898B40C-163A-4EB8-84E3-D1FF419AB866}"/>
              </a:ext>
            </a:extLst>
          </p:cNvPr>
          <p:cNvSpPr/>
          <p:nvPr/>
        </p:nvSpPr>
        <p:spPr>
          <a:xfrm>
            <a:off x="324000" y="3826699"/>
            <a:ext cx="4998566" cy="1323439"/>
          </a:xfrm>
          <a:prstGeom prst="rect">
            <a:avLst/>
          </a:prstGeom>
        </p:spPr>
        <p:txBody>
          <a:bodyPr wrap="square">
            <a:spAutoFit/>
          </a:bodyPr>
          <a:lstStyle/>
          <a:p>
            <a:pPr lvl="0" algn="just" fontAlgn="base">
              <a:spcBef>
                <a:spcPct val="0"/>
              </a:spcBef>
              <a:spcAft>
                <a:spcPct val="0"/>
              </a:spcAft>
              <a:defRPr/>
            </a:pPr>
            <a:r>
              <a:rPr lang="it-IT" sz="1600" kern="0" dirty="0">
                <a:solidFill>
                  <a:schemeClr val="accent5">
                    <a:lumMod val="10000"/>
                  </a:schemeClr>
                </a:solidFill>
              </a:rPr>
              <a:t>Un OdV costantemente vigile e proattivo nelle attività di controllo dimostra la volontà di effettiva attuazione e presidio del Modello 231 ed è elemento imprescindibile per le valutazioni di idoneità dello stesso.</a:t>
            </a:r>
          </a:p>
        </p:txBody>
      </p:sp>
      <p:sp>
        <p:nvSpPr>
          <p:cNvPr id="9" name="Rettangolo 8">
            <a:extLst>
              <a:ext uri="{FF2B5EF4-FFF2-40B4-BE49-F238E27FC236}">
                <a16:creationId xmlns:a16="http://schemas.microsoft.com/office/drawing/2014/main" id="{5B31F844-F058-4044-96F3-4683F03CB2F1}"/>
              </a:ext>
            </a:extLst>
          </p:cNvPr>
          <p:cNvSpPr/>
          <p:nvPr/>
        </p:nvSpPr>
        <p:spPr>
          <a:xfrm>
            <a:off x="324000" y="1537200"/>
            <a:ext cx="8240859" cy="584775"/>
          </a:xfrm>
          <a:prstGeom prst="rect">
            <a:avLst/>
          </a:prstGeom>
          <a:noFill/>
          <a:ln>
            <a:noFill/>
          </a:ln>
        </p:spPr>
        <p:txBody>
          <a:bodyPr wrap="square">
            <a:spAutoFit/>
          </a:bodyPr>
          <a:lstStyle/>
          <a:p>
            <a:pPr algn="just" fontAlgn="base">
              <a:spcBef>
                <a:spcPct val="0"/>
              </a:spcBef>
              <a:spcAft>
                <a:spcPct val="0"/>
              </a:spcAft>
            </a:pPr>
            <a:r>
              <a:rPr lang="it-IT" sz="1600" kern="0" dirty="0">
                <a:solidFill>
                  <a:prstClr val="black"/>
                </a:solidFill>
              </a:rPr>
              <a:t>Il piano di audit dell’OdV è uno strumento per garantire l’effettiva attuazione e il corretto monitoraggio sull’applicazione del Modello Organizzativo 231.</a:t>
            </a:r>
          </a:p>
        </p:txBody>
      </p:sp>
      <p:sp>
        <p:nvSpPr>
          <p:cNvPr id="10" name="Rettangolo 9">
            <a:extLst>
              <a:ext uri="{FF2B5EF4-FFF2-40B4-BE49-F238E27FC236}">
                <a16:creationId xmlns:a16="http://schemas.microsoft.com/office/drawing/2014/main" id="{C1589855-2FC3-4C2B-9843-1F06DBE8C51D}"/>
              </a:ext>
            </a:extLst>
          </p:cNvPr>
          <p:cNvSpPr/>
          <p:nvPr/>
        </p:nvSpPr>
        <p:spPr>
          <a:xfrm>
            <a:off x="324000" y="5361472"/>
            <a:ext cx="5448733" cy="584775"/>
          </a:xfrm>
          <a:prstGeom prst="rect">
            <a:avLst/>
          </a:prstGeom>
        </p:spPr>
        <p:txBody>
          <a:bodyPr wrap="square">
            <a:spAutoFit/>
          </a:bodyPr>
          <a:lstStyle/>
          <a:p>
            <a:pPr lvl="0" algn="just" fontAlgn="base">
              <a:spcBef>
                <a:spcPct val="0"/>
              </a:spcBef>
              <a:spcAft>
                <a:spcPct val="0"/>
              </a:spcAft>
              <a:buNone/>
              <a:defRPr/>
            </a:pPr>
            <a:r>
              <a:rPr lang="it-IT" altLang="it-IT" sz="1600" kern="0" dirty="0">
                <a:solidFill>
                  <a:prstClr val="black"/>
                </a:solidFill>
              </a:rPr>
              <a:t>L’obiettivo delle attività di controllo dell’OdV è lo sviluppo di processi tesi al miglioramento continuo.</a:t>
            </a:r>
          </a:p>
        </p:txBody>
      </p:sp>
    </p:spTree>
    <p:extLst>
      <p:ext uri="{BB962C8B-B14F-4D97-AF65-F5344CB8AC3E}">
        <p14:creationId xmlns:p14="http://schemas.microsoft.com/office/powerpoint/2010/main" val="20389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id="{48B17DC6-4A60-49C5-AFBF-952A690C0792}"/>
              </a:ext>
            </a:extLst>
          </p:cNvPr>
          <p:cNvGraphicFramePr>
            <a:graphicFrameLocks noGrp="1"/>
          </p:cNvGraphicFramePr>
          <p:nvPr>
            <p:ph sz="quarter" idx="11"/>
            <p:extLst>
              <p:ext uri="{D42A27DB-BD31-4B8C-83A1-F6EECF244321}">
                <p14:modId xmlns:p14="http://schemas.microsoft.com/office/powerpoint/2010/main" val="1810967015"/>
              </p:ext>
            </p:extLst>
          </p:nvPr>
        </p:nvGraphicFramePr>
        <p:xfrm>
          <a:off x="225358" y="1858575"/>
          <a:ext cx="8670991" cy="3140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ECC9B4FA-7B33-4A6A-AA02-70CDABBFEB62}"/>
              </a:ext>
            </a:extLst>
          </p:cNvPr>
          <p:cNvSpPr>
            <a:spLocks noGrp="1"/>
          </p:cNvSpPr>
          <p:nvPr>
            <p:ph type="sldNum" sz="quarter" idx="15"/>
          </p:nvPr>
        </p:nvSpPr>
        <p:spPr/>
        <p:txBody>
          <a:bodyPr/>
          <a:lstStyle/>
          <a:p>
            <a:r>
              <a:rPr lang="en-AU" dirty="0"/>
              <a:t> </a:t>
            </a:r>
          </a:p>
        </p:txBody>
      </p:sp>
      <p:sp>
        <p:nvSpPr>
          <p:cNvPr id="12" name="Subtitle 2">
            <a:extLst>
              <a:ext uri="{FF2B5EF4-FFF2-40B4-BE49-F238E27FC236}">
                <a16:creationId xmlns:a16="http://schemas.microsoft.com/office/drawing/2014/main" id="{C80091CC-8C80-4EC4-A5F6-606EE7D0B43D}"/>
              </a:ext>
            </a:extLst>
          </p:cNvPr>
          <p:cNvSpPr txBox="1">
            <a:spLocks/>
          </p:cNvSpPr>
          <p:nvPr/>
        </p:nvSpPr>
        <p:spPr>
          <a:xfrm>
            <a:off x="225358" y="1807653"/>
            <a:ext cx="4422843"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sp>
        <p:nvSpPr>
          <p:cNvPr id="13" name="Subtitle 2">
            <a:extLst>
              <a:ext uri="{FF2B5EF4-FFF2-40B4-BE49-F238E27FC236}">
                <a16:creationId xmlns:a16="http://schemas.microsoft.com/office/drawing/2014/main" id="{1A94EE8B-B258-457E-B15B-FECBCBA768E4}"/>
              </a:ext>
            </a:extLst>
          </p:cNvPr>
          <p:cNvSpPr txBox="1">
            <a:spLocks/>
          </p:cNvSpPr>
          <p:nvPr/>
        </p:nvSpPr>
        <p:spPr>
          <a:xfrm>
            <a:off x="578292" y="673572"/>
            <a:ext cx="5886118"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Attività di Testing </a:t>
            </a:r>
            <a:r>
              <a:rPr lang="en-AU" dirty="0" err="1"/>
              <a:t>nell’ambito</a:t>
            </a:r>
            <a:r>
              <a:rPr lang="en-AU" dirty="0"/>
              <a:t> del piano di audit</a:t>
            </a:r>
          </a:p>
        </p:txBody>
      </p:sp>
      <p:graphicFrame>
        <p:nvGraphicFramePr>
          <p:cNvPr id="16" name="Diagramma 15">
            <a:extLst>
              <a:ext uri="{FF2B5EF4-FFF2-40B4-BE49-F238E27FC236}">
                <a16:creationId xmlns:a16="http://schemas.microsoft.com/office/drawing/2014/main" id="{2E9B2E68-FDDD-4F46-9D97-814E25876889}"/>
              </a:ext>
            </a:extLst>
          </p:cNvPr>
          <p:cNvGraphicFramePr/>
          <p:nvPr/>
        </p:nvGraphicFramePr>
        <p:xfrm>
          <a:off x="448735" y="2110320"/>
          <a:ext cx="7738532" cy="6640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8116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AD606-DB35-4D1A-B42E-ED379813B63C}"/>
              </a:ext>
            </a:extLst>
          </p:cNvPr>
          <p:cNvSpPr>
            <a:spLocks noGrp="1"/>
          </p:cNvSpPr>
          <p:nvPr>
            <p:ph type="title"/>
          </p:nvPr>
        </p:nvSpPr>
        <p:spPr/>
        <p:txBody>
          <a:bodyPr>
            <a:noAutofit/>
          </a:bodyPr>
          <a:lstStyle/>
          <a:p>
            <a:r>
              <a:rPr lang="it-IT" dirty="0"/>
              <a:t>D. Lgs. 231/2001 e il concetto di responsabilità </a:t>
            </a:r>
            <a:br>
              <a:rPr lang="it-IT" dirty="0"/>
            </a:br>
            <a:endParaRPr lang="it-IT" dirty="0"/>
          </a:p>
        </p:txBody>
      </p:sp>
      <p:sp>
        <p:nvSpPr>
          <p:cNvPr id="5" name="CasellaDiTesto 4">
            <a:extLst>
              <a:ext uri="{FF2B5EF4-FFF2-40B4-BE49-F238E27FC236}">
                <a16:creationId xmlns:a16="http://schemas.microsoft.com/office/drawing/2014/main" id="{F1542DDF-7ABB-4B84-9429-3B588657D36C}"/>
              </a:ext>
            </a:extLst>
          </p:cNvPr>
          <p:cNvSpPr txBox="1"/>
          <p:nvPr/>
        </p:nvSpPr>
        <p:spPr>
          <a:xfrm>
            <a:off x="426720" y="1046480"/>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La responsabilità degli Enti ai sensi del decreto</a:t>
            </a:r>
          </a:p>
        </p:txBody>
      </p:sp>
      <p:sp>
        <p:nvSpPr>
          <p:cNvPr id="26" name="CasellaDiTesto 25">
            <a:extLst>
              <a:ext uri="{FF2B5EF4-FFF2-40B4-BE49-F238E27FC236}">
                <a16:creationId xmlns:a16="http://schemas.microsoft.com/office/drawing/2014/main" id="{26516CA3-0B84-4660-863D-189E9D3718C6}"/>
              </a:ext>
            </a:extLst>
          </p:cNvPr>
          <p:cNvSpPr txBox="1"/>
          <p:nvPr/>
        </p:nvSpPr>
        <p:spPr>
          <a:xfrm>
            <a:off x="7567819" y="6090609"/>
            <a:ext cx="1156017" cy="318165"/>
          </a:xfrm>
          <a:prstGeom prst="rect">
            <a:avLst/>
          </a:prstGeom>
          <a:noFill/>
          <a:ln w="25400" cap="flat" cmpd="sng" algn="ctr">
            <a:noFill/>
            <a:prstDash val="solid"/>
          </a:ln>
          <a:effectLst/>
          <a:scene3d>
            <a:camera prst="orthographicFront"/>
            <a:lightRig rig="threePt" dir="t"/>
          </a:scene3d>
          <a:sp3d/>
        </p:spPr>
        <p:txBody>
          <a:bodyPr spcFirstLastPara="0" vert="horz" wrap="square" lIns="74558" tIns="74558" rIns="74558" bIns="74558" numCol="1" spcCol="1270" anchor="ctr" anchorCtr="0">
            <a:noAutofit/>
          </a:bodyPr>
          <a:lstStyle>
            <a:defPPr>
              <a:defRPr lang="it-IT"/>
            </a:defPPr>
            <a:lvl1pPr lvl="0" algn="just" defTabSz="400050">
              <a:lnSpc>
                <a:spcPct val="90000"/>
              </a:lnSpc>
              <a:spcBef>
                <a:spcPct val="0"/>
              </a:spcBef>
              <a:spcAft>
                <a:spcPct val="35000"/>
              </a:spcAft>
              <a:defRPr sz="9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400050" eaLnBrk="1" fontAlgn="auto" latinLnBrk="0" hangingPunct="1">
              <a:lnSpc>
                <a:spcPct val="90000"/>
              </a:lnSpc>
              <a:spcBef>
                <a:spcPct val="0"/>
              </a:spcBef>
              <a:spcAft>
                <a:spcPct val="35000"/>
              </a:spcAft>
              <a:buClrTx/>
              <a:buSzTx/>
              <a:buFontTx/>
              <a:buNone/>
              <a:tabLst/>
              <a:defRPr/>
            </a:pPr>
            <a:r>
              <a:rPr lang="it-IT" sz="1000" b="1" kern="0" dirty="0">
                <a:solidFill>
                  <a:schemeClr val="tx2">
                    <a:lumMod val="60000"/>
                    <a:lumOff val="40000"/>
                  </a:schemeClr>
                </a:solidFill>
                <a:latin typeface="Trebuchet MS"/>
              </a:rPr>
              <a:t>In pratica ...</a:t>
            </a:r>
            <a:endParaRPr kumimoji="0" lang="it-IT" sz="1000" b="1" i="0" u="none" strike="noStrike" kern="0" cap="none" spc="0" normalizeH="0" baseline="0" noProof="0" dirty="0">
              <a:ln>
                <a:noFill/>
              </a:ln>
              <a:solidFill>
                <a:schemeClr val="tx2">
                  <a:lumMod val="60000"/>
                  <a:lumOff val="40000"/>
                </a:schemeClr>
              </a:solidFill>
              <a:effectLst/>
              <a:uLnTx/>
              <a:uFillTx/>
              <a:latin typeface="Trebuchet MS"/>
            </a:endParaRPr>
          </a:p>
        </p:txBody>
      </p:sp>
      <p:sp>
        <p:nvSpPr>
          <p:cNvPr id="31" name="Rectangle 4">
            <a:extLst>
              <a:ext uri="{FF2B5EF4-FFF2-40B4-BE49-F238E27FC236}">
                <a16:creationId xmlns:a16="http://schemas.microsoft.com/office/drawing/2014/main" id="{3994F4E0-4482-4E90-830E-B07869138137}"/>
              </a:ext>
            </a:extLst>
          </p:cNvPr>
          <p:cNvSpPr>
            <a:spLocks noChangeArrowheads="1"/>
          </p:cNvSpPr>
          <p:nvPr/>
        </p:nvSpPr>
        <p:spPr bwMode="auto">
          <a:xfrm>
            <a:off x="323854" y="1260000"/>
            <a:ext cx="8464550" cy="795689"/>
          </a:xfrm>
          <a:prstGeom prst="rect">
            <a:avLst/>
          </a:prstGeom>
          <a:noFill/>
          <a:ln>
            <a:noFill/>
          </a:ln>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indent="0" algn="just" fontAlgn="base">
              <a:spcBef>
                <a:spcPts val="0"/>
              </a:spcBef>
              <a:spcAft>
                <a:spcPct val="0"/>
              </a:spcAft>
              <a:buFontTx/>
              <a:buNone/>
            </a:pPr>
            <a:r>
              <a:rPr lang="it-IT" altLang="it-IT" sz="1600" dirty="0">
                <a:solidFill>
                  <a:prstClr val="black"/>
                </a:solidFill>
                <a:latin typeface="+mj-lt"/>
                <a:cs typeface="Arial" panose="020B0604020202020204" pitchFamily="34" charset="0"/>
              </a:rPr>
              <a:t>Il Decreto Legislativo 231 del 2001 ha introdotto la </a:t>
            </a:r>
            <a:r>
              <a:rPr lang="it-IT" altLang="it-IT" sz="1600" b="1" dirty="0">
                <a:solidFill>
                  <a:srgbClr val="ED1A3B"/>
                </a:solidFill>
                <a:effectLst>
                  <a:outerShdw blurRad="38100" dist="38100" dir="2700000" algn="tl">
                    <a:srgbClr val="000000">
                      <a:alpha val="43137"/>
                    </a:srgbClr>
                  </a:outerShdw>
                </a:effectLst>
                <a:latin typeface="+mj-lt"/>
                <a:cs typeface="Arial" panose="020B0604020202020204" pitchFamily="34" charset="0"/>
              </a:rPr>
              <a:t>RESPONSABILITA’ AMMINISTRATIVA</a:t>
            </a:r>
            <a:r>
              <a:rPr lang="it-IT" altLang="it-IT" sz="1600" dirty="0">
                <a:solidFill>
                  <a:srgbClr val="ED1A3B"/>
                </a:solidFill>
                <a:effectLst>
                  <a:outerShdw blurRad="38100" dist="38100" dir="2700000" algn="tl">
                    <a:srgbClr val="000000">
                      <a:alpha val="43137"/>
                    </a:srgbClr>
                  </a:outerShdw>
                </a:effectLst>
                <a:latin typeface="+mj-lt"/>
                <a:cs typeface="Arial" panose="020B0604020202020204" pitchFamily="34" charset="0"/>
              </a:rPr>
              <a:t> </a:t>
            </a:r>
            <a:r>
              <a:rPr lang="it-IT" altLang="it-IT" sz="1600" dirty="0">
                <a:solidFill>
                  <a:prstClr val="black"/>
                </a:solidFill>
                <a:latin typeface="+mj-lt"/>
                <a:cs typeface="Arial" panose="020B0604020202020204" pitchFamily="34" charset="0"/>
              </a:rPr>
              <a:t>degli enti</a:t>
            </a:r>
            <a:r>
              <a:rPr lang="it-IT" altLang="it-IT" sz="1600" dirty="0">
                <a:solidFill>
                  <a:srgbClr val="6600CC"/>
                </a:solidFill>
                <a:latin typeface="+mj-lt"/>
                <a:cs typeface="Arial" panose="020B0604020202020204" pitchFamily="34" charset="0"/>
              </a:rPr>
              <a:t> </a:t>
            </a:r>
            <a:r>
              <a:rPr lang="it-IT" altLang="it-IT" sz="1600" dirty="0">
                <a:solidFill>
                  <a:prstClr val="black"/>
                </a:solidFill>
                <a:latin typeface="+mj-lt"/>
                <a:cs typeface="Arial" panose="020B0604020202020204" pitchFamily="34" charset="0"/>
              </a:rPr>
              <a:t>(Società, Associazioni, ecc.)</a:t>
            </a:r>
            <a:r>
              <a:rPr lang="it-IT" altLang="it-IT" sz="1600" dirty="0">
                <a:solidFill>
                  <a:srgbClr val="6600CC"/>
                </a:solidFill>
                <a:latin typeface="+mj-lt"/>
                <a:cs typeface="Arial" panose="020B0604020202020204" pitchFamily="34" charset="0"/>
              </a:rPr>
              <a:t> </a:t>
            </a:r>
            <a:r>
              <a:rPr lang="it-IT" altLang="it-IT" sz="1600" dirty="0">
                <a:solidFill>
                  <a:prstClr val="black"/>
                </a:solidFill>
                <a:latin typeface="+mj-lt"/>
                <a:cs typeface="Arial" panose="020B0604020202020204" pitchFamily="34" charset="0"/>
              </a:rPr>
              <a:t>per reati commessi da persone fisiche nell’interesse o a vantaggio degli stessi.</a:t>
            </a:r>
            <a:r>
              <a:rPr lang="it-IT" altLang="it-IT" sz="1600" b="1" dirty="0">
                <a:solidFill>
                  <a:prstClr val="black"/>
                </a:solidFill>
                <a:latin typeface="+mj-lt"/>
                <a:cs typeface="Arial" panose="020B0604020202020204" pitchFamily="34" charset="0"/>
              </a:rPr>
              <a:t>	</a:t>
            </a:r>
          </a:p>
          <a:p>
            <a:pPr algn="just" fontAlgn="base">
              <a:spcAft>
                <a:spcPct val="0"/>
              </a:spcAft>
              <a:buFontTx/>
              <a:buNone/>
            </a:pPr>
            <a:endParaRPr lang="en-US" altLang="it-IT" sz="1600" b="1" dirty="0">
              <a:solidFill>
                <a:prstClr val="black"/>
              </a:solidFill>
              <a:latin typeface="+mj-lt"/>
              <a:cs typeface="Arial" panose="020B0604020202020204" pitchFamily="34" charset="0"/>
            </a:endParaRPr>
          </a:p>
        </p:txBody>
      </p:sp>
      <p:sp>
        <p:nvSpPr>
          <p:cNvPr id="34" name="Snip Diagonal Corner Rectangle 94">
            <a:extLst>
              <a:ext uri="{FF2B5EF4-FFF2-40B4-BE49-F238E27FC236}">
                <a16:creationId xmlns:a16="http://schemas.microsoft.com/office/drawing/2014/main" id="{7A746119-D3F1-4628-84A8-9E6712979AA5}"/>
              </a:ext>
            </a:extLst>
          </p:cNvPr>
          <p:cNvSpPr/>
          <p:nvPr/>
        </p:nvSpPr>
        <p:spPr>
          <a:xfrm flipH="1">
            <a:off x="323853" y="4641583"/>
            <a:ext cx="8464549" cy="1006367"/>
          </a:xfrm>
          <a:prstGeom prst="rect">
            <a:avLst/>
          </a:prstGeom>
          <a:solidFill>
            <a:schemeClr val="bg1"/>
          </a:solidFill>
          <a:ln>
            <a:noFill/>
          </a:ln>
          <a:effectLst>
            <a:glow rad="101600">
              <a:schemeClr val="bg1">
                <a:alpha val="40000"/>
              </a:schemeClr>
            </a:glow>
          </a:effectLst>
        </p:spPr>
        <p:txBody>
          <a:bodyPr vert="horz" wrap="square" lIns="91440" tIns="45720" rIns="91440" bIns="45720" numCol="1" anchor="t" anchorCtr="0" compatLnSpc="1">
            <a:prstTxWarp prst="textNoShape">
              <a:avLst/>
            </a:prstTxWarp>
          </a:bodyPr>
          <a:lstStyle/>
          <a:p>
            <a:pPr lvl="0" algn="just" fontAlgn="base">
              <a:lnSpc>
                <a:spcPct val="90000"/>
              </a:lnSpc>
              <a:spcAft>
                <a:spcPct val="0"/>
              </a:spcAft>
            </a:pPr>
            <a:r>
              <a:rPr lang="it-IT" altLang="it-IT" sz="1400" dirty="0">
                <a:solidFill>
                  <a:prstClr val="black"/>
                </a:solidFill>
                <a:cs typeface="Arial" panose="020B0604020202020204" pitchFamily="34" charset="0"/>
              </a:rPr>
              <a:t>Il concetto di “responsabilità amministrativa” introdotto dalla 231 fa riferimento a una forma di </a:t>
            </a:r>
            <a:r>
              <a:rPr lang="it-IT" altLang="it-IT" sz="1400" u="sng" dirty="0">
                <a:solidFill>
                  <a:prstClr val="black"/>
                </a:solidFill>
                <a:cs typeface="Arial" panose="020B0604020202020204" pitchFamily="34" charset="0"/>
              </a:rPr>
              <a:t>responsabilità ibrida</a:t>
            </a:r>
            <a:r>
              <a:rPr lang="it-IT" altLang="it-IT" sz="1400" dirty="0">
                <a:solidFill>
                  <a:prstClr val="black"/>
                </a:solidFill>
                <a:cs typeface="Arial" panose="020B0604020202020204" pitchFamily="34" charset="0"/>
              </a:rPr>
              <a:t> che coniuga i tratti essenziali del </a:t>
            </a:r>
            <a:r>
              <a:rPr lang="it-IT" altLang="it-IT" sz="1400" b="1" dirty="0">
                <a:solidFill>
                  <a:srgbClr val="FF0000"/>
                </a:solidFill>
                <a:cs typeface="Arial" panose="020B0604020202020204" pitchFamily="34" charset="0"/>
              </a:rPr>
              <a:t>sistema amministrativo</a:t>
            </a:r>
            <a:r>
              <a:rPr lang="it-IT" altLang="it-IT" sz="1400" dirty="0">
                <a:solidFill>
                  <a:prstClr val="black"/>
                </a:solidFill>
                <a:cs typeface="Arial" panose="020B0604020202020204" pitchFamily="34" charset="0"/>
              </a:rPr>
              <a:t> e quelli del </a:t>
            </a:r>
            <a:r>
              <a:rPr lang="it-IT" altLang="it-IT" sz="1400" b="1" dirty="0">
                <a:solidFill>
                  <a:srgbClr val="FF0000"/>
                </a:solidFill>
                <a:cs typeface="Arial" panose="020B0604020202020204" pitchFamily="34" charset="0"/>
              </a:rPr>
              <a:t>sistema penale</a:t>
            </a:r>
            <a:r>
              <a:rPr lang="it-IT" altLang="it-IT" sz="1400" dirty="0">
                <a:solidFill>
                  <a:prstClr val="black"/>
                </a:solidFill>
                <a:cs typeface="Arial" panose="020B0604020202020204" pitchFamily="34" charset="0"/>
              </a:rPr>
              <a:t>.</a:t>
            </a:r>
          </a:p>
          <a:p>
            <a:pPr lvl="0" algn="just" fontAlgn="base">
              <a:lnSpc>
                <a:spcPct val="90000"/>
              </a:lnSpc>
              <a:spcAft>
                <a:spcPct val="0"/>
              </a:spcAft>
            </a:pPr>
            <a:endParaRPr lang="it-IT" altLang="it-IT" sz="1400" dirty="0">
              <a:solidFill>
                <a:prstClr val="black"/>
              </a:solidFill>
              <a:cs typeface="Arial" panose="020B0604020202020204" pitchFamily="34" charset="0"/>
            </a:endParaRPr>
          </a:p>
          <a:p>
            <a:pPr lvl="0" algn="just" fontAlgn="base">
              <a:lnSpc>
                <a:spcPct val="90000"/>
              </a:lnSpc>
              <a:spcAft>
                <a:spcPct val="0"/>
              </a:spcAft>
            </a:pPr>
            <a:r>
              <a:rPr lang="it-IT" altLang="it-IT" sz="1400" dirty="0">
                <a:solidFill>
                  <a:prstClr val="black"/>
                </a:solidFill>
                <a:cs typeface="Arial" panose="020B0604020202020204" pitchFamily="34" charset="0"/>
              </a:rPr>
              <a:t>La responsabilità amministrativa dell’ente, infatti, viene accertata dal giudice penale – durante lo stesso processo (cui si applicano le disposizioni del codice penale) instaurato a carico della persona che ha commesso il reato – e può concludersi con una condanna e con le relative sanzioni (sanzione pecuniaria o interdittiva).</a:t>
            </a:r>
          </a:p>
        </p:txBody>
      </p:sp>
      <p:grpSp>
        <p:nvGrpSpPr>
          <p:cNvPr id="3" name="Gruppo 2">
            <a:extLst>
              <a:ext uri="{FF2B5EF4-FFF2-40B4-BE49-F238E27FC236}">
                <a16:creationId xmlns:a16="http://schemas.microsoft.com/office/drawing/2014/main" id="{020162E4-6AED-48AD-AB0E-8C1C353F625E}"/>
              </a:ext>
            </a:extLst>
          </p:cNvPr>
          <p:cNvGrpSpPr/>
          <p:nvPr/>
        </p:nvGrpSpPr>
        <p:grpSpPr>
          <a:xfrm>
            <a:off x="2160550" y="2188764"/>
            <a:ext cx="4822900" cy="2245601"/>
            <a:chOff x="2144678" y="2275848"/>
            <a:chExt cx="4822900" cy="2245601"/>
          </a:xfrm>
        </p:grpSpPr>
        <p:grpSp>
          <p:nvGrpSpPr>
            <p:cNvPr id="8" name="Google Shape;402;p33">
              <a:extLst>
                <a:ext uri="{FF2B5EF4-FFF2-40B4-BE49-F238E27FC236}">
                  <a16:creationId xmlns:a16="http://schemas.microsoft.com/office/drawing/2014/main" id="{9A6408CF-EF86-4867-BCD5-FB1A407ABA94}"/>
                </a:ext>
              </a:extLst>
            </p:cNvPr>
            <p:cNvGrpSpPr/>
            <p:nvPr/>
          </p:nvGrpSpPr>
          <p:grpSpPr>
            <a:xfrm>
              <a:off x="2144678" y="2275848"/>
              <a:ext cx="4822900" cy="2245601"/>
              <a:chOff x="1521716" y="1275606"/>
              <a:chExt cx="5642572" cy="2726588"/>
            </a:xfrm>
          </p:grpSpPr>
          <p:grpSp>
            <p:nvGrpSpPr>
              <p:cNvPr id="9" name="Google Shape;403;p33">
                <a:extLst>
                  <a:ext uri="{FF2B5EF4-FFF2-40B4-BE49-F238E27FC236}">
                    <a16:creationId xmlns:a16="http://schemas.microsoft.com/office/drawing/2014/main" id="{D93D549B-562A-4AD7-B02B-5155667C4DD0}"/>
                  </a:ext>
                </a:extLst>
              </p:cNvPr>
              <p:cNvGrpSpPr/>
              <p:nvPr/>
            </p:nvGrpSpPr>
            <p:grpSpPr>
              <a:xfrm>
                <a:off x="1521716" y="1596158"/>
                <a:ext cx="3168352" cy="2406036"/>
                <a:chOff x="1521716" y="1596158"/>
                <a:chExt cx="3168352" cy="2406036"/>
              </a:xfrm>
            </p:grpSpPr>
            <p:grpSp>
              <p:nvGrpSpPr>
                <p:cNvPr id="15" name="Google Shape;404;p33">
                  <a:extLst>
                    <a:ext uri="{FF2B5EF4-FFF2-40B4-BE49-F238E27FC236}">
                      <a16:creationId xmlns:a16="http://schemas.microsoft.com/office/drawing/2014/main" id="{A2DFC6FB-3EAB-4E35-8D2E-DFF339834C6E}"/>
                    </a:ext>
                  </a:extLst>
                </p:cNvPr>
                <p:cNvGrpSpPr/>
                <p:nvPr/>
              </p:nvGrpSpPr>
              <p:grpSpPr>
                <a:xfrm>
                  <a:off x="1521716" y="1596158"/>
                  <a:ext cx="3168352" cy="2406036"/>
                  <a:chOff x="1691680" y="-1532706"/>
                  <a:chExt cx="7101775" cy="5393065"/>
                </a:xfrm>
              </p:grpSpPr>
              <p:sp>
                <p:nvSpPr>
                  <p:cNvPr id="17" name="Google Shape;405;p33">
                    <a:extLst>
                      <a:ext uri="{FF2B5EF4-FFF2-40B4-BE49-F238E27FC236}">
                        <a16:creationId xmlns:a16="http://schemas.microsoft.com/office/drawing/2014/main" id="{1452B55A-CD7A-46E3-83BD-7AC22FB0C7CC}"/>
                      </a:ext>
                    </a:extLst>
                  </p:cNvPr>
                  <p:cNvSpPr/>
                  <p:nvPr/>
                </p:nvSpPr>
                <p:spPr>
                  <a:xfrm>
                    <a:off x="1691680" y="-1532706"/>
                    <a:ext cx="4896544" cy="4896544"/>
                  </a:xfrm>
                  <a:prstGeom prst="donut">
                    <a:avLst>
                      <a:gd name="adj" fmla="val 17523"/>
                    </a:avLst>
                  </a:prstGeom>
                  <a:solidFill>
                    <a:srgbClr val="0084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18" name="Google Shape;406;p33">
                    <a:extLst>
                      <a:ext uri="{FF2B5EF4-FFF2-40B4-BE49-F238E27FC236}">
                        <a16:creationId xmlns:a16="http://schemas.microsoft.com/office/drawing/2014/main" id="{721AFB0A-90B0-4619-BE69-10DB1FBD76A0}"/>
                      </a:ext>
                    </a:extLst>
                  </p:cNvPr>
                  <p:cNvSpPr/>
                  <p:nvPr/>
                </p:nvSpPr>
                <p:spPr>
                  <a:xfrm>
                    <a:off x="4355976" y="2009174"/>
                    <a:ext cx="4437479" cy="1851185"/>
                  </a:xfrm>
                  <a:prstGeom prst="rightArrow">
                    <a:avLst>
                      <a:gd name="adj1" fmla="val 45464"/>
                      <a:gd name="adj2" fmla="val 50000"/>
                    </a:avLst>
                  </a:prstGeom>
                  <a:solidFill>
                    <a:srgbClr val="0084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sp>
              <p:nvSpPr>
                <p:cNvPr id="16" name="Google Shape;407;p33">
                  <a:extLst>
                    <a:ext uri="{FF2B5EF4-FFF2-40B4-BE49-F238E27FC236}">
                      <a16:creationId xmlns:a16="http://schemas.microsoft.com/office/drawing/2014/main" id="{A0AF2ABC-DDCE-484A-8411-AC90938FA772}"/>
                    </a:ext>
                  </a:extLst>
                </p:cNvPr>
                <p:cNvSpPr/>
                <p:nvPr/>
              </p:nvSpPr>
              <p:spPr>
                <a:xfrm>
                  <a:off x="2263185" y="2337627"/>
                  <a:ext cx="701581" cy="701581"/>
                </a:xfrm>
                <a:prstGeom prst="ellipse">
                  <a:avLst/>
                </a:prstGeom>
                <a:solidFill>
                  <a:srgbClr val="0084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grpSp>
            <p:nvGrpSpPr>
              <p:cNvPr id="10" name="Google Shape;408;p33">
                <a:extLst>
                  <a:ext uri="{FF2B5EF4-FFF2-40B4-BE49-F238E27FC236}">
                    <a16:creationId xmlns:a16="http://schemas.microsoft.com/office/drawing/2014/main" id="{EC24C345-AE4C-41E3-AB76-11B6C059F668}"/>
                  </a:ext>
                </a:extLst>
              </p:cNvPr>
              <p:cNvGrpSpPr/>
              <p:nvPr/>
            </p:nvGrpSpPr>
            <p:grpSpPr>
              <a:xfrm>
                <a:off x="3995936" y="1275606"/>
                <a:ext cx="3168352" cy="2406036"/>
                <a:chOff x="3851920" y="1401130"/>
                <a:chExt cx="3168352" cy="2406036"/>
              </a:xfrm>
            </p:grpSpPr>
            <p:grpSp>
              <p:nvGrpSpPr>
                <p:cNvPr id="11" name="Google Shape;409;p33">
                  <a:extLst>
                    <a:ext uri="{FF2B5EF4-FFF2-40B4-BE49-F238E27FC236}">
                      <a16:creationId xmlns:a16="http://schemas.microsoft.com/office/drawing/2014/main" id="{A47ACAF1-D60C-400E-9AB8-14DED17151E4}"/>
                    </a:ext>
                  </a:extLst>
                </p:cNvPr>
                <p:cNvGrpSpPr/>
                <p:nvPr/>
              </p:nvGrpSpPr>
              <p:grpSpPr>
                <a:xfrm rot="10800000">
                  <a:off x="3851920" y="1401130"/>
                  <a:ext cx="3168352" cy="2406036"/>
                  <a:chOff x="1691680" y="-1532706"/>
                  <a:chExt cx="7101775" cy="5393065"/>
                </a:xfrm>
              </p:grpSpPr>
              <p:sp>
                <p:nvSpPr>
                  <p:cNvPr id="13" name="Google Shape;410;p33">
                    <a:extLst>
                      <a:ext uri="{FF2B5EF4-FFF2-40B4-BE49-F238E27FC236}">
                        <a16:creationId xmlns:a16="http://schemas.microsoft.com/office/drawing/2014/main" id="{7750395C-E7FD-4727-AC89-745DC7CF68D9}"/>
                      </a:ext>
                    </a:extLst>
                  </p:cNvPr>
                  <p:cNvSpPr/>
                  <p:nvPr/>
                </p:nvSpPr>
                <p:spPr>
                  <a:xfrm>
                    <a:off x="1691680" y="-1532706"/>
                    <a:ext cx="4896544" cy="4896544"/>
                  </a:xfrm>
                  <a:prstGeom prst="donut">
                    <a:avLst>
                      <a:gd name="adj" fmla="val 17523"/>
                    </a:avLst>
                  </a:prstGeom>
                  <a:solidFill>
                    <a:srgbClr val="0084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14" name="Google Shape;411;p33">
                    <a:extLst>
                      <a:ext uri="{FF2B5EF4-FFF2-40B4-BE49-F238E27FC236}">
                        <a16:creationId xmlns:a16="http://schemas.microsoft.com/office/drawing/2014/main" id="{B934D0CE-FC75-41E6-80DF-D33694230BD2}"/>
                      </a:ext>
                    </a:extLst>
                  </p:cNvPr>
                  <p:cNvSpPr/>
                  <p:nvPr/>
                </p:nvSpPr>
                <p:spPr>
                  <a:xfrm>
                    <a:off x="4355976" y="2009174"/>
                    <a:ext cx="4437479" cy="1851185"/>
                  </a:xfrm>
                  <a:prstGeom prst="rightArrow">
                    <a:avLst>
                      <a:gd name="adj1" fmla="val 45464"/>
                      <a:gd name="adj2" fmla="val 50000"/>
                    </a:avLst>
                  </a:prstGeom>
                  <a:solidFill>
                    <a:srgbClr val="0084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sp>
              <p:nvSpPr>
                <p:cNvPr id="12" name="Google Shape;412;p33">
                  <a:extLst>
                    <a:ext uri="{FF2B5EF4-FFF2-40B4-BE49-F238E27FC236}">
                      <a16:creationId xmlns:a16="http://schemas.microsoft.com/office/drawing/2014/main" id="{004D6085-486F-48D9-8C51-6D1B64E35799}"/>
                    </a:ext>
                  </a:extLst>
                </p:cNvPr>
                <p:cNvSpPr/>
                <p:nvPr/>
              </p:nvSpPr>
              <p:spPr>
                <a:xfrm>
                  <a:off x="5577220" y="2364114"/>
                  <a:ext cx="701581" cy="701581"/>
                </a:xfrm>
                <a:prstGeom prst="ellipse">
                  <a:avLst/>
                </a:prstGeom>
                <a:solidFill>
                  <a:srgbClr val="00848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grpSp>
        </p:grpSp>
        <p:sp>
          <p:nvSpPr>
            <p:cNvPr id="19" name="Google Shape;413;p33">
              <a:extLst>
                <a:ext uri="{FF2B5EF4-FFF2-40B4-BE49-F238E27FC236}">
                  <a16:creationId xmlns:a16="http://schemas.microsoft.com/office/drawing/2014/main" id="{66B6AA06-111E-4EA6-93C5-B31AF92DBFEA}"/>
                </a:ext>
              </a:extLst>
            </p:cNvPr>
            <p:cNvSpPr/>
            <p:nvPr/>
          </p:nvSpPr>
          <p:spPr>
            <a:xfrm>
              <a:off x="4065688" y="3038003"/>
              <a:ext cx="972000" cy="828000"/>
            </a:xfrm>
            <a:prstGeom prst="triangle">
              <a:avLst>
                <a:gd name="adj" fmla="val 50000"/>
              </a:avLst>
            </a:prstGeom>
            <a:solidFill>
              <a:srgbClr val="F2A4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30" name="Google Shape;424;p33">
              <a:extLst>
                <a:ext uri="{FF2B5EF4-FFF2-40B4-BE49-F238E27FC236}">
                  <a16:creationId xmlns:a16="http://schemas.microsoft.com/office/drawing/2014/main" id="{73CA196A-6C88-4B28-BE3A-4FD9A422B884}"/>
                </a:ext>
              </a:extLst>
            </p:cNvPr>
            <p:cNvSpPr txBox="1"/>
            <p:nvPr/>
          </p:nvSpPr>
          <p:spPr>
            <a:xfrm>
              <a:off x="2590707" y="4067286"/>
              <a:ext cx="1997485" cy="22813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it-IT" sz="1200" b="1" dirty="0">
                  <a:solidFill>
                    <a:schemeClr val="lt1"/>
                  </a:solidFill>
                  <a:latin typeface="Arial"/>
                  <a:ea typeface="Arial"/>
                  <a:cs typeface="Arial"/>
                  <a:sym typeface="Arial"/>
                </a:rPr>
                <a:t>Sistema Amministrativo</a:t>
              </a:r>
              <a:endParaRPr sz="1200" b="1" dirty="0">
                <a:solidFill>
                  <a:schemeClr val="lt1"/>
                </a:solidFill>
                <a:latin typeface="Arial"/>
                <a:ea typeface="Arial"/>
                <a:cs typeface="Arial"/>
                <a:sym typeface="Arial"/>
              </a:endParaRPr>
            </a:p>
          </p:txBody>
        </p:sp>
        <p:sp>
          <p:nvSpPr>
            <p:cNvPr id="32" name="Google Shape;425;p33">
              <a:extLst>
                <a:ext uri="{FF2B5EF4-FFF2-40B4-BE49-F238E27FC236}">
                  <a16:creationId xmlns:a16="http://schemas.microsoft.com/office/drawing/2014/main" id="{A3E926AA-8136-4D48-AFB6-F9A2DB84A54B}"/>
                </a:ext>
              </a:extLst>
            </p:cNvPr>
            <p:cNvSpPr txBox="1"/>
            <p:nvPr/>
          </p:nvSpPr>
          <p:spPr>
            <a:xfrm>
              <a:off x="4458717" y="2501874"/>
              <a:ext cx="1997485" cy="2281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200" b="1" dirty="0">
                  <a:solidFill>
                    <a:schemeClr val="lt1"/>
                  </a:solidFill>
                  <a:latin typeface="Arial"/>
                  <a:ea typeface="Arial"/>
                  <a:cs typeface="Arial"/>
                  <a:sym typeface="Arial"/>
                </a:rPr>
                <a:t>Sistema Penale</a:t>
              </a:r>
              <a:endParaRPr sz="1200" b="1" dirty="0">
                <a:solidFill>
                  <a:schemeClr val="lt1"/>
                </a:solidFill>
                <a:latin typeface="Arial"/>
                <a:ea typeface="Arial"/>
                <a:cs typeface="Arial"/>
                <a:sym typeface="Arial"/>
              </a:endParaRPr>
            </a:p>
          </p:txBody>
        </p:sp>
        <p:pic>
          <p:nvPicPr>
            <p:cNvPr id="6" name="Immagine 5">
              <a:extLst>
                <a:ext uri="{FF2B5EF4-FFF2-40B4-BE49-F238E27FC236}">
                  <a16:creationId xmlns:a16="http://schemas.microsoft.com/office/drawing/2014/main" id="{CEC8A085-1555-44E7-9EA4-83E74244797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18268" y="3196978"/>
              <a:ext cx="499043" cy="480861"/>
            </a:xfrm>
            <a:prstGeom prst="rect">
              <a:avLst/>
            </a:prstGeom>
          </p:spPr>
        </p:pic>
        <p:pic>
          <p:nvPicPr>
            <p:cNvPr id="33" name="Immagine 32">
              <a:extLst>
                <a:ext uri="{FF2B5EF4-FFF2-40B4-BE49-F238E27FC236}">
                  <a16:creationId xmlns:a16="http://schemas.microsoft.com/office/drawing/2014/main" id="{9DCEB7BE-6C26-4A3F-92CC-5081987E43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18591" y="3129883"/>
              <a:ext cx="430786" cy="415091"/>
            </a:xfrm>
            <a:prstGeom prst="rect">
              <a:avLst/>
            </a:prstGeom>
          </p:spPr>
        </p:pic>
        <p:pic>
          <p:nvPicPr>
            <p:cNvPr id="39" name="Immagine 38">
              <a:extLst>
                <a:ext uri="{FF2B5EF4-FFF2-40B4-BE49-F238E27FC236}">
                  <a16:creationId xmlns:a16="http://schemas.microsoft.com/office/drawing/2014/main" id="{AF2114EB-476D-4DC7-A449-D8514BCBFF11}"/>
                </a:ext>
              </a:extLst>
            </p:cNvPr>
            <p:cNvPicPr>
              <a:picLocks noChangeAspect="1"/>
            </p:cNvPicPr>
            <p:nvPr/>
          </p:nvPicPr>
          <p:blipFill>
            <a:blip r:embed="rId4" cstate="hqprint">
              <a:lum bright="70000" contrast="-70000"/>
              <a:extLst>
                <a:ext uri="{BEBA8EAE-BF5A-486C-A8C5-ECC9F3942E4B}">
                  <a14:imgProps xmlns:a14="http://schemas.microsoft.com/office/drawing/2010/main">
                    <a14:imgLayer r:embed="rId5">
                      <a14:imgEffect>
                        <a14:artisticPhotocopy/>
                      </a14:imgEffect>
                      <a14:imgEffect>
                        <a14:saturation sat="0"/>
                      </a14:imgEffect>
                    </a14:imgLayer>
                  </a14:imgProps>
                </a:ext>
                <a:ext uri="{28A0092B-C50C-407E-A947-70E740481C1C}">
                  <a14:useLocalDpi xmlns:a14="http://schemas.microsoft.com/office/drawing/2010/main" val="0"/>
                </a:ext>
              </a:extLst>
            </a:blip>
            <a:stretch>
              <a:fillRect/>
            </a:stretch>
          </p:blipFill>
          <p:spPr>
            <a:xfrm>
              <a:off x="4306431" y="3382034"/>
              <a:ext cx="453600" cy="453600"/>
            </a:xfrm>
            <a:prstGeom prst="rect">
              <a:avLst/>
            </a:prstGeom>
          </p:spPr>
        </p:pic>
      </p:grpSp>
    </p:spTree>
    <p:extLst>
      <p:ext uri="{BB962C8B-B14F-4D97-AF65-F5344CB8AC3E}">
        <p14:creationId xmlns:p14="http://schemas.microsoft.com/office/powerpoint/2010/main" val="498744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D1714E8E-83CB-4D1E-9871-592D11502BC5}"/>
              </a:ext>
            </a:extLst>
          </p:cNvPr>
          <p:cNvSpPr>
            <a:spLocks noGrp="1"/>
          </p:cNvSpPr>
          <p:nvPr>
            <p:ph type="subTitle" idx="1"/>
          </p:nvPr>
        </p:nvSpPr>
        <p:spPr/>
        <p:txBody>
          <a:bodyPr/>
          <a:lstStyle/>
          <a:p>
            <a:r>
              <a:rPr lang="it-IT" dirty="0"/>
              <a:t>risk </a:t>
            </a:r>
            <a:r>
              <a:rPr lang="it-IT" dirty="0" err="1"/>
              <a:t>assessment</a:t>
            </a:r>
            <a:r>
              <a:rPr lang="it-IT" dirty="0"/>
              <a:t>. </a:t>
            </a:r>
          </a:p>
        </p:txBody>
      </p:sp>
      <p:sp>
        <p:nvSpPr>
          <p:cNvPr id="3" name="Titolo 2">
            <a:extLst>
              <a:ext uri="{FF2B5EF4-FFF2-40B4-BE49-F238E27FC236}">
                <a16:creationId xmlns:a16="http://schemas.microsoft.com/office/drawing/2014/main" id="{9C5D2C55-671D-493D-90C9-E7066C04D585}"/>
              </a:ext>
            </a:extLst>
          </p:cNvPr>
          <p:cNvSpPr>
            <a:spLocks noGrp="1"/>
          </p:cNvSpPr>
          <p:nvPr>
            <p:ph type="ctrTitle"/>
          </p:nvPr>
        </p:nvSpPr>
        <p:spPr/>
        <p:txBody>
          <a:bodyPr/>
          <a:lstStyle/>
          <a:p>
            <a:r>
              <a:rPr lang="it-IT" dirty="0"/>
              <a:t>Il risk </a:t>
            </a:r>
            <a:r>
              <a:rPr lang="it-IT" dirty="0" err="1"/>
              <a:t>assessment</a:t>
            </a:r>
            <a:endParaRPr lang="it-IT" dirty="0"/>
          </a:p>
        </p:txBody>
      </p:sp>
      <p:sp>
        <p:nvSpPr>
          <p:cNvPr id="4" name="Google Shape;132;p23">
            <a:extLst>
              <a:ext uri="{FF2B5EF4-FFF2-40B4-BE49-F238E27FC236}">
                <a16:creationId xmlns:a16="http://schemas.microsoft.com/office/drawing/2014/main" id="{66750B5C-C727-4FF0-A944-9BD677F8A783}"/>
              </a:ext>
            </a:extLst>
          </p:cNvPr>
          <p:cNvSpPr/>
          <p:nvPr/>
        </p:nvSpPr>
        <p:spPr>
          <a:xfrm rot="5400000">
            <a:off x="38954" y="-38955"/>
            <a:ext cx="719920" cy="797829"/>
          </a:xfrm>
          <a:prstGeom prst="rtTriangle">
            <a:avLst/>
          </a:prstGeom>
          <a:solidFill>
            <a:schemeClr val="bg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5" name="Google Shape;142;p23">
            <a:extLst>
              <a:ext uri="{FF2B5EF4-FFF2-40B4-BE49-F238E27FC236}">
                <a16:creationId xmlns:a16="http://schemas.microsoft.com/office/drawing/2014/main" id="{6ABE044B-7748-40C8-B09A-C6B221A25523}"/>
              </a:ext>
            </a:extLst>
          </p:cNvPr>
          <p:cNvSpPr txBox="1"/>
          <p:nvPr/>
        </p:nvSpPr>
        <p:spPr>
          <a:xfrm>
            <a:off x="1" y="0"/>
            <a:ext cx="533164" cy="400110"/>
          </a:xfrm>
          <a:prstGeom prst="rect">
            <a:avLst/>
          </a:prstGeom>
          <a:noFill/>
          <a:ln>
            <a:noFill/>
          </a:ln>
        </p:spPr>
        <p:txBody>
          <a:bodyPr spcFirstLastPara="1" wrap="square" lIns="91425" tIns="45700" rIns="91425" bIns="45700" anchor="t" anchorCtr="0">
            <a:noAutofit/>
          </a:bodyPr>
          <a:lstStyle/>
          <a:p>
            <a:r>
              <a:rPr lang="en" sz="2000" b="1" dirty="0">
                <a:solidFill>
                  <a:schemeClr val="bg2"/>
                </a:solidFill>
                <a:latin typeface="Arial"/>
                <a:ea typeface="Arial"/>
                <a:cs typeface="Arial"/>
                <a:sym typeface="Arial"/>
              </a:rPr>
              <a:t>04</a:t>
            </a:r>
            <a:endParaRPr sz="2000" b="1" dirty="0">
              <a:solidFill>
                <a:schemeClr val="bg2"/>
              </a:solidFill>
              <a:latin typeface="Arial"/>
              <a:ea typeface="Arial"/>
              <a:cs typeface="Arial"/>
              <a:sym typeface="Arial"/>
            </a:endParaRPr>
          </a:p>
        </p:txBody>
      </p:sp>
    </p:spTree>
    <p:extLst>
      <p:ext uri="{BB962C8B-B14F-4D97-AF65-F5344CB8AC3E}">
        <p14:creationId xmlns:p14="http://schemas.microsoft.com/office/powerpoint/2010/main" val="756960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C9B4FA-7B33-4A6A-AA02-70CDABBFEB62}"/>
              </a:ext>
            </a:extLst>
          </p:cNvPr>
          <p:cNvSpPr>
            <a:spLocks noGrp="1"/>
          </p:cNvSpPr>
          <p:nvPr>
            <p:ph type="sldNum" sz="quarter" idx="15"/>
          </p:nvPr>
        </p:nvSpPr>
        <p:spPr/>
        <p:txBody>
          <a:bodyPr/>
          <a:lstStyle/>
          <a:p>
            <a:r>
              <a:rPr lang="en-AU" dirty="0"/>
              <a:t> </a:t>
            </a:r>
          </a:p>
        </p:txBody>
      </p:sp>
      <p:sp>
        <p:nvSpPr>
          <p:cNvPr id="12" name="Subtitle 2">
            <a:extLst>
              <a:ext uri="{FF2B5EF4-FFF2-40B4-BE49-F238E27FC236}">
                <a16:creationId xmlns:a16="http://schemas.microsoft.com/office/drawing/2014/main" id="{C80091CC-8C80-4EC4-A5F6-606EE7D0B43D}"/>
              </a:ext>
            </a:extLst>
          </p:cNvPr>
          <p:cNvSpPr txBox="1">
            <a:spLocks/>
          </p:cNvSpPr>
          <p:nvPr/>
        </p:nvSpPr>
        <p:spPr>
          <a:xfrm>
            <a:off x="-104842" y="1772656"/>
            <a:ext cx="4422843"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sp>
        <p:nvSpPr>
          <p:cNvPr id="13" name="Subtitle 2">
            <a:extLst>
              <a:ext uri="{FF2B5EF4-FFF2-40B4-BE49-F238E27FC236}">
                <a16:creationId xmlns:a16="http://schemas.microsoft.com/office/drawing/2014/main" id="{1A94EE8B-B258-457E-B15B-FECBCBA768E4}"/>
              </a:ext>
            </a:extLst>
          </p:cNvPr>
          <p:cNvSpPr txBox="1">
            <a:spLocks/>
          </p:cNvSpPr>
          <p:nvPr/>
        </p:nvSpPr>
        <p:spPr>
          <a:xfrm>
            <a:off x="624756" y="1005889"/>
            <a:ext cx="7894487"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Risk assessment</a:t>
            </a:r>
          </a:p>
          <a:p>
            <a:endParaRPr lang="en-AU" dirty="0"/>
          </a:p>
        </p:txBody>
      </p:sp>
      <p:graphicFrame>
        <p:nvGraphicFramePr>
          <p:cNvPr id="20" name="Tabella 19">
            <a:extLst>
              <a:ext uri="{FF2B5EF4-FFF2-40B4-BE49-F238E27FC236}">
                <a16:creationId xmlns:a16="http://schemas.microsoft.com/office/drawing/2014/main" id="{56163568-E5F8-4FF6-BCB7-BB6DBE71290F}"/>
              </a:ext>
            </a:extLst>
          </p:cNvPr>
          <p:cNvGraphicFramePr>
            <a:graphicFrameLocks noGrp="1"/>
          </p:cNvGraphicFramePr>
          <p:nvPr>
            <p:extLst>
              <p:ext uri="{D42A27DB-BD31-4B8C-83A1-F6EECF244321}">
                <p14:modId xmlns:p14="http://schemas.microsoft.com/office/powerpoint/2010/main" val="3989966195"/>
              </p:ext>
            </p:extLst>
          </p:nvPr>
        </p:nvGraphicFramePr>
        <p:xfrm>
          <a:off x="692260" y="1508157"/>
          <a:ext cx="7886701" cy="4222949"/>
        </p:xfrm>
        <a:graphic>
          <a:graphicData uri="http://schemas.openxmlformats.org/drawingml/2006/table">
            <a:tbl>
              <a:tblPr/>
              <a:tblGrid>
                <a:gridCol w="2771003">
                  <a:extLst>
                    <a:ext uri="{9D8B030D-6E8A-4147-A177-3AD203B41FA5}">
                      <a16:colId xmlns:a16="http://schemas.microsoft.com/office/drawing/2014/main" val="2225444175"/>
                    </a:ext>
                  </a:extLst>
                </a:gridCol>
                <a:gridCol w="1076989">
                  <a:extLst>
                    <a:ext uri="{9D8B030D-6E8A-4147-A177-3AD203B41FA5}">
                      <a16:colId xmlns:a16="http://schemas.microsoft.com/office/drawing/2014/main" val="1721203502"/>
                    </a:ext>
                  </a:extLst>
                </a:gridCol>
                <a:gridCol w="1020896">
                  <a:extLst>
                    <a:ext uri="{9D8B030D-6E8A-4147-A177-3AD203B41FA5}">
                      <a16:colId xmlns:a16="http://schemas.microsoft.com/office/drawing/2014/main" val="3658582143"/>
                    </a:ext>
                  </a:extLst>
                </a:gridCol>
                <a:gridCol w="1009677">
                  <a:extLst>
                    <a:ext uri="{9D8B030D-6E8A-4147-A177-3AD203B41FA5}">
                      <a16:colId xmlns:a16="http://schemas.microsoft.com/office/drawing/2014/main" val="1346835503"/>
                    </a:ext>
                  </a:extLst>
                </a:gridCol>
                <a:gridCol w="1054552">
                  <a:extLst>
                    <a:ext uri="{9D8B030D-6E8A-4147-A177-3AD203B41FA5}">
                      <a16:colId xmlns:a16="http://schemas.microsoft.com/office/drawing/2014/main" val="3682561512"/>
                    </a:ext>
                  </a:extLst>
                </a:gridCol>
                <a:gridCol w="953584">
                  <a:extLst>
                    <a:ext uri="{9D8B030D-6E8A-4147-A177-3AD203B41FA5}">
                      <a16:colId xmlns:a16="http://schemas.microsoft.com/office/drawing/2014/main" val="3113281581"/>
                    </a:ext>
                  </a:extLst>
                </a:gridCol>
              </a:tblGrid>
              <a:tr h="168280">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3878904"/>
                  </a:ext>
                </a:extLst>
              </a:tr>
              <a:tr h="162670">
                <a:tc gridSpan="6">
                  <a:txBody>
                    <a:bodyPr/>
                    <a:lstStyle/>
                    <a:p>
                      <a:pPr algn="ctr" fontAlgn="b"/>
                      <a:r>
                        <a:rPr lang="it-IT" sz="1000" b="1" i="0" u="none" strike="noStrike">
                          <a:solidFill>
                            <a:srgbClr val="FFFFFF"/>
                          </a:solidFill>
                          <a:effectLst/>
                          <a:latin typeface="Calibri" panose="020F0502020204030204" pitchFamily="34" charset="0"/>
                        </a:rPr>
                        <a:t>Metodologia di valorizzazione del rischio inerente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085354857"/>
                  </a:ext>
                </a:extLst>
              </a:tr>
              <a:tr h="162670">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00339153"/>
                  </a:ext>
                </a:extLst>
              </a:tr>
              <a:tr h="325340">
                <a:tc>
                  <a:txBody>
                    <a:bodyPr/>
                    <a:lstStyle/>
                    <a:p>
                      <a:pPr algn="l" fontAlgn="b"/>
                      <a:r>
                        <a:rPr lang="it-IT" sz="1000" b="1" i="0" u="none" strike="noStrike" dirty="0">
                          <a:solidFill>
                            <a:srgbClr val="FFFFFF"/>
                          </a:solidFill>
                          <a:effectLst/>
                          <a:latin typeface="Calibri" panose="020F0502020204030204" pitchFamily="34" charset="0"/>
                        </a:rPr>
                        <a:t>Probabilità – Frequenza attività sensibile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0409095"/>
                  </a:ext>
                </a:extLst>
              </a:tr>
              <a:tr h="740430">
                <a:tc>
                  <a:txBody>
                    <a:bodyPr/>
                    <a:lstStyle/>
                    <a:p>
                      <a:pPr algn="l" fontAlgn="ctr"/>
                      <a:r>
                        <a:rPr lang="it-IT" sz="800" b="0" i="0" u="none" strike="noStrike" dirty="0">
                          <a:solidFill>
                            <a:srgbClr val="000000"/>
                          </a:solidFill>
                          <a:effectLst/>
                          <a:latin typeface="Calibri" panose="020F0502020204030204" pitchFamily="34" charset="0"/>
                        </a:rPr>
                        <a:t>La </a:t>
                      </a:r>
                      <a:r>
                        <a:rPr lang="it-IT" sz="800" b="0" i="0" u="none" strike="noStrike" dirty="0" err="1">
                          <a:solidFill>
                            <a:srgbClr val="000000"/>
                          </a:solidFill>
                          <a:effectLst/>
                          <a:latin typeface="Calibri" panose="020F0502020204030204" pitchFamily="34" charset="0"/>
                        </a:rPr>
                        <a:t>frequeza</a:t>
                      </a:r>
                      <a:r>
                        <a:rPr lang="it-IT" sz="800" b="0" i="0" u="none" strike="noStrike" dirty="0">
                          <a:solidFill>
                            <a:srgbClr val="000000"/>
                          </a:solidFill>
                          <a:effectLst/>
                          <a:latin typeface="Calibri" panose="020F0502020204030204" pitchFamily="34" charset="0"/>
                        </a:rPr>
                        <a:t> si riferisce alla periodicità con cui sono svolte le attività individuate nell'ambito del processo in oggetto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000" b="0" i="0" u="none" strike="noStrike" dirty="0">
                          <a:solidFill>
                            <a:srgbClr val="000000"/>
                          </a:solidFill>
                          <a:effectLst/>
                          <a:latin typeface="Calibri" panose="020F0502020204030204" pitchFamily="34" charset="0"/>
                        </a:rPr>
                        <a:t>Bassa: frequenza annuale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it-IT" sz="1000" b="0" i="0" u="none" strike="noStrike">
                          <a:solidFill>
                            <a:srgbClr val="000000"/>
                          </a:solidFill>
                          <a:effectLst/>
                          <a:latin typeface="Calibri" panose="020F0502020204030204" pitchFamily="34" charset="0"/>
                        </a:rPr>
                        <a:t>Medio Bassa: frequenza trimestrale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it-IT" sz="1000" b="0" i="0" u="none" strike="noStrike">
                          <a:solidFill>
                            <a:srgbClr val="000000"/>
                          </a:solidFill>
                          <a:effectLst/>
                          <a:latin typeface="Calibri" panose="020F0502020204030204" pitchFamily="34" charset="0"/>
                        </a:rPr>
                        <a:t>Media: frequenza mensile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1000" b="0" i="0" u="none" strike="noStrike">
                          <a:solidFill>
                            <a:srgbClr val="000000"/>
                          </a:solidFill>
                          <a:effectLst/>
                          <a:latin typeface="Calibri" panose="020F0502020204030204" pitchFamily="34" charset="0"/>
                        </a:rPr>
                        <a:t>Medio Alta: frequenza settimanale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it-IT" sz="1000" b="0" i="0" u="none" strike="noStrike" dirty="0">
                          <a:solidFill>
                            <a:srgbClr val="000000"/>
                          </a:solidFill>
                          <a:effectLst/>
                          <a:latin typeface="Calibri" panose="020F0502020204030204" pitchFamily="34" charset="0"/>
                        </a:rPr>
                        <a:t>Alta: frequenza giornaliera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36044463"/>
                  </a:ext>
                </a:extLst>
              </a:tr>
              <a:tr h="488011">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000" b="0" i="0" u="none" strike="noStrike" dirty="0">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it-IT" sz="10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it-IT" sz="10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it-IT" sz="10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it-IT" sz="1000" b="0" i="0" u="none" strike="noStrike">
                          <a:solidFill>
                            <a:srgbClr val="00000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3195394"/>
                  </a:ext>
                </a:extLst>
              </a:tr>
              <a:tr h="274857">
                <a:tc>
                  <a:txBody>
                    <a:bodyPr/>
                    <a:lstStyle/>
                    <a:p>
                      <a:pPr algn="l" fontAlgn="b"/>
                      <a:r>
                        <a:rPr lang="it-IT" sz="1000" b="1" i="0" u="none" strike="noStrike" dirty="0">
                          <a:solidFill>
                            <a:srgbClr val="FFFFFF"/>
                          </a:solidFill>
                          <a:effectLst/>
                          <a:latin typeface="Calibri" panose="020F0502020204030204" pitchFamily="34" charset="0"/>
                        </a:rPr>
                        <a:t>Impatto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it-IT"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000" b="0" i="0" u="none" strike="noStrike">
                          <a:solidFill>
                            <a:srgbClr val="000000"/>
                          </a:solidFill>
                          <a:effectLst/>
                          <a:latin typeface="Calibri" panose="020F0502020204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000" b="0" i="0" u="none" strike="noStrike">
                          <a:solidFill>
                            <a:srgbClr val="000000"/>
                          </a:solidFill>
                          <a:effectLst/>
                          <a:latin typeface="Calibri" panose="020F0502020204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000" b="0" i="0" u="none" strike="noStrike">
                          <a:solidFill>
                            <a:srgbClr val="000000"/>
                          </a:solidFill>
                          <a:effectLst/>
                          <a:latin typeface="Calibri" panose="020F0502020204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000" b="0" i="0" u="none" strike="noStrike">
                          <a:solidFill>
                            <a:srgbClr val="00000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4210612"/>
                  </a:ext>
                </a:extLst>
              </a:tr>
              <a:tr h="1138691">
                <a:tc>
                  <a:txBody>
                    <a:bodyPr/>
                    <a:lstStyle/>
                    <a:p>
                      <a:pPr algn="l" fontAlgn="ctr"/>
                      <a:r>
                        <a:rPr lang="it-IT" sz="800" b="0" i="0" u="none" strike="noStrike" dirty="0">
                          <a:solidFill>
                            <a:srgbClr val="000000"/>
                          </a:solidFill>
                          <a:effectLst/>
                          <a:latin typeface="Calibri" panose="020F0502020204030204" pitchFamily="34" charset="0"/>
                        </a:rPr>
                        <a:t>L'impatto in termini di rilevanza dell'attività al raggiungimento degli obiettivi aziendali è determinato sulla base della rilevanza strategica dell'attività</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it-IT" sz="1000" b="0" i="0" u="none" strike="noStrike">
                          <a:solidFill>
                            <a:srgbClr val="000000"/>
                          </a:solidFill>
                          <a:effectLst/>
                          <a:latin typeface="Calibri" panose="020F0502020204030204" pitchFamily="34" charset="0"/>
                        </a:rPr>
                        <a:t>Trascurabile </a:t>
                      </a:r>
                      <a:br>
                        <a:rPr lang="it-IT" sz="1000" b="0" i="0" u="none" strike="noStrike">
                          <a:solidFill>
                            <a:srgbClr val="000000"/>
                          </a:solidFill>
                          <a:effectLst/>
                          <a:latin typeface="Calibri" panose="020F0502020204030204" pitchFamily="34" charset="0"/>
                        </a:rPr>
                      </a:br>
                      <a:r>
                        <a:rPr lang="it-IT" sz="1000" b="0" i="0" u="none" strike="noStrike">
                          <a:solidFill>
                            <a:srgbClr val="000000"/>
                          </a:solidFill>
                          <a:effectLst/>
                          <a:latin typeface="Calibri" panose="020F0502020204030204" pitchFamily="34" charset="0"/>
                        </a:rPr>
                        <a:t>l'attività ha un impatto minimo sul conseguimento degli obiettivi aziendali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it-IT" sz="1000" b="0" i="0" u="none" strike="noStrike">
                          <a:solidFill>
                            <a:srgbClr val="000000"/>
                          </a:solidFill>
                          <a:effectLst/>
                          <a:latin typeface="Calibri" panose="020F0502020204030204" pitchFamily="34" charset="0"/>
                        </a:rPr>
                        <a:t>Bassa </a:t>
                      </a:r>
                      <a:br>
                        <a:rPr lang="it-IT" sz="1000" b="0" i="0" u="none" strike="noStrike">
                          <a:solidFill>
                            <a:srgbClr val="000000"/>
                          </a:solidFill>
                          <a:effectLst/>
                          <a:latin typeface="Calibri" panose="020F0502020204030204" pitchFamily="34" charset="0"/>
                        </a:rPr>
                      </a:br>
                      <a:r>
                        <a:rPr lang="it-IT" sz="1000" b="0" i="0" u="none" strike="noStrike">
                          <a:solidFill>
                            <a:srgbClr val="000000"/>
                          </a:solidFill>
                          <a:effectLst/>
                          <a:latin typeface="Calibri" panose="020F0502020204030204" pitchFamily="34" charset="0"/>
                        </a:rPr>
                        <a:t>l'attività ha un impatto contenuto sul conseguimento degli obiettivi aziendali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it-IT" sz="1000" b="0" i="0" u="none" strike="noStrike">
                          <a:solidFill>
                            <a:srgbClr val="000000"/>
                          </a:solidFill>
                          <a:effectLst/>
                          <a:latin typeface="Calibri" panose="020F0502020204030204" pitchFamily="34" charset="0"/>
                        </a:rPr>
                        <a:t>Moderata</a:t>
                      </a:r>
                      <a:br>
                        <a:rPr lang="it-IT" sz="1000" b="0" i="0" u="none" strike="noStrike">
                          <a:solidFill>
                            <a:srgbClr val="000000"/>
                          </a:solidFill>
                          <a:effectLst/>
                          <a:latin typeface="Calibri" panose="020F0502020204030204" pitchFamily="34" charset="0"/>
                        </a:rPr>
                      </a:br>
                      <a:r>
                        <a:rPr lang="it-IT" sz="1000" b="0" i="0" u="none" strike="noStrike">
                          <a:solidFill>
                            <a:srgbClr val="000000"/>
                          </a:solidFill>
                          <a:effectLst/>
                          <a:latin typeface="Calibri" panose="020F0502020204030204" pitchFamily="34" charset="0"/>
                        </a:rPr>
                        <a:t>l'attività ha un impatto moderato sul conseguimento degli obiettivi aziendali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it-IT" sz="1000" b="0" i="0" u="none" strike="noStrike">
                          <a:solidFill>
                            <a:srgbClr val="000000"/>
                          </a:solidFill>
                          <a:effectLst/>
                          <a:latin typeface="Calibri" panose="020F0502020204030204" pitchFamily="34" charset="0"/>
                        </a:rPr>
                        <a:t>Elevata</a:t>
                      </a:r>
                      <a:br>
                        <a:rPr lang="it-IT" sz="1000" b="0" i="0" u="none" strike="noStrike">
                          <a:solidFill>
                            <a:srgbClr val="000000"/>
                          </a:solidFill>
                          <a:effectLst/>
                          <a:latin typeface="Calibri" panose="020F0502020204030204" pitchFamily="34" charset="0"/>
                        </a:rPr>
                      </a:br>
                      <a:r>
                        <a:rPr lang="it-IT" sz="1000" b="0" i="0" u="none" strike="noStrike">
                          <a:solidFill>
                            <a:srgbClr val="000000"/>
                          </a:solidFill>
                          <a:effectLst/>
                          <a:latin typeface="Calibri" panose="020F0502020204030204" pitchFamily="34" charset="0"/>
                        </a:rPr>
                        <a:t>l'attività ha un impatto significativo sul conseguimento degli obiettivi aziendali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it-IT" sz="1000" b="0" i="0" u="none" strike="noStrike">
                          <a:solidFill>
                            <a:srgbClr val="000000"/>
                          </a:solidFill>
                          <a:effectLst/>
                          <a:latin typeface="Calibri" panose="020F0502020204030204" pitchFamily="34" charset="0"/>
                        </a:rPr>
                        <a:t>Strategica</a:t>
                      </a:r>
                      <a:br>
                        <a:rPr lang="it-IT" sz="1000" b="0" i="0" u="none" strike="noStrike">
                          <a:solidFill>
                            <a:srgbClr val="000000"/>
                          </a:solidFill>
                          <a:effectLst/>
                          <a:latin typeface="Calibri" panose="020F0502020204030204" pitchFamily="34" charset="0"/>
                        </a:rPr>
                      </a:br>
                      <a:r>
                        <a:rPr lang="it-IT" sz="1000" b="0" i="0" u="none" strike="noStrike">
                          <a:solidFill>
                            <a:srgbClr val="000000"/>
                          </a:solidFill>
                          <a:effectLst/>
                          <a:latin typeface="Calibri" panose="020F0502020204030204" pitchFamily="34" charset="0"/>
                        </a:rPr>
                        <a:t>l'attività ha una rilevanza strategica per il conseguimento degli obiettivi aziendali.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61829794"/>
                  </a:ext>
                </a:extLst>
              </a:tr>
              <a:tr h="605806">
                <a:tc>
                  <a:txBody>
                    <a:bodyPr/>
                    <a:lstStyle/>
                    <a:p>
                      <a:pPr algn="ctr" fontAlgn="ctr"/>
                      <a:r>
                        <a:rPr lang="it-IT" sz="800" b="0" i="0" u="none" strike="noStrike">
                          <a:solidFill>
                            <a:srgbClr val="000000"/>
                          </a:solidFill>
                          <a:effectLst/>
                          <a:latin typeface="Calibri" panose="020F0502020204030204" pitchFamily="34" charset="0"/>
                        </a:rPr>
                        <a:t>L'impatto tiene conto di 2 variabili</a:t>
                      </a:r>
                      <a:br>
                        <a:rPr lang="it-IT" sz="800" b="0" i="0" u="none" strike="noStrike">
                          <a:solidFill>
                            <a:srgbClr val="000000"/>
                          </a:solidFill>
                          <a:effectLst/>
                          <a:latin typeface="Calibri" panose="020F0502020204030204" pitchFamily="34" charset="0"/>
                        </a:rPr>
                      </a:br>
                      <a:r>
                        <a:rPr lang="it-IT" sz="800" b="0" i="0" u="none" strike="noStrike">
                          <a:solidFill>
                            <a:srgbClr val="000000"/>
                          </a:solidFill>
                          <a:effectLst/>
                          <a:latin typeface="Calibri" panose="020F0502020204030204" pitchFamily="34" charset="0"/>
                        </a:rPr>
                        <a:t>L'impatto della sanzione è calcolato per ogni categoria di reato applicabile all'attività sensibile sulla base delle sanzioni previste per ogni sua fattispecie di reato, considerando le sanzioni massime previste all'interno di ogni categoria di reato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panose="020F0502020204030204" pitchFamily="34" charset="0"/>
                        </a:rPr>
                        <a:t>Sanzione pecuniaria fino a 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panose="020F0502020204030204" pitchFamily="34" charset="0"/>
                        </a:rPr>
                        <a:t>Sanzione pecuniaria compresa tra € 200.000 e € 400.000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panose="020F0502020204030204" pitchFamily="34" charset="0"/>
                        </a:rPr>
                        <a:t>Sanzione pecuniaria compresa tra € 400.000 e € 600.000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a:solidFill>
                            <a:srgbClr val="000000"/>
                          </a:solidFill>
                          <a:effectLst/>
                          <a:latin typeface="Calibri" panose="020F0502020204030204" pitchFamily="34" charset="0"/>
                        </a:rPr>
                        <a:t>Sanzione pecuniaria compresa tra € 600.000 e € 1.000.000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000" b="0" i="0" u="none" strike="noStrike" dirty="0">
                          <a:solidFill>
                            <a:srgbClr val="000000"/>
                          </a:solidFill>
                          <a:effectLst/>
                          <a:latin typeface="Calibri" panose="020F0502020204030204" pitchFamily="34" charset="0"/>
                        </a:rPr>
                        <a:t>Sanzione pecuniaria maggiore di € 1.000.000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7611160"/>
                  </a:ext>
                </a:extLst>
              </a:tr>
            </a:tbl>
          </a:graphicData>
        </a:graphic>
      </p:graphicFrame>
      <p:sp>
        <p:nvSpPr>
          <p:cNvPr id="21" name="Freccia a pentagono 20">
            <a:extLst>
              <a:ext uri="{FF2B5EF4-FFF2-40B4-BE49-F238E27FC236}">
                <a16:creationId xmlns:a16="http://schemas.microsoft.com/office/drawing/2014/main" id="{055804E2-7651-4EF2-A05D-E5ABF4856A48}"/>
              </a:ext>
            </a:extLst>
          </p:cNvPr>
          <p:cNvSpPr/>
          <p:nvPr/>
        </p:nvSpPr>
        <p:spPr>
          <a:xfrm rot="19219974" flipH="1">
            <a:off x="7344604" y="610570"/>
            <a:ext cx="1581150" cy="333375"/>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Esempio</a:t>
            </a:r>
          </a:p>
        </p:txBody>
      </p:sp>
    </p:spTree>
    <p:extLst>
      <p:ext uri="{BB962C8B-B14F-4D97-AF65-F5344CB8AC3E}">
        <p14:creationId xmlns:p14="http://schemas.microsoft.com/office/powerpoint/2010/main" val="404427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C9B4FA-7B33-4A6A-AA02-70CDABBFEB62}"/>
              </a:ext>
            </a:extLst>
          </p:cNvPr>
          <p:cNvSpPr>
            <a:spLocks noGrp="1"/>
          </p:cNvSpPr>
          <p:nvPr>
            <p:ph type="sldNum" sz="quarter" idx="15"/>
          </p:nvPr>
        </p:nvSpPr>
        <p:spPr/>
        <p:txBody>
          <a:bodyPr/>
          <a:lstStyle/>
          <a:p>
            <a:r>
              <a:rPr lang="en-AU" dirty="0"/>
              <a:t> </a:t>
            </a:r>
          </a:p>
        </p:txBody>
      </p:sp>
      <p:sp>
        <p:nvSpPr>
          <p:cNvPr id="12" name="Subtitle 2">
            <a:extLst>
              <a:ext uri="{FF2B5EF4-FFF2-40B4-BE49-F238E27FC236}">
                <a16:creationId xmlns:a16="http://schemas.microsoft.com/office/drawing/2014/main" id="{C80091CC-8C80-4EC4-A5F6-606EE7D0B43D}"/>
              </a:ext>
            </a:extLst>
          </p:cNvPr>
          <p:cNvSpPr txBox="1">
            <a:spLocks/>
          </p:cNvSpPr>
          <p:nvPr/>
        </p:nvSpPr>
        <p:spPr>
          <a:xfrm>
            <a:off x="-104842" y="1772656"/>
            <a:ext cx="4422843"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sp>
        <p:nvSpPr>
          <p:cNvPr id="13" name="Subtitle 2">
            <a:extLst>
              <a:ext uri="{FF2B5EF4-FFF2-40B4-BE49-F238E27FC236}">
                <a16:creationId xmlns:a16="http://schemas.microsoft.com/office/drawing/2014/main" id="{1A94EE8B-B258-457E-B15B-FECBCBA768E4}"/>
              </a:ext>
            </a:extLst>
          </p:cNvPr>
          <p:cNvSpPr txBox="1">
            <a:spLocks/>
          </p:cNvSpPr>
          <p:nvPr/>
        </p:nvSpPr>
        <p:spPr>
          <a:xfrm>
            <a:off x="624756" y="1005889"/>
            <a:ext cx="7894487"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Risk assessment</a:t>
            </a:r>
          </a:p>
          <a:p>
            <a:endParaRPr lang="en-AU" dirty="0"/>
          </a:p>
        </p:txBody>
      </p:sp>
      <p:graphicFrame>
        <p:nvGraphicFramePr>
          <p:cNvPr id="3" name="Tabella 2">
            <a:extLst>
              <a:ext uri="{FF2B5EF4-FFF2-40B4-BE49-F238E27FC236}">
                <a16:creationId xmlns:a16="http://schemas.microsoft.com/office/drawing/2014/main" id="{8D9B6D7A-6882-424F-A287-BCB29127E0B0}"/>
              </a:ext>
            </a:extLst>
          </p:cNvPr>
          <p:cNvGraphicFramePr>
            <a:graphicFrameLocks noGrp="1"/>
          </p:cNvGraphicFramePr>
          <p:nvPr>
            <p:extLst>
              <p:ext uri="{D42A27DB-BD31-4B8C-83A1-F6EECF244321}">
                <p14:modId xmlns:p14="http://schemas.microsoft.com/office/powerpoint/2010/main" val="3272733217"/>
              </p:ext>
            </p:extLst>
          </p:nvPr>
        </p:nvGraphicFramePr>
        <p:xfrm>
          <a:off x="632541" y="1565592"/>
          <a:ext cx="7886702" cy="3456071"/>
        </p:xfrm>
        <a:graphic>
          <a:graphicData uri="http://schemas.openxmlformats.org/drawingml/2006/table">
            <a:tbl>
              <a:tblPr/>
              <a:tblGrid>
                <a:gridCol w="795488">
                  <a:extLst>
                    <a:ext uri="{9D8B030D-6E8A-4147-A177-3AD203B41FA5}">
                      <a16:colId xmlns:a16="http://schemas.microsoft.com/office/drawing/2014/main" val="1126181642"/>
                    </a:ext>
                  </a:extLst>
                </a:gridCol>
                <a:gridCol w="545478">
                  <a:extLst>
                    <a:ext uri="{9D8B030D-6E8A-4147-A177-3AD203B41FA5}">
                      <a16:colId xmlns:a16="http://schemas.microsoft.com/office/drawing/2014/main" val="3801428618"/>
                    </a:ext>
                  </a:extLst>
                </a:gridCol>
                <a:gridCol w="545478">
                  <a:extLst>
                    <a:ext uri="{9D8B030D-6E8A-4147-A177-3AD203B41FA5}">
                      <a16:colId xmlns:a16="http://schemas.microsoft.com/office/drawing/2014/main" val="1534446856"/>
                    </a:ext>
                  </a:extLst>
                </a:gridCol>
                <a:gridCol w="545478">
                  <a:extLst>
                    <a:ext uri="{9D8B030D-6E8A-4147-A177-3AD203B41FA5}">
                      <a16:colId xmlns:a16="http://schemas.microsoft.com/office/drawing/2014/main" val="2242149359"/>
                    </a:ext>
                  </a:extLst>
                </a:gridCol>
                <a:gridCol w="545478">
                  <a:extLst>
                    <a:ext uri="{9D8B030D-6E8A-4147-A177-3AD203B41FA5}">
                      <a16:colId xmlns:a16="http://schemas.microsoft.com/office/drawing/2014/main" val="3787495170"/>
                    </a:ext>
                  </a:extLst>
                </a:gridCol>
                <a:gridCol w="545478">
                  <a:extLst>
                    <a:ext uri="{9D8B030D-6E8A-4147-A177-3AD203B41FA5}">
                      <a16:colId xmlns:a16="http://schemas.microsoft.com/office/drawing/2014/main" val="2872211227"/>
                    </a:ext>
                  </a:extLst>
                </a:gridCol>
                <a:gridCol w="545478">
                  <a:extLst>
                    <a:ext uri="{9D8B030D-6E8A-4147-A177-3AD203B41FA5}">
                      <a16:colId xmlns:a16="http://schemas.microsoft.com/office/drawing/2014/main" val="805840789"/>
                    </a:ext>
                  </a:extLst>
                </a:gridCol>
                <a:gridCol w="545478">
                  <a:extLst>
                    <a:ext uri="{9D8B030D-6E8A-4147-A177-3AD203B41FA5}">
                      <a16:colId xmlns:a16="http://schemas.microsoft.com/office/drawing/2014/main" val="2148991405"/>
                    </a:ext>
                  </a:extLst>
                </a:gridCol>
                <a:gridCol w="545478">
                  <a:extLst>
                    <a:ext uri="{9D8B030D-6E8A-4147-A177-3AD203B41FA5}">
                      <a16:colId xmlns:a16="http://schemas.microsoft.com/office/drawing/2014/main" val="949157465"/>
                    </a:ext>
                  </a:extLst>
                </a:gridCol>
                <a:gridCol w="545478">
                  <a:extLst>
                    <a:ext uri="{9D8B030D-6E8A-4147-A177-3AD203B41FA5}">
                      <a16:colId xmlns:a16="http://schemas.microsoft.com/office/drawing/2014/main" val="948684013"/>
                    </a:ext>
                  </a:extLst>
                </a:gridCol>
                <a:gridCol w="545478">
                  <a:extLst>
                    <a:ext uri="{9D8B030D-6E8A-4147-A177-3AD203B41FA5}">
                      <a16:colId xmlns:a16="http://schemas.microsoft.com/office/drawing/2014/main" val="3498443515"/>
                    </a:ext>
                  </a:extLst>
                </a:gridCol>
                <a:gridCol w="545478">
                  <a:extLst>
                    <a:ext uri="{9D8B030D-6E8A-4147-A177-3AD203B41FA5}">
                      <a16:colId xmlns:a16="http://schemas.microsoft.com/office/drawing/2014/main" val="1535979263"/>
                    </a:ext>
                  </a:extLst>
                </a:gridCol>
                <a:gridCol w="545478">
                  <a:extLst>
                    <a:ext uri="{9D8B030D-6E8A-4147-A177-3AD203B41FA5}">
                      <a16:colId xmlns:a16="http://schemas.microsoft.com/office/drawing/2014/main" val="3230249141"/>
                    </a:ext>
                  </a:extLst>
                </a:gridCol>
                <a:gridCol w="545478">
                  <a:extLst>
                    <a:ext uri="{9D8B030D-6E8A-4147-A177-3AD203B41FA5}">
                      <a16:colId xmlns:a16="http://schemas.microsoft.com/office/drawing/2014/main" val="2331597255"/>
                    </a:ext>
                  </a:extLst>
                </a:gridCol>
              </a:tblGrid>
              <a:tr h="170462">
                <a:tc>
                  <a:txBody>
                    <a:bodyPr/>
                    <a:lstStyle/>
                    <a:p>
                      <a:pPr algn="l" fontAlgn="b"/>
                      <a:r>
                        <a:rPr lang="it-IT" sz="10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5116594"/>
                  </a:ext>
                </a:extLst>
              </a:tr>
              <a:tr h="164780">
                <a:tc gridSpan="14">
                  <a:txBody>
                    <a:bodyPr/>
                    <a:lstStyle/>
                    <a:p>
                      <a:pPr algn="ctr" fontAlgn="b"/>
                      <a:r>
                        <a:rPr lang="it-IT" sz="1000" b="1" i="0" u="none" strike="noStrike">
                          <a:solidFill>
                            <a:srgbClr val="FFFFFF"/>
                          </a:solidFill>
                          <a:effectLst/>
                          <a:latin typeface="Calibri" panose="020F0502020204030204" pitchFamily="34" charset="0"/>
                        </a:rPr>
                        <a:t>Medotologia di valuzione dei controlli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650847419"/>
                  </a:ext>
                </a:extLst>
              </a:tr>
              <a:tr h="164780">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4773161"/>
                  </a:ext>
                </a:extLst>
              </a:tr>
              <a:tr h="736395">
                <a:tc gridSpan="4">
                  <a:txBody>
                    <a:bodyPr/>
                    <a:lstStyle/>
                    <a:p>
                      <a:pPr algn="ctr" fontAlgn="t"/>
                      <a:r>
                        <a:rPr lang="it-IT" sz="1000" b="0" i="0" u="none" strike="noStrike">
                          <a:solidFill>
                            <a:srgbClr val="000000"/>
                          </a:solidFill>
                          <a:effectLst/>
                          <a:latin typeface="Calibri" panose="020F0502020204030204" pitchFamily="34" charset="0"/>
                        </a:rPr>
                        <a:t>Valutazione dei presidi di controllo</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10">
                  <a:txBody>
                    <a:bodyPr/>
                    <a:lstStyle/>
                    <a:p>
                      <a:pPr algn="l" fontAlgn="t"/>
                      <a:r>
                        <a:rPr lang="it-IT" sz="800" b="0" i="0" u="none" strike="noStrike">
                          <a:solidFill>
                            <a:srgbClr val="000000"/>
                          </a:solidFill>
                          <a:effectLst/>
                          <a:latin typeface="Calibri" panose="020F0502020204030204" pitchFamily="34" charset="0"/>
                        </a:rPr>
                        <a:t>L'adeguatezza del sistema di controllo interno (SCI) è determinata attraverso la valutazione del livello di implementazione di 6 presidi di controllo chiave. Sulla base del Risk Self Assessment e della documentazione disponibile, ciascun controllo può risultare:</a:t>
                      </a:r>
                      <a:br>
                        <a:rPr lang="it-IT" sz="800" b="0" i="0" u="none" strike="noStrike">
                          <a:solidFill>
                            <a:srgbClr val="000000"/>
                          </a:solidFill>
                          <a:effectLst/>
                          <a:latin typeface="Calibri" panose="020F0502020204030204" pitchFamily="34" charset="0"/>
                        </a:rPr>
                      </a:br>
                      <a:r>
                        <a:rPr lang="it-IT" sz="800" b="0" i="0" u="none" strike="noStrike">
                          <a:solidFill>
                            <a:srgbClr val="000000"/>
                          </a:solidFill>
                          <a:effectLst/>
                          <a:latin typeface="Calibri" panose="020F0502020204030204" pitchFamily="34" charset="0"/>
                        </a:rPr>
                        <a:t>- implementato</a:t>
                      </a:r>
                      <a:br>
                        <a:rPr lang="it-IT" sz="800" b="0" i="0" u="none" strike="noStrike">
                          <a:solidFill>
                            <a:srgbClr val="000000"/>
                          </a:solidFill>
                          <a:effectLst/>
                          <a:latin typeface="Calibri" panose="020F0502020204030204" pitchFamily="34" charset="0"/>
                        </a:rPr>
                      </a:br>
                      <a:r>
                        <a:rPr lang="it-IT" sz="800" b="0" i="0" u="none" strike="noStrike">
                          <a:solidFill>
                            <a:srgbClr val="000000"/>
                          </a:solidFill>
                          <a:effectLst/>
                          <a:latin typeface="Calibri" panose="020F0502020204030204" pitchFamily="34" charset="0"/>
                        </a:rPr>
                        <a:t>- parzialmente implementato</a:t>
                      </a:r>
                      <a:br>
                        <a:rPr lang="it-IT" sz="800" b="0" i="0" u="none" strike="noStrike">
                          <a:solidFill>
                            <a:srgbClr val="000000"/>
                          </a:solidFill>
                          <a:effectLst/>
                          <a:latin typeface="Calibri" panose="020F0502020204030204" pitchFamily="34" charset="0"/>
                        </a:rPr>
                      </a:br>
                      <a:r>
                        <a:rPr lang="it-IT" sz="800" b="0" i="0" u="none" strike="noStrike">
                          <a:solidFill>
                            <a:srgbClr val="000000"/>
                          </a:solidFill>
                          <a:effectLst/>
                          <a:latin typeface="Calibri" panose="020F0502020204030204" pitchFamily="34" charset="0"/>
                        </a:rPr>
                        <a:t>- non implementato</a:t>
                      </a:r>
                      <a:br>
                        <a:rPr lang="it-IT" sz="800" b="0" i="0" u="none" strike="noStrike">
                          <a:solidFill>
                            <a:srgbClr val="000000"/>
                          </a:solidFill>
                          <a:effectLst/>
                          <a:latin typeface="Calibri" panose="020F0502020204030204" pitchFamily="34" charset="0"/>
                        </a:rPr>
                      </a:br>
                      <a:r>
                        <a:rPr lang="it-IT" sz="800" b="0" i="0" u="none" strike="noStrike">
                          <a:solidFill>
                            <a:srgbClr val="000000"/>
                          </a:solidFill>
                          <a:effectLst/>
                          <a:latin typeface="Calibri" panose="020F0502020204030204" pitchFamily="34" charset="0"/>
                        </a:rPr>
                        <a:t>- non applicabile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147939244"/>
                  </a:ext>
                </a:extLst>
              </a:tr>
              <a:tr h="494339">
                <a:tc gridSpan="5">
                  <a:txBody>
                    <a:bodyPr/>
                    <a:lstStyle/>
                    <a:p>
                      <a:pPr algn="l" fontAlgn="t"/>
                      <a:r>
                        <a:rPr lang="it-IT" sz="1000" b="1" i="0" u="none" strike="noStrike">
                          <a:solidFill>
                            <a:srgbClr val="000000"/>
                          </a:solidFill>
                          <a:effectLst/>
                          <a:latin typeface="Calibri" panose="020F0502020204030204" pitchFamily="34" charset="0"/>
                        </a:rPr>
                        <a:t>1. Ruoli, responsabilità, poteri e deleghe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l" fontAlgn="t"/>
                      <a:r>
                        <a:rPr lang="it-IT" sz="1000" b="1" i="0" u="none" strike="noStrike">
                          <a:solidFill>
                            <a:srgbClr val="000000"/>
                          </a:solidFill>
                          <a:effectLst/>
                          <a:latin typeface="Calibri" panose="020F0502020204030204" pitchFamily="34" charset="0"/>
                        </a:rPr>
                        <a:t>3. Segregation of duties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5">
                  <a:txBody>
                    <a:bodyPr/>
                    <a:lstStyle/>
                    <a:p>
                      <a:pPr algn="l" fontAlgn="t"/>
                      <a:r>
                        <a:rPr lang="it-IT" sz="1000" b="1" i="0" u="none" strike="noStrike">
                          <a:solidFill>
                            <a:srgbClr val="000000"/>
                          </a:solidFill>
                          <a:effectLst/>
                          <a:latin typeface="Calibri" panose="020F0502020204030204" pitchFamily="34" charset="0"/>
                        </a:rPr>
                        <a:t>5. Sistemi di monitoraggio e reporting</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923377578"/>
                  </a:ext>
                </a:extLst>
              </a:tr>
              <a:tr h="278421">
                <a:tc gridSpan="5">
                  <a:txBody>
                    <a:bodyPr/>
                    <a:lstStyle/>
                    <a:p>
                      <a:pPr algn="l" fontAlgn="t"/>
                      <a:r>
                        <a:rPr lang="it-IT" sz="1000" b="1" i="0" u="none" strike="noStrike">
                          <a:solidFill>
                            <a:srgbClr val="000000"/>
                          </a:solidFill>
                          <a:effectLst/>
                          <a:latin typeface="Calibri" panose="020F0502020204030204" pitchFamily="34" charset="0"/>
                        </a:rPr>
                        <a:t>2. Policy e Procedure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p>
                      <a:pPr algn="l" fontAlgn="t"/>
                      <a:r>
                        <a:rPr lang="it-IT" sz="1000" b="1" i="0" u="none" strike="noStrike">
                          <a:solidFill>
                            <a:srgbClr val="000000"/>
                          </a:solidFill>
                          <a:effectLst/>
                          <a:latin typeface="Calibri" panose="020F0502020204030204" pitchFamily="34" charset="0"/>
                        </a:rPr>
                        <a:t>4. Tracciabilità</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5">
                  <a:txBody>
                    <a:bodyPr/>
                    <a:lstStyle/>
                    <a:p>
                      <a:pPr algn="l" fontAlgn="t"/>
                      <a:r>
                        <a:rPr lang="it-IT" sz="1000" b="1" i="0" u="none" strike="noStrike" dirty="0">
                          <a:solidFill>
                            <a:srgbClr val="000000"/>
                          </a:solidFill>
                          <a:effectLst/>
                          <a:latin typeface="Calibri" panose="020F0502020204030204" pitchFamily="34" charset="0"/>
                        </a:rPr>
                        <a:t>6. Audit e verifiche indipendenti</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5469481"/>
                  </a:ext>
                </a:extLst>
              </a:tr>
              <a:tr h="300013">
                <a:tc gridSpan="2">
                  <a:txBody>
                    <a:bodyPr/>
                    <a:lstStyle/>
                    <a:p>
                      <a:pPr algn="ctr" fontAlgn="ctr"/>
                      <a:r>
                        <a:rPr lang="it-IT" sz="1000" b="0" i="0" u="none" strike="noStrike">
                          <a:solidFill>
                            <a:srgbClr val="000000"/>
                          </a:solidFill>
                          <a:effectLst/>
                          <a:latin typeface="Calibri" panose="020F0502020204030204" pitchFamily="34" charset="0"/>
                        </a:rPr>
                        <a:t>Valutazione del sistema di controllo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it-IT"/>
                    </a:p>
                  </a:txBody>
                  <a:tcPr/>
                </a:tc>
                <a:tc gridSpan="3">
                  <a:txBody>
                    <a:bodyPr/>
                    <a:lstStyle/>
                    <a:p>
                      <a:pPr algn="ctr" fontAlgn="ctr"/>
                      <a:r>
                        <a:rPr lang="it-IT" sz="1000" b="0" i="0" u="none" strike="noStrike">
                          <a:solidFill>
                            <a:srgbClr val="000000"/>
                          </a:solidFill>
                          <a:effectLst/>
                          <a:latin typeface="Calibri" panose="020F0502020204030204" pitchFamily="34" charset="0"/>
                        </a:rPr>
                        <a:t>Efficace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it-IT"/>
                    </a:p>
                  </a:txBody>
                  <a:tcPr/>
                </a:tc>
                <a:tc hMerge="1">
                  <a:txBody>
                    <a:bodyPr/>
                    <a:lstStyle/>
                    <a:p>
                      <a:endParaRPr lang="it-IT"/>
                    </a:p>
                  </a:txBody>
                  <a:tcPr/>
                </a:tc>
                <a:tc gridSpan="3">
                  <a:txBody>
                    <a:bodyPr/>
                    <a:lstStyle/>
                    <a:p>
                      <a:pPr algn="ctr" fontAlgn="ctr"/>
                      <a:r>
                        <a:rPr lang="it-IT" sz="1000" b="0" i="0" u="none" strike="noStrike">
                          <a:solidFill>
                            <a:srgbClr val="000000"/>
                          </a:solidFill>
                          <a:effectLst/>
                          <a:latin typeface="Calibri" panose="020F0502020204030204" pitchFamily="34" charset="0"/>
                        </a:rPr>
                        <a:t>Adeguato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c hMerge="1">
                  <a:txBody>
                    <a:bodyPr/>
                    <a:lstStyle/>
                    <a:p>
                      <a:endParaRPr lang="it-IT"/>
                    </a:p>
                  </a:txBody>
                  <a:tcPr/>
                </a:tc>
                <a:tc gridSpan="3">
                  <a:txBody>
                    <a:bodyPr/>
                    <a:lstStyle/>
                    <a:p>
                      <a:pPr algn="ctr" fontAlgn="ctr"/>
                      <a:r>
                        <a:rPr lang="it-IT" sz="1000" b="0" i="0" u="none" strike="noStrike">
                          <a:solidFill>
                            <a:srgbClr val="000000"/>
                          </a:solidFill>
                          <a:effectLst/>
                          <a:latin typeface="Calibri" panose="020F0502020204030204" pitchFamily="34" charset="0"/>
                        </a:rPr>
                        <a:t>Parziale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it-IT"/>
                    </a:p>
                  </a:txBody>
                  <a:tcPr/>
                </a:tc>
                <a:tc hMerge="1">
                  <a:txBody>
                    <a:bodyPr/>
                    <a:lstStyle/>
                    <a:p>
                      <a:endParaRPr lang="it-IT"/>
                    </a:p>
                  </a:txBody>
                  <a:tcPr/>
                </a:tc>
                <a:tc gridSpan="3">
                  <a:txBody>
                    <a:bodyPr/>
                    <a:lstStyle/>
                    <a:p>
                      <a:pPr algn="ctr" fontAlgn="ctr"/>
                      <a:r>
                        <a:rPr lang="it-IT" sz="1000" b="0" i="0" u="none" strike="noStrike">
                          <a:solidFill>
                            <a:srgbClr val="000000"/>
                          </a:solidFill>
                          <a:effectLst/>
                          <a:latin typeface="Calibri" panose="020F0502020204030204" pitchFamily="34" charset="0"/>
                        </a:rPr>
                        <a:t>Carente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804138933"/>
                  </a:ext>
                </a:extLst>
              </a:tr>
              <a:tr h="164780">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90411299"/>
                  </a:ext>
                </a:extLst>
              </a:tr>
              <a:tr h="977314">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1000" b="0" i="0" u="none" strike="noStrike" dirty="0">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0172267"/>
                  </a:ext>
                </a:extLst>
              </a:tr>
            </a:tbl>
          </a:graphicData>
        </a:graphic>
      </p:graphicFrame>
      <p:sp>
        <p:nvSpPr>
          <p:cNvPr id="8" name="Freccia a pentagono 7">
            <a:extLst>
              <a:ext uri="{FF2B5EF4-FFF2-40B4-BE49-F238E27FC236}">
                <a16:creationId xmlns:a16="http://schemas.microsoft.com/office/drawing/2014/main" id="{20D4CB69-FAE7-44C1-B2F4-7548688ABDBA}"/>
              </a:ext>
            </a:extLst>
          </p:cNvPr>
          <p:cNvSpPr/>
          <p:nvPr/>
        </p:nvSpPr>
        <p:spPr>
          <a:xfrm rot="19219974" flipH="1">
            <a:off x="7344604" y="610570"/>
            <a:ext cx="1581150" cy="333375"/>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Esempio</a:t>
            </a:r>
          </a:p>
        </p:txBody>
      </p:sp>
    </p:spTree>
    <p:extLst>
      <p:ext uri="{BB962C8B-B14F-4D97-AF65-F5344CB8AC3E}">
        <p14:creationId xmlns:p14="http://schemas.microsoft.com/office/powerpoint/2010/main" val="183553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C9B4FA-7B33-4A6A-AA02-70CDABBFEB62}"/>
              </a:ext>
            </a:extLst>
          </p:cNvPr>
          <p:cNvSpPr>
            <a:spLocks noGrp="1"/>
          </p:cNvSpPr>
          <p:nvPr>
            <p:ph type="sldNum" sz="quarter" idx="15"/>
          </p:nvPr>
        </p:nvSpPr>
        <p:spPr/>
        <p:txBody>
          <a:bodyPr/>
          <a:lstStyle/>
          <a:p>
            <a:r>
              <a:rPr lang="en-AU" dirty="0"/>
              <a:t> </a:t>
            </a:r>
          </a:p>
        </p:txBody>
      </p:sp>
      <p:sp>
        <p:nvSpPr>
          <p:cNvPr id="12" name="Subtitle 2">
            <a:extLst>
              <a:ext uri="{FF2B5EF4-FFF2-40B4-BE49-F238E27FC236}">
                <a16:creationId xmlns:a16="http://schemas.microsoft.com/office/drawing/2014/main" id="{C80091CC-8C80-4EC4-A5F6-606EE7D0B43D}"/>
              </a:ext>
            </a:extLst>
          </p:cNvPr>
          <p:cNvSpPr txBox="1">
            <a:spLocks/>
          </p:cNvSpPr>
          <p:nvPr/>
        </p:nvSpPr>
        <p:spPr>
          <a:xfrm>
            <a:off x="-104842" y="1772656"/>
            <a:ext cx="4422843"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sp>
        <p:nvSpPr>
          <p:cNvPr id="13" name="Subtitle 2">
            <a:extLst>
              <a:ext uri="{FF2B5EF4-FFF2-40B4-BE49-F238E27FC236}">
                <a16:creationId xmlns:a16="http://schemas.microsoft.com/office/drawing/2014/main" id="{1A94EE8B-B258-457E-B15B-FECBCBA768E4}"/>
              </a:ext>
            </a:extLst>
          </p:cNvPr>
          <p:cNvSpPr txBox="1">
            <a:spLocks/>
          </p:cNvSpPr>
          <p:nvPr/>
        </p:nvSpPr>
        <p:spPr>
          <a:xfrm>
            <a:off x="370758" y="1578278"/>
            <a:ext cx="7894487"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Risk assessment - 3/5</a:t>
            </a:r>
          </a:p>
          <a:p>
            <a:endParaRPr lang="en-AU" dirty="0"/>
          </a:p>
          <a:p>
            <a:endParaRPr lang="en-AU" dirty="0"/>
          </a:p>
        </p:txBody>
      </p:sp>
      <p:sp>
        <p:nvSpPr>
          <p:cNvPr id="6" name="Rettangolo con angoli arrotondati 5">
            <a:extLst>
              <a:ext uri="{FF2B5EF4-FFF2-40B4-BE49-F238E27FC236}">
                <a16:creationId xmlns:a16="http://schemas.microsoft.com/office/drawing/2014/main" id="{95C74487-714C-4F61-97C7-4EF1F451E864}"/>
              </a:ext>
            </a:extLst>
          </p:cNvPr>
          <p:cNvSpPr/>
          <p:nvPr/>
        </p:nvSpPr>
        <p:spPr>
          <a:xfrm>
            <a:off x="787180" y="3147227"/>
            <a:ext cx="1844703" cy="909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Probabilità </a:t>
            </a:r>
          </a:p>
        </p:txBody>
      </p:sp>
      <p:sp>
        <p:nvSpPr>
          <p:cNvPr id="7" name="Segno di moltiplicazione 6">
            <a:extLst>
              <a:ext uri="{FF2B5EF4-FFF2-40B4-BE49-F238E27FC236}">
                <a16:creationId xmlns:a16="http://schemas.microsoft.com/office/drawing/2014/main" id="{B88B7015-A336-49D9-B94C-978E96B6F003}"/>
              </a:ext>
            </a:extLst>
          </p:cNvPr>
          <p:cNvSpPr/>
          <p:nvPr/>
        </p:nvSpPr>
        <p:spPr>
          <a:xfrm>
            <a:off x="2889637" y="3457326"/>
            <a:ext cx="341906" cy="32600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C5D803A2-E593-4BD9-B45D-9E2170018E67}"/>
              </a:ext>
            </a:extLst>
          </p:cNvPr>
          <p:cNvSpPr/>
          <p:nvPr/>
        </p:nvSpPr>
        <p:spPr>
          <a:xfrm>
            <a:off x="3489299" y="3147226"/>
            <a:ext cx="1844703" cy="909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Impatto  </a:t>
            </a:r>
          </a:p>
        </p:txBody>
      </p:sp>
      <p:sp>
        <p:nvSpPr>
          <p:cNvPr id="8" name="Uguale a 7">
            <a:extLst>
              <a:ext uri="{FF2B5EF4-FFF2-40B4-BE49-F238E27FC236}">
                <a16:creationId xmlns:a16="http://schemas.microsoft.com/office/drawing/2014/main" id="{1E5F141C-4548-414E-9738-C6947909F023}"/>
              </a:ext>
            </a:extLst>
          </p:cNvPr>
          <p:cNvSpPr/>
          <p:nvPr/>
        </p:nvSpPr>
        <p:spPr>
          <a:xfrm>
            <a:off x="5515557" y="3439186"/>
            <a:ext cx="408166" cy="3441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Rettangolo con angoli arrotondati 13">
            <a:extLst>
              <a:ext uri="{FF2B5EF4-FFF2-40B4-BE49-F238E27FC236}">
                <a16:creationId xmlns:a16="http://schemas.microsoft.com/office/drawing/2014/main" id="{E569A902-81C8-48D1-A851-576DF82F5D55}"/>
              </a:ext>
            </a:extLst>
          </p:cNvPr>
          <p:cNvSpPr/>
          <p:nvPr/>
        </p:nvSpPr>
        <p:spPr>
          <a:xfrm>
            <a:off x="6105280" y="3134869"/>
            <a:ext cx="1844703" cy="90992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Rischio potenziale</a:t>
            </a:r>
          </a:p>
        </p:txBody>
      </p:sp>
      <p:sp>
        <p:nvSpPr>
          <p:cNvPr id="11" name="Freccia a pentagono 10">
            <a:extLst>
              <a:ext uri="{FF2B5EF4-FFF2-40B4-BE49-F238E27FC236}">
                <a16:creationId xmlns:a16="http://schemas.microsoft.com/office/drawing/2014/main" id="{6FC6E4E6-03CB-45F3-9A23-2CFB51D634D2}"/>
              </a:ext>
            </a:extLst>
          </p:cNvPr>
          <p:cNvSpPr/>
          <p:nvPr/>
        </p:nvSpPr>
        <p:spPr>
          <a:xfrm rot="19219974" flipH="1">
            <a:off x="6867526" y="896817"/>
            <a:ext cx="1581150" cy="333375"/>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Esempio</a:t>
            </a:r>
          </a:p>
        </p:txBody>
      </p:sp>
    </p:spTree>
    <p:extLst>
      <p:ext uri="{BB962C8B-B14F-4D97-AF65-F5344CB8AC3E}">
        <p14:creationId xmlns:p14="http://schemas.microsoft.com/office/powerpoint/2010/main" val="3694886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C9B4FA-7B33-4A6A-AA02-70CDABBFEB62}"/>
              </a:ext>
            </a:extLst>
          </p:cNvPr>
          <p:cNvSpPr>
            <a:spLocks noGrp="1"/>
          </p:cNvSpPr>
          <p:nvPr>
            <p:ph type="sldNum" sz="quarter" idx="15"/>
          </p:nvPr>
        </p:nvSpPr>
        <p:spPr/>
        <p:txBody>
          <a:bodyPr/>
          <a:lstStyle/>
          <a:p>
            <a:r>
              <a:rPr lang="en-AU" dirty="0"/>
              <a:t> </a:t>
            </a:r>
          </a:p>
        </p:txBody>
      </p:sp>
      <p:sp>
        <p:nvSpPr>
          <p:cNvPr id="12" name="Subtitle 2">
            <a:extLst>
              <a:ext uri="{FF2B5EF4-FFF2-40B4-BE49-F238E27FC236}">
                <a16:creationId xmlns:a16="http://schemas.microsoft.com/office/drawing/2014/main" id="{C80091CC-8C80-4EC4-A5F6-606EE7D0B43D}"/>
              </a:ext>
            </a:extLst>
          </p:cNvPr>
          <p:cNvSpPr txBox="1">
            <a:spLocks/>
          </p:cNvSpPr>
          <p:nvPr/>
        </p:nvSpPr>
        <p:spPr>
          <a:xfrm>
            <a:off x="6161638" y="4245512"/>
            <a:ext cx="4422843"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sp>
        <p:nvSpPr>
          <p:cNvPr id="13" name="Subtitle 2">
            <a:extLst>
              <a:ext uri="{FF2B5EF4-FFF2-40B4-BE49-F238E27FC236}">
                <a16:creationId xmlns:a16="http://schemas.microsoft.com/office/drawing/2014/main" id="{1A94EE8B-B258-457E-B15B-FECBCBA768E4}"/>
              </a:ext>
            </a:extLst>
          </p:cNvPr>
          <p:cNvSpPr txBox="1">
            <a:spLocks/>
          </p:cNvSpPr>
          <p:nvPr/>
        </p:nvSpPr>
        <p:spPr>
          <a:xfrm>
            <a:off x="409126" y="1524563"/>
            <a:ext cx="7528727"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Risk assessment</a:t>
            </a:r>
          </a:p>
          <a:p>
            <a:endParaRPr lang="en-AU" dirty="0"/>
          </a:p>
        </p:txBody>
      </p:sp>
      <p:graphicFrame>
        <p:nvGraphicFramePr>
          <p:cNvPr id="14" name="Tabella 4">
            <a:extLst>
              <a:ext uri="{FF2B5EF4-FFF2-40B4-BE49-F238E27FC236}">
                <a16:creationId xmlns:a16="http://schemas.microsoft.com/office/drawing/2014/main" id="{D61750D1-306F-4F74-9EAC-B356C02FE9BE}"/>
              </a:ext>
            </a:extLst>
          </p:cNvPr>
          <p:cNvGraphicFramePr>
            <a:graphicFrameLocks noGrp="1"/>
          </p:cNvGraphicFramePr>
          <p:nvPr>
            <p:extLst>
              <p:ext uri="{D42A27DB-BD31-4B8C-83A1-F6EECF244321}">
                <p14:modId xmlns:p14="http://schemas.microsoft.com/office/powerpoint/2010/main" val="4189468161"/>
              </p:ext>
            </p:extLst>
          </p:nvPr>
        </p:nvGraphicFramePr>
        <p:xfrm>
          <a:off x="4572000" y="2492594"/>
          <a:ext cx="4333461" cy="28084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83365">
                  <a:extLst>
                    <a:ext uri="{9D8B030D-6E8A-4147-A177-3AD203B41FA5}">
                      <a16:colId xmlns:a16="http://schemas.microsoft.com/office/drawing/2014/main" val="2656095262"/>
                    </a:ext>
                  </a:extLst>
                </a:gridCol>
                <a:gridCol w="1083365">
                  <a:extLst>
                    <a:ext uri="{9D8B030D-6E8A-4147-A177-3AD203B41FA5}">
                      <a16:colId xmlns:a16="http://schemas.microsoft.com/office/drawing/2014/main" val="3499364499"/>
                    </a:ext>
                  </a:extLst>
                </a:gridCol>
                <a:gridCol w="2166731">
                  <a:extLst>
                    <a:ext uri="{9D8B030D-6E8A-4147-A177-3AD203B41FA5}">
                      <a16:colId xmlns:a16="http://schemas.microsoft.com/office/drawing/2014/main" val="3393311623"/>
                    </a:ext>
                  </a:extLst>
                </a:gridCol>
              </a:tblGrid>
              <a:tr h="184897">
                <a:tc gridSpan="3">
                  <a:txBody>
                    <a:bodyPr/>
                    <a:lstStyle/>
                    <a:p>
                      <a:pPr algn="ctr"/>
                      <a:r>
                        <a:rPr lang="it-IT" sz="900" dirty="0">
                          <a:latin typeface="+mj-lt"/>
                          <a:cs typeface="Times New Roman" panose="02020603050405020304" pitchFamily="18" charset="0"/>
                        </a:rPr>
                        <a:t>Rating del controllo interno</a:t>
                      </a:r>
                    </a:p>
                  </a:txBody>
                  <a:tcPr>
                    <a:lnB w="9525" cap="flat" cmpd="sng" algn="ctr">
                      <a:solidFill>
                        <a:schemeClr val="accent1">
                          <a:lumMod val="60000"/>
                          <a:lumOff val="40000"/>
                        </a:schemeClr>
                      </a:solidFill>
                      <a:prstDash val="solid"/>
                      <a:round/>
                      <a:headEnd type="none" w="med" len="med"/>
                      <a:tailEnd type="none" w="med" len="med"/>
                    </a:lnB>
                    <a:solidFill>
                      <a:srgbClr val="007C92"/>
                    </a:solidFill>
                  </a:tcPr>
                </a:tc>
                <a:tc hMerge="1">
                  <a:txBody>
                    <a:bodyPr/>
                    <a:lstStyle/>
                    <a:p>
                      <a:endParaRPr lang="it-IT" dirty="0"/>
                    </a:p>
                  </a:txBody>
                  <a:tcPr/>
                </a:tc>
                <a:tc hMerge="1">
                  <a:txBody>
                    <a:bodyPr/>
                    <a:lstStyle/>
                    <a:p>
                      <a:pPr algn="ctr"/>
                      <a:endParaRPr lang="it-IT" sz="2000" dirty="0">
                        <a:latin typeface="Times New Roman" panose="02020603050405020304" pitchFamily="18" charset="0"/>
                        <a:cs typeface="Times New Roman" panose="02020603050405020304" pitchFamily="18" charset="0"/>
                      </a:endParaRPr>
                    </a:p>
                  </a:txBody>
                  <a:tcPr>
                    <a:lnB w="9525" cap="flat" cmpd="sng" algn="ctr">
                      <a:solidFill>
                        <a:schemeClr val="accent1">
                          <a:lumMod val="60000"/>
                          <a:lumOff val="40000"/>
                        </a:schemeClr>
                      </a:solidFill>
                      <a:prstDash val="solid"/>
                      <a:round/>
                      <a:headEnd type="none" w="med" len="med"/>
                      <a:tailEnd type="none" w="med" len="med"/>
                    </a:lnB>
                    <a:solidFill>
                      <a:srgbClr val="007C92"/>
                    </a:solidFill>
                  </a:tcPr>
                </a:tc>
                <a:extLst>
                  <a:ext uri="{0D108BD9-81ED-4DB2-BD59-A6C34878D82A}">
                    <a16:rowId xmlns:a16="http://schemas.microsoft.com/office/drawing/2014/main" val="3221461655"/>
                  </a:ext>
                </a:extLst>
              </a:tr>
              <a:tr h="219933">
                <a:tc>
                  <a:txBody>
                    <a:bodyPr/>
                    <a:lstStyle/>
                    <a:p>
                      <a:pPr algn="ctr"/>
                      <a:r>
                        <a:rPr lang="it-IT" sz="900" dirty="0">
                          <a:latin typeface="+mj-lt"/>
                          <a:cs typeface="Times New Roman" panose="02020603050405020304" pitchFamily="18" charset="0"/>
                        </a:rPr>
                        <a:t>Valutazione</a:t>
                      </a:r>
                    </a:p>
                  </a:txBody>
                  <a:tcP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it-IT" sz="900" dirty="0">
                          <a:latin typeface="+mj-lt"/>
                          <a:cs typeface="Times New Roman" panose="02020603050405020304" pitchFamily="18" charset="0"/>
                        </a:rPr>
                        <a:t>Score</a:t>
                      </a:r>
                    </a:p>
                  </a:txBody>
                  <a:tcP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tc>
                  <a:txBody>
                    <a:bodyPr/>
                    <a:lstStyle/>
                    <a:p>
                      <a:pPr algn="ctr"/>
                      <a:r>
                        <a:rPr lang="it-IT" sz="900" dirty="0">
                          <a:latin typeface="+mj-lt"/>
                          <a:cs typeface="Times New Roman" panose="02020603050405020304" pitchFamily="18" charset="0"/>
                        </a:rPr>
                        <a:t>Valore Soglia</a:t>
                      </a:r>
                    </a:p>
                  </a:txBody>
                  <a:tcP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35280768"/>
                  </a:ext>
                </a:extLst>
              </a:tr>
              <a:tr h="733110">
                <a:tc>
                  <a:txBody>
                    <a:bodyPr/>
                    <a:lstStyle/>
                    <a:p>
                      <a:pPr algn="ctr"/>
                      <a:r>
                        <a:rPr lang="it-IT" sz="900" u="none" strike="noStrike" dirty="0">
                          <a:solidFill>
                            <a:srgbClr val="00B0F0"/>
                          </a:solidFill>
                          <a:effectLst/>
                        </a:rPr>
                        <a:t>Pienamente efficace</a:t>
                      </a:r>
                      <a:endParaRPr lang="it-IT" sz="900" dirty="0">
                        <a:solidFill>
                          <a:srgbClr val="00B0F0"/>
                        </a:solidFill>
                        <a:latin typeface="+mj-lt"/>
                        <a:cs typeface="Times New Roman" panose="02020603050405020304" pitchFamily="18" charset="0"/>
                      </a:endParaRP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lang="it-IT" sz="900" dirty="0">
                          <a:solidFill>
                            <a:schemeClr val="tx1"/>
                          </a:solidFill>
                          <a:latin typeface="+mj-lt"/>
                          <a:cs typeface="Times New Roman" panose="02020603050405020304" pitchFamily="18" charset="0"/>
                        </a:rPr>
                        <a:t>4</a:t>
                      </a: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00B050"/>
                    </a:solidFill>
                  </a:tcPr>
                </a:tc>
                <a:tc>
                  <a:txBody>
                    <a:bodyPr/>
                    <a:lstStyle/>
                    <a:p>
                      <a:pPr algn="l" fontAlgn="ctr"/>
                      <a:r>
                        <a:rPr lang="it-IT" sz="700" u="none" strike="noStrike" dirty="0">
                          <a:solidFill>
                            <a:schemeClr val="tx1"/>
                          </a:solidFill>
                          <a:effectLst/>
                        </a:rPr>
                        <a:t>Il sistema di controllo interno è efficacie, adeguato. I controlli in atto sono correttamente formalizzati.</a:t>
                      </a:r>
                      <a:endParaRPr lang="it-IT" sz="700" dirty="0">
                        <a:solidFill>
                          <a:schemeClr val="tx1"/>
                        </a:solidFill>
                        <a:latin typeface="+mj-lt"/>
                        <a:cs typeface="Times New Roman" panose="02020603050405020304" pitchFamily="18" charset="0"/>
                      </a:endParaRP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2259041071"/>
                  </a:ext>
                </a:extLst>
              </a:tr>
              <a:tr h="703786">
                <a:tc>
                  <a:txBody>
                    <a:bodyPr/>
                    <a:lstStyle/>
                    <a:p>
                      <a:pPr algn="ctr"/>
                      <a:r>
                        <a:rPr lang="it-IT" sz="900" u="none" strike="noStrike" dirty="0">
                          <a:solidFill>
                            <a:srgbClr val="00B0F0"/>
                          </a:solidFill>
                          <a:effectLst/>
                        </a:rPr>
                        <a:t>Adeguato </a:t>
                      </a:r>
                      <a:endParaRPr lang="it-IT" sz="900" dirty="0">
                        <a:solidFill>
                          <a:srgbClr val="00B0F0"/>
                        </a:solidFill>
                        <a:latin typeface="+mj-lt"/>
                        <a:cs typeface="Times New Roman" panose="02020603050405020304" pitchFamily="18" charset="0"/>
                      </a:endParaRP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lang="it-IT" sz="900" dirty="0">
                          <a:solidFill>
                            <a:schemeClr val="tx1"/>
                          </a:solidFill>
                          <a:latin typeface="+mj-lt"/>
                          <a:cs typeface="Times New Roman" panose="02020603050405020304" pitchFamily="18" charset="0"/>
                        </a:rPr>
                        <a:t>3</a:t>
                      </a: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FFFF00"/>
                    </a:solidFill>
                  </a:tcPr>
                </a:tc>
                <a:tc>
                  <a:txBody>
                    <a:bodyPr/>
                    <a:lstStyle/>
                    <a:p>
                      <a:pPr marL="0" marR="0" lvl="0" indent="0" algn="l" defTabSz="914090" rtl="0" eaLnBrk="1" fontAlgn="auto" latinLnBrk="0" hangingPunct="1">
                        <a:lnSpc>
                          <a:spcPct val="100000"/>
                        </a:lnSpc>
                        <a:spcBef>
                          <a:spcPts val="0"/>
                        </a:spcBef>
                        <a:spcAft>
                          <a:spcPts val="0"/>
                        </a:spcAft>
                        <a:buClrTx/>
                        <a:buSzTx/>
                        <a:buFontTx/>
                        <a:buNone/>
                        <a:tabLst/>
                        <a:defRPr/>
                      </a:pPr>
                      <a:r>
                        <a:rPr lang="it-IT" sz="700" u="none" strike="noStrike" dirty="0">
                          <a:solidFill>
                            <a:schemeClr val="tx1"/>
                          </a:solidFill>
                          <a:effectLst/>
                        </a:rPr>
                        <a:t>Il sistema di controllo interno è efficacie è adeguato. I controlli in atto risultano parzialmente formalizzati.</a:t>
                      </a:r>
                      <a:endParaRPr lang="it-IT" sz="700" dirty="0">
                        <a:solidFill>
                          <a:schemeClr val="tx1"/>
                        </a:solidFill>
                        <a:latin typeface="+mj-lt"/>
                        <a:cs typeface="Times New Roman" panose="02020603050405020304" pitchFamily="18" charset="0"/>
                      </a:endParaRP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325808875"/>
                  </a:ext>
                </a:extLst>
              </a:tr>
              <a:tr h="418549">
                <a:tc>
                  <a:txBody>
                    <a:bodyPr/>
                    <a:lstStyle/>
                    <a:p>
                      <a:pPr marL="0" marR="0" lvl="0" indent="0" algn="ctr" defTabSz="914090" rtl="0" eaLnBrk="1" fontAlgn="auto" latinLnBrk="0" hangingPunct="1">
                        <a:lnSpc>
                          <a:spcPct val="100000"/>
                        </a:lnSpc>
                        <a:spcBef>
                          <a:spcPts val="0"/>
                        </a:spcBef>
                        <a:spcAft>
                          <a:spcPts val="0"/>
                        </a:spcAft>
                        <a:buClrTx/>
                        <a:buSzTx/>
                        <a:buFontTx/>
                        <a:buNone/>
                        <a:tabLst/>
                        <a:defRPr/>
                      </a:pPr>
                      <a:r>
                        <a:rPr lang="it-IT" sz="900" u="none" strike="noStrike" dirty="0">
                          <a:solidFill>
                            <a:srgbClr val="00B0F0"/>
                          </a:solidFill>
                          <a:effectLst/>
                        </a:rPr>
                        <a:t>Parzialmente adeguato</a:t>
                      </a:r>
                      <a:endParaRPr lang="it-IT" sz="900" b="0" i="0" u="none" strike="noStrike" dirty="0">
                        <a:solidFill>
                          <a:srgbClr val="00B0F0"/>
                        </a:solidFill>
                        <a:effectLst/>
                        <a:latin typeface="Calibri" panose="020F0502020204030204" pitchFamily="34" charset="0"/>
                      </a:endParaRPr>
                    </a:p>
                    <a:p>
                      <a:pPr algn="ctr"/>
                      <a:endParaRPr lang="it-IT" sz="900" dirty="0">
                        <a:solidFill>
                          <a:srgbClr val="00B0F0"/>
                        </a:solidFill>
                        <a:latin typeface="+mj-lt"/>
                        <a:cs typeface="Times New Roman" panose="02020603050405020304" pitchFamily="18" charset="0"/>
                      </a:endParaRP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lang="it-IT" sz="900" dirty="0">
                          <a:solidFill>
                            <a:schemeClr val="bg1"/>
                          </a:solidFill>
                          <a:latin typeface="+mj-lt"/>
                          <a:cs typeface="Times New Roman" panose="02020603050405020304" pitchFamily="18" charset="0"/>
                        </a:rPr>
                        <a:t>2</a:t>
                      </a: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FCB414"/>
                    </a:solidFill>
                  </a:tcPr>
                </a:tc>
                <a:tc>
                  <a:txBody>
                    <a:bodyPr/>
                    <a:lstStyle/>
                    <a:p>
                      <a:pPr algn="l" fontAlgn="ctr"/>
                      <a:r>
                        <a:rPr lang="it-IT" sz="700" u="none" strike="noStrike" dirty="0">
                          <a:solidFill>
                            <a:schemeClr val="bg1"/>
                          </a:solidFill>
                          <a:effectLst/>
                        </a:rPr>
                        <a:t>Il sistema di controllo interno deve essere migliorato e il processo dovrebbe essere più strettamente sorvegliato.</a:t>
                      </a:r>
                      <a:endParaRPr lang="it-IT" sz="700" dirty="0">
                        <a:solidFill>
                          <a:schemeClr val="bg1"/>
                        </a:solidFill>
                        <a:latin typeface="+mj-lt"/>
                        <a:cs typeface="Times New Roman" panose="02020603050405020304" pitchFamily="18" charset="0"/>
                      </a:endParaRP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FCB414"/>
                    </a:solidFill>
                  </a:tcPr>
                </a:tc>
                <a:extLst>
                  <a:ext uri="{0D108BD9-81ED-4DB2-BD59-A6C34878D82A}">
                    <a16:rowId xmlns:a16="http://schemas.microsoft.com/office/drawing/2014/main" val="3350806141"/>
                  </a:ext>
                </a:extLst>
              </a:tr>
              <a:tr h="351893">
                <a:tc>
                  <a:txBody>
                    <a:bodyPr/>
                    <a:lstStyle/>
                    <a:p>
                      <a:pPr algn="ctr"/>
                      <a:r>
                        <a:rPr lang="it-IT" sz="900" u="none" strike="noStrike" dirty="0">
                          <a:solidFill>
                            <a:srgbClr val="00B0F0"/>
                          </a:solidFill>
                          <a:effectLst/>
                          <a:latin typeface="+mj-lt"/>
                          <a:cs typeface="Times New Roman" panose="02020603050405020304" pitchFamily="18" charset="0"/>
                        </a:rPr>
                        <a:t>Debole</a:t>
                      </a:r>
                      <a:endParaRPr lang="it-IT" sz="900" dirty="0">
                        <a:solidFill>
                          <a:srgbClr val="00B0F0"/>
                        </a:solidFill>
                        <a:latin typeface="+mj-lt"/>
                        <a:cs typeface="Times New Roman" panose="02020603050405020304" pitchFamily="18" charset="0"/>
                      </a:endParaRP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chemeClr val="bg1"/>
                    </a:solidFill>
                  </a:tcPr>
                </a:tc>
                <a:tc>
                  <a:txBody>
                    <a:bodyPr/>
                    <a:lstStyle/>
                    <a:p>
                      <a:pPr algn="ctr"/>
                      <a:r>
                        <a:rPr lang="it-IT" sz="900" dirty="0">
                          <a:solidFill>
                            <a:schemeClr val="bg1"/>
                          </a:solidFill>
                          <a:latin typeface="+mj-lt"/>
                          <a:cs typeface="Times New Roman" panose="02020603050405020304" pitchFamily="18" charset="0"/>
                        </a:rPr>
                        <a:t>1</a:t>
                      </a: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FF0000"/>
                    </a:solidFill>
                  </a:tcPr>
                </a:tc>
                <a:tc>
                  <a:txBody>
                    <a:bodyPr/>
                    <a:lstStyle/>
                    <a:p>
                      <a:pPr algn="l" fontAlgn="ctr"/>
                      <a:r>
                        <a:rPr lang="it-IT" sz="700" u="none" strike="noStrike" dirty="0">
                          <a:solidFill>
                            <a:schemeClr val="bg1"/>
                          </a:solidFill>
                          <a:effectLst/>
                        </a:rPr>
                        <a:t>Il sistema di controllo interno deve essere riorganizzato. I controlli di primo e secondo livello non sono messi in atto. </a:t>
                      </a:r>
                      <a:endParaRPr lang="it-IT" sz="700" dirty="0">
                        <a:solidFill>
                          <a:schemeClr val="bg1"/>
                        </a:solidFill>
                        <a:latin typeface="+mj-lt"/>
                        <a:cs typeface="Times New Roman" panose="02020603050405020304" pitchFamily="18" charset="0"/>
                      </a:endParaRPr>
                    </a:p>
                  </a:txBody>
                  <a:tcPr anchor="ctr">
                    <a:lnL w="9525" cap="flat" cmpd="sng" algn="ctr">
                      <a:solidFill>
                        <a:schemeClr val="accent1">
                          <a:lumMod val="60000"/>
                          <a:lumOff val="40000"/>
                        </a:schemeClr>
                      </a:solidFill>
                      <a:prstDash val="solid"/>
                      <a:round/>
                      <a:headEnd type="none" w="med" len="med"/>
                      <a:tailEnd type="none" w="med" len="med"/>
                    </a:lnL>
                    <a:lnR w="9525" cap="flat" cmpd="sng" algn="ctr">
                      <a:solidFill>
                        <a:schemeClr val="accent1">
                          <a:lumMod val="60000"/>
                          <a:lumOff val="40000"/>
                        </a:schemeClr>
                      </a:solidFill>
                      <a:prstDash val="solid"/>
                      <a:round/>
                      <a:headEnd type="none" w="med" len="med"/>
                      <a:tailEnd type="none" w="med" len="med"/>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96410046"/>
                  </a:ext>
                </a:extLst>
              </a:tr>
            </a:tbl>
          </a:graphicData>
        </a:graphic>
      </p:graphicFrame>
      <p:graphicFrame>
        <p:nvGraphicFramePr>
          <p:cNvPr id="15" name="Segnaposto contenuto 9">
            <a:extLst>
              <a:ext uri="{FF2B5EF4-FFF2-40B4-BE49-F238E27FC236}">
                <a16:creationId xmlns:a16="http://schemas.microsoft.com/office/drawing/2014/main" id="{212C56B6-CA00-49B0-AFCB-012E98A279D8}"/>
              </a:ext>
            </a:extLst>
          </p:cNvPr>
          <p:cNvGraphicFramePr>
            <a:graphicFrameLocks/>
          </p:cNvGraphicFramePr>
          <p:nvPr/>
        </p:nvGraphicFramePr>
        <p:xfrm>
          <a:off x="843536" y="3180964"/>
          <a:ext cx="3352450" cy="1186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uppo 15">
            <a:extLst>
              <a:ext uri="{FF2B5EF4-FFF2-40B4-BE49-F238E27FC236}">
                <a16:creationId xmlns:a16="http://schemas.microsoft.com/office/drawing/2014/main" id="{E0433C8A-FA29-4293-AE92-DBD84372BDDC}"/>
              </a:ext>
            </a:extLst>
          </p:cNvPr>
          <p:cNvGrpSpPr/>
          <p:nvPr/>
        </p:nvGrpSpPr>
        <p:grpSpPr>
          <a:xfrm>
            <a:off x="1203536" y="2355788"/>
            <a:ext cx="2733956" cy="345782"/>
            <a:chOff x="815" y="65094"/>
            <a:chExt cx="2747764" cy="1099105"/>
          </a:xfrm>
        </p:grpSpPr>
        <p:sp>
          <p:nvSpPr>
            <p:cNvPr id="17" name="Freccia a gallone 16">
              <a:extLst>
                <a:ext uri="{FF2B5EF4-FFF2-40B4-BE49-F238E27FC236}">
                  <a16:creationId xmlns:a16="http://schemas.microsoft.com/office/drawing/2014/main" id="{65356E29-C4BB-4557-BF2B-C9B1834F861E}"/>
                </a:ext>
              </a:extLst>
            </p:cNvPr>
            <p:cNvSpPr/>
            <p:nvPr/>
          </p:nvSpPr>
          <p:spPr>
            <a:xfrm>
              <a:off x="815" y="65094"/>
              <a:ext cx="2747764" cy="109910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ccia a gallone 4">
              <a:extLst>
                <a:ext uri="{FF2B5EF4-FFF2-40B4-BE49-F238E27FC236}">
                  <a16:creationId xmlns:a16="http://schemas.microsoft.com/office/drawing/2014/main" id="{8451D818-CF2B-4612-911C-F668CC816FB7}"/>
                </a:ext>
              </a:extLst>
            </p:cNvPr>
            <p:cNvSpPr txBox="1"/>
            <p:nvPr/>
          </p:nvSpPr>
          <p:spPr>
            <a:xfrm>
              <a:off x="550368" y="65094"/>
              <a:ext cx="1648659" cy="10991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5715" rIns="0" bIns="5715" numCol="1" spcCol="1270" anchor="ctr" anchorCtr="0">
              <a:noAutofit/>
            </a:bodyPr>
            <a:lstStyle/>
            <a:p>
              <a:pPr algn="ctr" defTabSz="400050">
                <a:lnSpc>
                  <a:spcPct val="90000"/>
                </a:lnSpc>
                <a:spcBef>
                  <a:spcPct val="0"/>
                </a:spcBef>
                <a:spcAft>
                  <a:spcPct val="35000"/>
                </a:spcAft>
              </a:pPr>
              <a:r>
                <a:rPr lang="it-IT" sz="900" b="1" dirty="0"/>
                <a:t>Rating del controllo interno</a:t>
              </a:r>
            </a:p>
          </p:txBody>
        </p:sp>
      </p:grpSp>
      <p:sp>
        <p:nvSpPr>
          <p:cNvPr id="3" name="Rettangolo con angoli arrotondati 2">
            <a:extLst>
              <a:ext uri="{FF2B5EF4-FFF2-40B4-BE49-F238E27FC236}">
                <a16:creationId xmlns:a16="http://schemas.microsoft.com/office/drawing/2014/main" id="{A420486B-70A0-4AA7-9673-5F79D5AE62BA}"/>
              </a:ext>
            </a:extLst>
          </p:cNvPr>
          <p:cNvSpPr/>
          <p:nvPr/>
        </p:nvSpPr>
        <p:spPr>
          <a:xfrm>
            <a:off x="843536" y="2781466"/>
            <a:ext cx="3352450" cy="34578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900" b="1" dirty="0"/>
              <a:t>L’adeguatezza del controllo interno è valutata secondo due driver</a:t>
            </a:r>
          </a:p>
        </p:txBody>
      </p:sp>
      <p:sp>
        <p:nvSpPr>
          <p:cNvPr id="4" name="Rettangolo con angoli arrotondati 3">
            <a:extLst>
              <a:ext uri="{FF2B5EF4-FFF2-40B4-BE49-F238E27FC236}">
                <a16:creationId xmlns:a16="http://schemas.microsoft.com/office/drawing/2014/main" id="{78A514B9-3E05-485C-A7CB-6A28A477C992}"/>
              </a:ext>
            </a:extLst>
          </p:cNvPr>
          <p:cNvSpPr/>
          <p:nvPr/>
        </p:nvSpPr>
        <p:spPr>
          <a:xfrm>
            <a:off x="843537" y="4714635"/>
            <a:ext cx="3329953" cy="83756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900" dirty="0">
                <a:solidFill>
                  <a:srgbClr val="FF0000"/>
                </a:solidFill>
              </a:rPr>
              <a:t>Se il presidio è totalmente inadeguato a mitigare il rischio deve essere posto in essere un </a:t>
            </a:r>
            <a:r>
              <a:rPr lang="it-IT" sz="900" b="1" i="1" dirty="0" err="1">
                <a:solidFill>
                  <a:srgbClr val="FF0000"/>
                </a:solidFill>
              </a:rPr>
              <a:t>remediation</a:t>
            </a:r>
            <a:r>
              <a:rPr lang="it-IT" sz="900" b="1" i="1" dirty="0">
                <a:solidFill>
                  <a:srgbClr val="FF0000"/>
                </a:solidFill>
              </a:rPr>
              <a:t> plan </a:t>
            </a:r>
          </a:p>
        </p:txBody>
      </p:sp>
      <p:sp>
        <p:nvSpPr>
          <p:cNvPr id="19" name="Freccia a pentagono 18">
            <a:extLst>
              <a:ext uri="{FF2B5EF4-FFF2-40B4-BE49-F238E27FC236}">
                <a16:creationId xmlns:a16="http://schemas.microsoft.com/office/drawing/2014/main" id="{E8E87BD9-1A1B-4C99-BFA4-DFDF631142DA}"/>
              </a:ext>
            </a:extLst>
          </p:cNvPr>
          <p:cNvSpPr/>
          <p:nvPr/>
        </p:nvSpPr>
        <p:spPr>
          <a:xfrm rot="19219974" flipH="1">
            <a:off x="6867526" y="896817"/>
            <a:ext cx="1581150" cy="333375"/>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Esempio</a:t>
            </a:r>
          </a:p>
        </p:txBody>
      </p:sp>
    </p:spTree>
    <p:extLst>
      <p:ext uri="{BB962C8B-B14F-4D97-AF65-F5344CB8AC3E}">
        <p14:creationId xmlns:p14="http://schemas.microsoft.com/office/powerpoint/2010/main" val="207984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C9B4FA-7B33-4A6A-AA02-70CDABBFEB62}"/>
              </a:ext>
            </a:extLst>
          </p:cNvPr>
          <p:cNvSpPr>
            <a:spLocks noGrp="1"/>
          </p:cNvSpPr>
          <p:nvPr>
            <p:ph type="sldNum" sz="quarter" idx="15"/>
          </p:nvPr>
        </p:nvSpPr>
        <p:spPr/>
        <p:txBody>
          <a:bodyPr/>
          <a:lstStyle/>
          <a:p>
            <a:r>
              <a:rPr lang="en-AU" dirty="0"/>
              <a:t> </a:t>
            </a:r>
          </a:p>
        </p:txBody>
      </p:sp>
      <p:sp>
        <p:nvSpPr>
          <p:cNvPr id="13" name="Subtitle 2">
            <a:extLst>
              <a:ext uri="{FF2B5EF4-FFF2-40B4-BE49-F238E27FC236}">
                <a16:creationId xmlns:a16="http://schemas.microsoft.com/office/drawing/2014/main" id="{1A94EE8B-B258-457E-B15B-FECBCBA768E4}"/>
              </a:ext>
            </a:extLst>
          </p:cNvPr>
          <p:cNvSpPr txBox="1">
            <a:spLocks/>
          </p:cNvSpPr>
          <p:nvPr/>
        </p:nvSpPr>
        <p:spPr>
          <a:xfrm>
            <a:off x="498196" y="932604"/>
            <a:ext cx="7874864"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Risk assessment</a:t>
            </a:r>
          </a:p>
        </p:txBody>
      </p:sp>
      <p:sp>
        <p:nvSpPr>
          <p:cNvPr id="2" name="Freccia a pentagono 1">
            <a:extLst>
              <a:ext uri="{FF2B5EF4-FFF2-40B4-BE49-F238E27FC236}">
                <a16:creationId xmlns:a16="http://schemas.microsoft.com/office/drawing/2014/main" id="{3FCB657A-1C72-4ED0-80BE-A83BEE223797}"/>
              </a:ext>
            </a:extLst>
          </p:cNvPr>
          <p:cNvSpPr/>
          <p:nvPr/>
        </p:nvSpPr>
        <p:spPr>
          <a:xfrm rot="19219974" flipH="1">
            <a:off x="7344604" y="610570"/>
            <a:ext cx="1581150" cy="333375"/>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Esempio</a:t>
            </a:r>
          </a:p>
        </p:txBody>
      </p:sp>
      <p:graphicFrame>
        <p:nvGraphicFramePr>
          <p:cNvPr id="7" name="Tabella 6">
            <a:extLst>
              <a:ext uri="{FF2B5EF4-FFF2-40B4-BE49-F238E27FC236}">
                <a16:creationId xmlns:a16="http://schemas.microsoft.com/office/drawing/2014/main" id="{EF434BBD-6931-4C3E-9653-31EE54913727}"/>
              </a:ext>
            </a:extLst>
          </p:cNvPr>
          <p:cNvGraphicFramePr>
            <a:graphicFrameLocks noGrp="1"/>
          </p:cNvGraphicFramePr>
          <p:nvPr/>
        </p:nvGraphicFramePr>
        <p:xfrm>
          <a:off x="995351" y="1825625"/>
          <a:ext cx="7153297" cy="4351337"/>
        </p:xfrm>
        <a:graphic>
          <a:graphicData uri="http://schemas.openxmlformats.org/drawingml/2006/table">
            <a:tbl>
              <a:tblPr/>
              <a:tblGrid>
                <a:gridCol w="1358221">
                  <a:extLst>
                    <a:ext uri="{9D8B030D-6E8A-4147-A177-3AD203B41FA5}">
                      <a16:colId xmlns:a16="http://schemas.microsoft.com/office/drawing/2014/main" val="2343290510"/>
                    </a:ext>
                  </a:extLst>
                </a:gridCol>
                <a:gridCol w="482923">
                  <a:extLst>
                    <a:ext uri="{9D8B030D-6E8A-4147-A177-3AD203B41FA5}">
                      <a16:colId xmlns:a16="http://schemas.microsoft.com/office/drawing/2014/main" val="303252028"/>
                    </a:ext>
                  </a:extLst>
                </a:gridCol>
                <a:gridCol w="482923">
                  <a:extLst>
                    <a:ext uri="{9D8B030D-6E8A-4147-A177-3AD203B41FA5}">
                      <a16:colId xmlns:a16="http://schemas.microsoft.com/office/drawing/2014/main" val="185274170"/>
                    </a:ext>
                  </a:extLst>
                </a:gridCol>
                <a:gridCol w="482923">
                  <a:extLst>
                    <a:ext uri="{9D8B030D-6E8A-4147-A177-3AD203B41FA5}">
                      <a16:colId xmlns:a16="http://schemas.microsoft.com/office/drawing/2014/main" val="2580375249"/>
                    </a:ext>
                  </a:extLst>
                </a:gridCol>
                <a:gridCol w="482923">
                  <a:extLst>
                    <a:ext uri="{9D8B030D-6E8A-4147-A177-3AD203B41FA5}">
                      <a16:colId xmlns:a16="http://schemas.microsoft.com/office/drawing/2014/main" val="656164050"/>
                    </a:ext>
                  </a:extLst>
                </a:gridCol>
                <a:gridCol w="482923">
                  <a:extLst>
                    <a:ext uri="{9D8B030D-6E8A-4147-A177-3AD203B41FA5}">
                      <a16:colId xmlns:a16="http://schemas.microsoft.com/office/drawing/2014/main" val="744585674"/>
                    </a:ext>
                  </a:extLst>
                </a:gridCol>
                <a:gridCol w="482923">
                  <a:extLst>
                    <a:ext uri="{9D8B030D-6E8A-4147-A177-3AD203B41FA5}">
                      <a16:colId xmlns:a16="http://schemas.microsoft.com/office/drawing/2014/main" val="2014250027"/>
                    </a:ext>
                  </a:extLst>
                </a:gridCol>
                <a:gridCol w="482923">
                  <a:extLst>
                    <a:ext uri="{9D8B030D-6E8A-4147-A177-3AD203B41FA5}">
                      <a16:colId xmlns:a16="http://schemas.microsoft.com/office/drawing/2014/main" val="2911185474"/>
                    </a:ext>
                  </a:extLst>
                </a:gridCol>
                <a:gridCol w="482923">
                  <a:extLst>
                    <a:ext uri="{9D8B030D-6E8A-4147-A177-3AD203B41FA5}">
                      <a16:colId xmlns:a16="http://schemas.microsoft.com/office/drawing/2014/main" val="2004682247"/>
                    </a:ext>
                  </a:extLst>
                </a:gridCol>
                <a:gridCol w="482923">
                  <a:extLst>
                    <a:ext uri="{9D8B030D-6E8A-4147-A177-3AD203B41FA5}">
                      <a16:colId xmlns:a16="http://schemas.microsoft.com/office/drawing/2014/main" val="3437232652"/>
                    </a:ext>
                  </a:extLst>
                </a:gridCol>
                <a:gridCol w="482923">
                  <a:extLst>
                    <a:ext uri="{9D8B030D-6E8A-4147-A177-3AD203B41FA5}">
                      <a16:colId xmlns:a16="http://schemas.microsoft.com/office/drawing/2014/main" val="1118187766"/>
                    </a:ext>
                  </a:extLst>
                </a:gridCol>
                <a:gridCol w="482923">
                  <a:extLst>
                    <a:ext uri="{9D8B030D-6E8A-4147-A177-3AD203B41FA5}">
                      <a16:colId xmlns:a16="http://schemas.microsoft.com/office/drawing/2014/main" val="3282546591"/>
                    </a:ext>
                  </a:extLst>
                </a:gridCol>
                <a:gridCol w="482923">
                  <a:extLst>
                    <a:ext uri="{9D8B030D-6E8A-4147-A177-3AD203B41FA5}">
                      <a16:colId xmlns:a16="http://schemas.microsoft.com/office/drawing/2014/main" val="870891885"/>
                    </a:ext>
                  </a:extLst>
                </a:gridCol>
              </a:tblGrid>
              <a:tr h="150913">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55047143"/>
                  </a:ext>
                </a:extLst>
              </a:tr>
              <a:tr h="145883">
                <a:tc gridSpan="13">
                  <a:txBody>
                    <a:bodyPr/>
                    <a:lstStyle/>
                    <a:p>
                      <a:pPr algn="ctr" fontAlgn="b"/>
                      <a:r>
                        <a:rPr lang="it-IT" sz="900" b="1" i="0" u="none" strike="noStrike">
                          <a:solidFill>
                            <a:srgbClr val="FFFFFF"/>
                          </a:solidFill>
                          <a:effectLst/>
                          <a:latin typeface="Calibri" panose="020F0502020204030204" pitchFamily="34" charset="0"/>
                        </a:rPr>
                        <a:t>Metodologia di valutazione del rischio residuo</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83446627"/>
                  </a:ext>
                </a:extLst>
              </a:tr>
              <a:tr h="145883">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13705046"/>
                  </a:ext>
                </a:extLst>
              </a:tr>
              <a:tr h="291766">
                <a:tc rowSpan="2">
                  <a:txBody>
                    <a:bodyPr/>
                    <a:lstStyle/>
                    <a:p>
                      <a:pPr algn="l" fontAlgn="t"/>
                      <a:r>
                        <a:rPr lang="it-IT" sz="900" b="0" i="0" u="none" strike="noStrike">
                          <a:solidFill>
                            <a:srgbClr val="000000"/>
                          </a:solidFill>
                          <a:effectLst/>
                          <a:latin typeface="Calibri" panose="020F0502020204030204" pitchFamily="34" charset="0"/>
                        </a:rPr>
                        <a:t>Valutazione del rischio residuo </a:t>
                      </a:r>
                    </a:p>
                  </a:txBody>
                  <a:tcPr marL="0" marR="0" marT="0" marB="0">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rowSpan="2" gridSpan="10">
                  <a:txBody>
                    <a:bodyPr/>
                    <a:lstStyle/>
                    <a:p>
                      <a:pPr algn="l" fontAlgn="t"/>
                      <a:r>
                        <a:rPr lang="it-IT" sz="900" b="0" i="0" u="none" strike="noStrike">
                          <a:solidFill>
                            <a:srgbClr val="000000"/>
                          </a:solidFill>
                          <a:effectLst/>
                          <a:latin typeface="Calibri" panose="020F0502020204030204" pitchFamily="34" charset="0"/>
                        </a:rPr>
                        <a:t>Il rischio residuo è determinato in funzione dell'esistenza di presidi di controllo interno adeguati. La valutazione è effettuata valutando l'effetto del presidio di controllo sul rischio inerente</a:t>
                      </a:r>
                    </a:p>
                  </a:txBody>
                  <a:tcPr marL="0" marR="0" marT="0" marB="0">
                    <a:lnL>
                      <a:noFill/>
                    </a:lnL>
                    <a:lnR>
                      <a:noFill/>
                    </a:lnR>
                    <a:lnT>
                      <a:noFill/>
                    </a:lnT>
                    <a:lnB>
                      <a:noFill/>
                    </a:lnB>
                    <a:solidFill>
                      <a:srgbClr val="FFFFFF"/>
                    </a:solidFill>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65948956"/>
                  </a:ext>
                </a:extLst>
              </a:tr>
              <a:tr h="664019">
                <a:tc vMerge="1">
                  <a:txBody>
                    <a:bodyPr/>
                    <a:lstStyle/>
                    <a:p>
                      <a:endParaRPr lang="it-IT"/>
                    </a:p>
                  </a:txBody>
                  <a:tcPr/>
                </a:tc>
                <a:tc gridSpan="10"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25207976"/>
                  </a:ext>
                </a:extLst>
              </a:tr>
              <a:tr h="437649">
                <a:tc>
                  <a:txBody>
                    <a:bodyPr/>
                    <a:lstStyle/>
                    <a:p>
                      <a:pPr algn="ctr" fontAlgn="ctr"/>
                      <a:r>
                        <a:rPr lang="it-IT" sz="900" b="0" i="0" u="none" strike="noStrike">
                          <a:solidFill>
                            <a:srgbClr val="000000"/>
                          </a:solidFill>
                          <a:effectLst/>
                          <a:latin typeface="Calibri" panose="020F0502020204030204" pitchFamily="34" charset="0"/>
                        </a:rPr>
                        <a:t>Rischio Inerente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900" b="0" i="0" u="none" strike="noStrike">
                          <a:solidFill>
                            <a:srgbClr val="000000"/>
                          </a:solidFill>
                          <a:effectLst/>
                          <a:latin typeface="Calibri" panose="020F0502020204030204" pitchFamily="34" charset="0"/>
                        </a:rPr>
                        <a:t>meno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ctr"/>
                      <a:r>
                        <a:rPr lang="it-IT" sz="900" b="0" i="0" u="none" strike="noStrike">
                          <a:solidFill>
                            <a:srgbClr val="000000"/>
                          </a:solidFill>
                          <a:effectLst/>
                          <a:latin typeface="Calibri" panose="020F0502020204030204" pitchFamily="34" charset="0"/>
                        </a:rPr>
                        <a:t>Sistema di controllo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it-IT"/>
                    </a:p>
                  </a:txBody>
                  <a:tcPr/>
                </a:tc>
                <a:tc>
                  <a:txBody>
                    <a:bodyPr/>
                    <a:lstStyle/>
                    <a:p>
                      <a:pPr algn="ctr" fontAlgn="ctr"/>
                      <a:r>
                        <a:rPr lang="it-IT" sz="900" b="0" i="0" u="none" strike="noStrike">
                          <a:solidFill>
                            <a:srgbClr val="000000"/>
                          </a:solidFill>
                          <a:effectLst/>
                          <a:latin typeface="Calibri" panose="020F0502020204030204" pitchFamily="34" charset="0"/>
                        </a:rPr>
                        <a:t>uguale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it-IT" sz="900" b="0" i="0" u="none" strike="noStrike">
                          <a:solidFill>
                            <a:srgbClr val="000000"/>
                          </a:solidFill>
                          <a:effectLst/>
                          <a:latin typeface="Calibri" panose="020F0502020204030204" pitchFamily="34" charset="0"/>
                        </a:rPr>
                        <a:t>Rischio residio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82271050"/>
                  </a:ext>
                </a:extLst>
              </a:tr>
              <a:tr h="246492">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4896694"/>
                  </a:ext>
                </a:extLst>
              </a:tr>
              <a:tr h="1021181">
                <a:tc>
                  <a:txBody>
                    <a:bodyPr/>
                    <a:lstStyle/>
                    <a:p>
                      <a:pPr algn="l" fontAlgn="b"/>
                      <a:r>
                        <a:rPr lang="it-IT" sz="900" b="0" i="0" u="none" strike="noStrike">
                          <a:solidFill>
                            <a:srgbClr val="000000"/>
                          </a:solidFill>
                          <a:effectLst/>
                          <a:latin typeface="Calibri" panose="020F0502020204030204" pitchFamily="34" charset="0"/>
                        </a:rPr>
                        <a:t>Livelli di rischio residuo</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rowSpan="2" gridSpan="3">
                  <a:txBody>
                    <a:bodyPr/>
                    <a:lstStyle/>
                    <a:p>
                      <a:pPr algn="ctr" fontAlgn="ctr"/>
                      <a:r>
                        <a:rPr lang="it-IT" sz="900" b="0" i="0" u="none" strike="noStrike">
                          <a:solidFill>
                            <a:srgbClr val="000000"/>
                          </a:solidFill>
                          <a:effectLst/>
                          <a:latin typeface="Calibri" panose="020F0502020204030204" pitchFamily="34" charset="0"/>
                        </a:rPr>
                        <a:t>Basso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it-IT"/>
                    </a:p>
                  </a:txBody>
                  <a:tcPr/>
                </a:tc>
                <a:tc rowSpan="2" hMerge="1">
                  <a:txBody>
                    <a:bodyPr/>
                    <a:lstStyle/>
                    <a:p>
                      <a:endParaRPr lang="it-IT"/>
                    </a:p>
                  </a:txBody>
                  <a:tcPr/>
                </a:tc>
                <a:tc rowSpan="2" gridSpan="3">
                  <a:txBody>
                    <a:bodyPr/>
                    <a:lstStyle/>
                    <a:p>
                      <a:pPr algn="ctr" fontAlgn="ctr"/>
                      <a:r>
                        <a:rPr lang="it-IT" sz="900" b="0" i="0" u="none" strike="noStrike">
                          <a:solidFill>
                            <a:srgbClr val="000000"/>
                          </a:solidFill>
                          <a:effectLst/>
                          <a:latin typeface="Calibri" panose="020F0502020204030204" pitchFamily="34" charset="0"/>
                        </a:rPr>
                        <a:t>Medio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lang="it-IT"/>
                    </a:p>
                  </a:txBody>
                  <a:tcPr/>
                </a:tc>
                <a:tc rowSpan="2" hMerge="1">
                  <a:txBody>
                    <a:bodyPr/>
                    <a:lstStyle/>
                    <a:p>
                      <a:endParaRPr lang="it-IT"/>
                    </a:p>
                  </a:txBody>
                  <a:tcPr/>
                </a:tc>
                <a:tc rowSpan="2" gridSpan="3">
                  <a:txBody>
                    <a:bodyPr/>
                    <a:lstStyle/>
                    <a:p>
                      <a:pPr algn="ctr" fontAlgn="ctr"/>
                      <a:r>
                        <a:rPr lang="it-IT" sz="900" b="0" i="0" u="none" strike="noStrike">
                          <a:solidFill>
                            <a:srgbClr val="000000"/>
                          </a:solidFill>
                          <a:effectLst/>
                          <a:latin typeface="Calibri" panose="020F0502020204030204" pitchFamily="34" charset="0"/>
                        </a:rPr>
                        <a:t>Elevato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hMerge="1">
                  <a:txBody>
                    <a:bodyPr/>
                    <a:lstStyle/>
                    <a:p>
                      <a:endParaRPr lang="it-IT"/>
                    </a:p>
                  </a:txBody>
                  <a:tcPr/>
                </a:tc>
                <a:tc rowSpan="2" hMerge="1">
                  <a:txBody>
                    <a:bodyPr/>
                    <a:lstStyle/>
                    <a:p>
                      <a:endParaRPr lang="it-IT"/>
                    </a:p>
                  </a:txBody>
                  <a:tcPr/>
                </a:tc>
                <a:tc rowSpan="2" gridSpan="3">
                  <a:txBody>
                    <a:bodyPr/>
                    <a:lstStyle/>
                    <a:p>
                      <a:pPr algn="ctr" fontAlgn="ctr"/>
                      <a:r>
                        <a:rPr lang="it-IT" sz="900" b="0" i="0" u="none" strike="noStrike">
                          <a:solidFill>
                            <a:srgbClr val="000000"/>
                          </a:solidFill>
                          <a:effectLst/>
                          <a:latin typeface="Calibri" panose="020F0502020204030204" pitchFamily="34" charset="0"/>
                        </a:rPr>
                        <a:t>Critico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rowSpan="2" hMerge="1">
                  <a:txBody>
                    <a:bodyPr/>
                    <a:lstStyle/>
                    <a:p>
                      <a:endParaRPr lang="it-IT"/>
                    </a:p>
                  </a:txBody>
                  <a:tcPr/>
                </a:tc>
                <a:tc rowSpan="2" hMerge="1">
                  <a:txBody>
                    <a:bodyPr/>
                    <a:lstStyle/>
                    <a:p>
                      <a:endParaRPr lang="it-IT"/>
                    </a:p>
                  </a:txBody>
                  <a:tcPr/>
                </a:tc>
                <a:extLst>
                  <a:ext uri="{0D108BD9-81ED-4DB2-BD59-A6C34878D82A}">
                    <a16:rowId xmlns:a16="http://schemas.microsoft.com/office/drawing/2014/main" val="3223601166"/>
                  </a:ext>
                </a:extLst>
              </a:tr>
              <a:tr h="236431">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it-IT"/>
                    </a:p>
                  </a:txBody>
                  <a:tcPr/>
                </a:tc>
                <a:tc hMerge="1" vMerge="1">
                  <a:txBody>
                    <a:bodyPr/>
                    <a:lstStyle/>
                    <a:p>
                      <a:endParaRPr lang="it-IT"/>
                    </a:p>
                  </a:txBody>
                  <a:tcPr/>
                </a:tc>
                <a:tc hMerge="1" vMerge="1">
                  <a:txBody>
                    <a:bodyPr/>
                    <a:lstStyle/>
                    <a:p>
                      <a:endParaRPr lang="it-IT"/>
                    </a:p>
                  </a:txBody>
                  <a:tcPr/>
                </a:tc>
                <a:tc gridSpan="3" vMerge="1">
                  <a:txBody>
                    <a:bodyPr/>
                    <a:lstStyle/>
                    <a:p>
                      <a:endParaRPr lang="it-IT"/>
                    </a:p>
                  </a:txBody>
                  <a:tcPr/>
                </a:tc>
                <a:tc hMerge="1" vMerge="1">
                  <a:txBody>
                    <a:bodyPr/>
                    <a:lstStyle/>
                    <a:p>
                      <a:endParaRPr lang="it-IT"/>
                    </a:p>
                  </a:txBody>
                  <a:tcPr/>
                </a:tc>
                <a:tc hMerge="1" vMerge="1">
                  <a:txBody>
                    <a:bodyPr/>
                    <a:lstStyle/>
                    <a:p>
                      <a:endParaRPr lang="it-IT"/>
                    </a:p>
                  </a:txBody>
                  <a:tcPr/>
                </a:tc>
                <a:tc gridSpan="3" vMerge="1">
                  <a:txBody>
                    <a:bodyPr/>
                    <a:lstStyle/>
                    <a:p>
                      <a:endParaRPr lang="it-IT"/>
                    </a:p>
                  </a:txBody>
                  <a:tcPr/>
                </a:tc>
                <a:tc hMerge="1" vMerge="1">
                  <a:txBody>
                    <a:bodyPr/>
                    <a:lstStyle/>
                    <a:p>
                      <a:endParaRPr lang="it-IT"/>
                    </a:p>
                  </a:txBody>
                  <a:tcPr/>
                </a:tc>
                <a:tc hMerge="1" vMerge="1">
                  <a:txBody>
                    <a:bodyPr/>
                    <a:lstStyle/>
                    <a:p>
                      <a:endParaRPr lang="it-IT"/>
                    </a:p>
                  </a:txBody>
                  <a:tcPr/>
                </a:tc>
                <a:tc gridSpan="3" vMerge="1">
                  <a:txBody>
                    <a:bodyPr/>
                    <a:lstStyle/>
                    <a:p>
                      <a:endParaRPr lang="it-IT"/>
                    </a:p>
                  </a:txBody>
                  <a:tcPr/>
                </a:tc>
                <a:tc hMerge="1" vMerge="1">
                  <a:txBody>
                    <a:bodyPr/>
                    <a:lstStyle/>
                    <a:p>
                      <a:endParaRPr lang="it-IT"/>
                    </a:p>
                  </a:txBody>
                  <a:tcPr/>
                </a:tc>
                <a:tc hMerge="1" vMerge="1">
                  <a:txBody>
                    <a:bodyPr/>
                    <a:lstStyle/>
                    <a:p>
                      <a:endParaRPr lang="it-IT"/>
                    </a:p>
                  </a:txBody>
                  <a:tcPr/>
                </a:tc>
                <a:extLst>
                  <a:ext uri="{0D108BD9-81ED-4DB2-BD59-A6C34878D82A}">
                    <a16:rowId xmlns:a16="http://schemas.microsoft.com/office/drawing/2014/main" val="2798316717"/>
                  </a:ext>
                </a:extLst>
              </a:tr>
              <a:tr h="145883">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96523662"/>
                  </a:ext>
                </a:extLst>
              </a:tr>
              <a:tr h="865237">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it-IT" sz="900" b="0" i="0" u="none" strike="noStrike" dirty="0">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5990082"/>
                  </a:ext>
                </a:extLst>
              </a:tr>
            </a:tbl>
          </a:graphicData>
        </a:graphic>
      </p:graphicFrame>
    </p:spTree>
    <p:extLst>
      <p:ext uri="{BB962C8B-B14F-4D97-AF65-F5344CB8AC3E}">
        <p14:creationId xmlns:p14="http://schemas.microsoft.com/office/powerpoint/2010/main" val="208871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C9B4FA-7B33-4A6A-AA02-70CDABBFEB62}"/>
              </a:ext>
            </a:extLst>
          </p:cNvPr>
          <p:cNvSpPr>
            <a:spLocks noGrp="1"/>
          </p:cNvSpPr>
          <p:nvPr>
            <p:ph type="sldNum" sz="quarter" idx="15"/>
          </p:nvPr>
        </p:nvSpPr>
        <p:spPr/>
        <p:txBody>
          <a:bodyPr/>
          <a:lstStyle/>
          <a:p>
            <a:endParaRPr lang="en-AU" dirty="0"/>
          </a:p>
        </p:txBody>
      </p:sp>
      <p:sp>
        <p:nvSpPr>
          <p:cNvPr id="12" name="Subtitle 2">
            <a:extLst>
              <a:ext uri="{FF2B5EF4-FFF2-40B4-BE49-F238E27FC236}">
                <a16:creationId xmlns:a16="http://schemas.microsoft.com/office/drawing/2014/main" id="{C80091CC-8C80-4EC4-A5F6-606EE7D0B43D}"/>
              </a:ext>
            </a:extLst>
          </p:cNvPr>
          <p:cNvSpPr txBox="1">
            <a:spLocks/>
          </p:cNvSpPr>
          <p:nvPr/>
        </p:nvSpPr>
        <p:spPr>
          <a:xfrm>
            <a:off x="-104842" y="1772656"/>
            <a:ext cx="4422843"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sp>
        <p:nvSpPr>
          <p:cNvPr id="13" name="Subtitle 2">
            <a:extLst>
              <a:ext uri="{FF2B5EF4-FFF2-40B4-BE49-F238E27FC236}">
                <a16:creationId xmlns:a16="http://schemas.microsoft.com/office/drawing/2014/main" id="{1A94EE8B-B258-457E-B15B-FECBCBA768E4}"/>
              </a:ext>
            </a:extLst>
          </p:cNvPr>
          <p:cNvSpPr txBox="1">
            <a:spLocks/>
          </p:cNvSpPr>
          <p:nvPr/>
        </p:nvSpPr>
        <p:spPr>
          <a:xfrm>
            <a:off x="416698" y="1522724"/>
            <a:ext cx="7894487"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Risk Assessment</a:t>
            </a:r>
          </a:p>
          <a:p>
            <a:endParaRPr lang="en-AU" dirty="0"/>
          </a:p>
        </p:txBody>
      </p:sp>
      <p:sp>
        <p:nvSpPr>
          <p:cNvPr id="6" name="Rettangolo con angoli arrotondati 5">
            <a:extLst>
              <a:ext uri="{FF2B5EF4-FFF2-40B4-BE49-F238E27FC236}">
                <a16:creationId xmlns:a16="http://schemas.microsoft.com/office/drawing/2014/main" id="{95C74487-714C-4F61-97C7-4EF1F451E864}"/>
              </a:ext>
            </a:extLst>
          </p:cNvPr>
          <p:cNvSpPr/>
          <p:nvPr/>
        </p:nvSpPr>
        <p:spPr>
          <a:xfrm>
            <a:off x="739472" y="2519074"/>
            <a:ext cx="1844703" cy="909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Probabilità </a:t>
            </a:r>
          </a:p>
        </p:txBody>
      </p:sp>
      <p:sp>
        <p:nvSpPr>
          <p:cNvPr id="7" name="Segno di moltiplicazione 6">
            <a:extLst>
              <a:ext uri="{FF2B5EF4-FFF2-40B4-BE49-F238E27FC236}">
                <a16:creationId xmlns:a16="http://schemas.microsoft.com/office/drawing/2014/main" id="{B88B7015-A336-49D9-B94C-978E96B6F003}"/>
              </a:ext>
            </a:extLst>
          </p:cNvPr>
          <p:cNvSpPr/>
          <p:nvPr/>
        </p:nvSpPr>
        <p:spPr>
          <a:xfrm>
            <a:off x="2841929" y="2829173"/>
            <a:ext cx="341906" cy="32600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C5D803A2-E593-4BD9-B45D-9E2170018E67}"/>
              </a:ext>
            </a:extLst>
          </p:cNvPr>
          <p:cNvSpPr/>
          <p:nvPr/>
        </p:nvSpPr>
        <p:spPr>
          <a:xfrm>
            <a:off x="3441591" y="2519073"/>
            <a:ext cx="1844703" cy="909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Impatto  </a:t>
            </a:r>
          </a:p>
        </p:txBody>
      </p:sp>
      <p:sp>
        <p:nvSpPr>
          <p:cNvPr id="8" name="Uguale a 7">
            <a:extLst>
              <a:ext uri="{FF2B5EF4-FFF2-40B4-BE49-F238E27FC236}">
                <a16:creationId xmlns:a16="http://schemas.microsoft.com/office/drawing/2014/main" id="{1E5F141C-4548-414E-9738-C6947909F023}"/>
              </a:ext>
            </a:extLst>
          </p:cNvPr>
          <p:cNvSpPr/>
          <p:nvPr/>
        </p:nvSpPr>
        <p:spPr>
          <a:xfrm>
            <a:off x="5467849" y="2811033"/>
            <a:ext cx="408166" cy="3441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Rettangolo con angoli arrotondati 13">
            <a:extLst>
              <a:ext uri="{FF2B5EF4-FFF2-40B4-BE49-F238E27FC236}">
                <a16:creationId xmlns:a16="http://schemas.microsoft.com/office/drawing/2014/main" id="{E569A902-81C8-48D1-A851-576DF82F5D55}"/>
              </a:ext>
            </a:extLst>
          </p:cNvPr>
          <p:cNvSpPr/>
          <p:nvPr/>
        </p:nvSpPr>
        <p:spPr>
          <a:xfrm>
            <a:off x="6057572" y="2506716"/>
            <a:ext cx="1844703" cy="90992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Rischio potenziale</a:t>
            </a:r>
          </a:p>
        </p:txBody>
      </p:sp>
      <p:sp>
        <p:nvSpPr>
          <p:cNvPr id="15" name="Rettangolo con angoli arrotondati 14">
            <a:extLst>
              <a:ext uri="{FF2B5EF4-FFF2-40B4-BE49-F238E27FC236}">
                <a16:creationId xmlns:a16="http://schemas.microsoft.com/office/drawing/2014/main" id="{7886E6EB-D2B5-4181-A5B9-16205787AC4E}"/>
              </a:ext>
            </a:extLst>
          </p:cNvPr>
          <p:cNvSpPr/>
          <p:nvPr/>
        </p:nvSpPr>
        <p:spPr>
          <a:xfrm>
            <a:off x="739472" y="4092962"/>
            <a:ext cx="1844703" cy="90992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Rischio potenziale</a:t>
            </a:r>
          </a:p>
        </p:txBody>
      </p:sp>
      <p:sp>
        <p:nvSpPr>
          <p:cNvPr id="9" name="Segno di sottrazione 8">
            <a:extLst>
              <a:ext uri="{FF2B5EF4-FFF2-40B4-BE49-F238E27FC236}">
                <a16:creationId xmlns:a16="http://schemas.microsoft.com/office/drawing/2014/main" id="{6EE44708-F1D8-423A-9863-221E69045A50}"/>
              </a:ext>
            </a:extLst>
          </p:cNvPr>
          <p:cNvSpPr/>
          <p:nvPr/>
        </p:nvSpPr>
        <p:spPr>
          <a:xfrm>
            <a:off x="2762892" y="4385556"/>
            <a:ext cx="499980" cy="32473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con angoli arrotondati 15">
            <a:extLst>
              <a:ext uri="{FF2B5EF4-FFF2-40B4-BE49-F238E27FC236}">
                <a16:creationId xmlns:a16="http://schemas.microsoft.com/office/drawing/2014/main" id="{2266A333-74FD-4F00-A5C9-2E547F07398D}"/>
              </a:ext>
            </a:extLst>
          </p:cNvPr>
          <p:cNvSpPr/>
          <p:nvPr/>
        </p:nvSpPr>
        <p:spPr>
          <a:xfrm>
            <a:off x="3395650" y="4092962"/>
            <a:ext cx="1844703" cy="9099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Presidio di controllo</a:t>
            </a:r>
          </a:p>
        </p:txBody>
      </p:sp>
      <p:sp>
        <p:nvSpPr>
          <p:cNvPr id="17" name="Uguale a 16">
            <a:extLst>
              <a:ext uri="{FF2B5EF4-FFF2-40B4-BE49-F238E27FC236}">
                <a16:creationId xmlns:a16="http://schemas.microsoft.com/office/drawing/2014/main" id="{F718EAAA-35B7-4253-9877-7E688081E2D3}"/>
              </a:ext>
            </a:extLst>
          </p:cNvPr>
          <p:cNvSpPr/>
          <p:nvPr/>
        </p:nvSpPr>
        <p:spPr>
          <a:xfrm>
            <a:off x="5467849" y="4366148"/>
            <a:ext cx="408166" cy="34414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8" name="Rettangolo con angoli arrotondati 17">
            <a:extLst>
              <a:ext uri="{FF2B5EF4-FFF2-40B4-BE49-F238E27FC236}">
                <a16:creationId xmlns:a16="http://schemas.microsoft.com/office/drawing/2014/main" id="{E236964F-CB78-4BB8-8CD6-2625F23FFC26}"/>
              </a:ext>
            </a:extLst>
          </p:cNvPr>
          <p:cNvSpPr/>
          <p:nvPr/>
        </p:nvSpPr>
        <p:spPr>
          <a:xfrm>
            <a:off x="6057572" y="4092962"/>
            <a:ext cx="1844703" cy="90992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Rischio residuo</a:t>
            </a:r>
          </a:p>
        </p:txBody>
      </p:sp>
      <p:sp>
        <p:nvSpPr>
          <p:cNvPr id="19" name="Freccia a pentagono 18">
            <a:extLst>
              <a:ext uri="{FF2B5EF4-FFF2-40B4-BE49-F238E27FC236}">
                <a16:creationId xmlns:a16="http://schemas.microsoft.com/office/drawing/2014/main" id="{1713F876-F95F-4109-8D66-814DACA041BF}"/>
              </a:ext>
            </a:extLst>
          </p:cNvPr>
          <p:cNvSpPr/>
          <p:nvPr/>
        </p:nvSpPr>
        <p:spPr>
          <a:xfrm rot="19219974" flipH="1">
            <a:off x="6867526" y="896817"/>
            <a:ext cx="1581150" cy="333375"/>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Esempio</a:t>
            </a:r>
          </a:p>
        </p:txBody>
      </p:sp>
      <p:sp>
        <p:nvSpPr>
          <p:cNvPr id="2" name="Freccia a pentagono 1">
            <a:extLst>
              <a:ext uri="{FF2B5EF4-FFF2-40B4-BE49-F238E27FC236}">
                <a16:creationId xmlns:a16="http://schemas.microsoft.com/office/drawing/2014/main" id="{AB3ECE26-65F9-46D7-9DC9-C58FDECC0C9C}"/>
              </a:ext>
            </a:extLst>
          </p:cNvPr>
          <p:cNvSpPr/>
          <p:nvPr/>
        </p:nvSpPr>
        <p:spPr>
          <a:xfrm>
            <a:off x="1376412" y="5573027"/>
            <a:ext cx="2800951" cy="660241"/>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In caso di rischio residuo alto </a:t>
            </a:r>
          </a:p>
        </p:txBody>
      </p:sp>
      <p:sp>
        <p:nvSpPr>
          <p:cNvPr id="3" name="Rettangolo con angoli arrotondati 2">
            <a:extLst>
              <a:ext uri="{FF2B5EF4-FFF2-40B4-BE49-F238E27FC236}">
                <a16:creationId xmlns:a16="http://schemas.microsoft.com/office/drawing/2014/main" id="{F91FE196-6E7C-4656-8F69-5DA15FA4583C}"/>
              </a:ext>
            </a:extLst>
          </p:cNvPr>
          <p:cNvSpPr/>
          <p:nvPr/>
        </p:nvSpPr>
        <p:spPr>
          <a:xfrm>
            <a:off x="4370570" y="5445925"/>
            <a:ext cx="2213811" cy="950676"/>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err="1"/>
              <a:t>Remediation</a:t>
            </a:r>
            <a:r>
              <a:rPr lang="it-IT" dirty="0"/>
              <a:t> plan</a:t>
            </a:r>
          </a:p>
        </p:txBody>
      </p:sp>
    </p:spTree>
    <p:extLst>
      <p:ext uri="{BB962C8B-B14F-4D97-AF65-F5344CB8AC3E}">
        <p14:creationId xmlns:p14="http://schemas.microsoft.com/office/powerpoint/2010/main" val="253685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C9B4FA-7B33-4A6A-AA02-70CDABBFEB62}"/>
              </a:ext>
            </a:extLst>
          </p:cNvPr>
          <p:cNvSpPr>
            <a:spLocks noGrp="1"/>
          </p:cNvSpPr>
          <p:nvPr>
            <p:ph type="sldNum" sz="quarter" idx="15"/>
          </p:nvPr>
        </p:nvSpPr>
        <p:spPr/>
        <p:txBody>
          <a:bodyPr/>
          <a:lstStyle/>
          <a:p>
            <a:endParaRPr lang="en-AU" dirty="0"/>
          </a:p>
        </p:txBody>
      </p:sp>
      <p:sp>
        <p:nvSpPr>
          <p:cNvPr id="12" name="Subtitle 2">
            <a:extLst>
              <a:ext uri="{FF2B5EF4-FFF2-40B4-BE49-F238E27FC236}">
                <a16:creationId xmlns:a16="http://schemas.microsoft.com/office/drawing/2014/main" id="{C80091CC-8C80-4EC4-A5F6-606EE7D0B43D}"/>
              </a:ext>
            </a:extLst>
          </p:cNvPr>
          <p:cNvSpPr txBox="1">
            <a:spLocks/>
          </p:cNvSpPr>
          <p:nvPr/>
        </p:nvSpPr>
        <p:spPr>
          <a:xfrm>
            <a:off x="-104842" y="1772656"/>
            <a:ext cx="4422843"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sp>
        <p:nvSpPr>
          <p:cNvPr id="13" name="Subtitle 2">
            <a:extLst>
              <a:ext uri="{FF2B5EF4-FFF2-40B4-BE49-F238E27FC236}">
                <a16:creationId xmlns:a16="http://schemas.microsoft.com/office/drawing/2014/main" id="{1A94EE8B-B258-457E-B15B-FECBCBA768E4}"/>
              </a:ext>
            </a:extLst>
          </p:cNvPr>
          <p:cNvSpPr txBox="1">
            <a:spLocks/>
          </p:cNvSpPr>
          <p:nvPr/>
        </p:nvSpPr>
        <p:spPr>
          <a:xfrm>
            <a:off x="3565414" y="3234622"/>
            <a:ext cx="7894487"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ESEMPIO EXCEL</a:t>
            </a:r>
          </a:p>
          <a:p>
            <a:endParaRPr lang="en-AU" dirty="0"/>
          </a:p>
        </p:txBody>
      </p:sp>
    </p:spTree>
    <p:extLst>
      <p:ext uri="{BB962C8B-B14F-4D97-AF65-F5344CB8AC3E}">
        <p14:creationId xmlns:p14="http://schemas.microsoft.com/office/powerpoint/2010/main" val="23037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C5D2C55-671D-493D-90C9-E7066C04D585}"/>
              </a:ext>
            </a:extLst>
          </p:cNvPr>
          <p:cNvSpPr>
            <a:spLocks noGrp="1"/>
          </p:cNvSpPr>
          <p:nvPr>
            <p:ph type="ctrTitle"/>
          </p:nvPr>
        </p:nvSpPr>
        <p:spPr>
          <a:xfrm>
            <a:off x="323853" y="1663700"/>
            <a:ext cx="8460149" cy="240194"/>
          </a:xfrm>
        </p:spPr>
        <p:txBody>
          <a:bodyPr/>
          <a:lstStyle/>
          <a:p>
            <a:r>
              <a:rPr lang="it-IT" dirty="0"/>
              <a:t>Il </a:t>
            </a:r>
            <a:r>
              <a:rPr lang="it-IT" dirty="0" err="1"/>
              <a:t>mog</a:t>
            </a:r>
            <a:r>
              <a:rPr lang="it-IT" dirty="0"/>
              <a:t> 231 e la certificazione 14001</a:t>
            </a:r>
          </a:p>
        </p:txBody>
      </p:sp>
      <p:sp>
        <p:nvSpPr>
          <p:cNvPr id="4" name="Google Shape;132;p23">
            <a:extLst>
              <a:ext uri="{FF2B5EF4-FFF2-40B4-BE49-F238E27FC236}">
                <a16:creationId xmlns:a16="http://schemas.microsoft.com/office/drawing/2014/main" id="{67AD915F-EB07-42E7-8BB8-BE2BD982DA68}"/>
              </a:ext>
            </a:extLst>
          </p:cNvPr>
          <p:cNvSpPr/>
          <p:nvPr/>
        </p:nvSpPr>
        <p:spPr>
          <a:xfrm rot="5400000">
            <a:off x="38954" y="-38955"/>
            <a:ext cx="719920" cy="797829"/>
          </a:xfrm>
          <a:prstGeom prst="rtTriangle">
            <a:avLst/>
          </a:prstGeom>
          <a:solidFill>
            <a:schemeClr val="bg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5" name="Google Shape;142;p23">
            <a:extLst>
              <a:ext uri="{FF2B5EF4-FFF2-40B4-BE49-F238E27FC236}">
                <a16:creationId xmlns:a16="http://schemas.microsoft.com/office/drawing/2014/main" id="{67E919C0-E2B1-494D-95BE-32B6B12E4A35}"/>
              </a:ext>
            </a:extLst>
          </p:cNvPr>
          <p:cNvSpPr txBox="1"/>
          <p:nvPr/>
        </p:nvSpPr>
        <p:spPr>
          <a:xfrm>
            <a:off x="1" y="0"/>
            <a:ext cx="533164" cy="400110"/>
          </a:xfrm>
          <a:prstGeom prst="rect">
            <a:avLst/>
          </a:prstGeom>
          <a:noFill/>
          <a:ln>
            <a:noFill/>
          </a:ln>
        </p:spPr>
        <p:txBody>
          <a:bodyPr spcFirstLastPara="1" wrap="square" lIns="91425" tIns="45700" rIns="91425" bIns="45700" anchor="t" anchorCtr="0">
            <a:noAutofit/>
          </a:bodyPr>
          <a:lstStyle/>
          <a:p>
            <a:r>
              <a:rPr lang="en" sz="2000" b="1" dirty="0">
                <a:solidFill>
                  <a:schemeClr val="bg2"/>
                </a:solidFill>
                <a:latin typeface="Arial"/>
                <a:ea typeface="Arial"/>
                <a:cs typeface="Arial"/>
                <a:sym typeface="Arial"/>
              </a:rPr>
              <a:t>05</a:t>
            </a:r>
            <a:endParaRPr sz="2000" b="1" dirty="0">
              <a:solidFill>
                <a:schemeClr val="bg2"/>
              </a:solidFill>
              <a:latin typeface="Arial"/>
              <a:ea typeface="Arial"/>
              <a:cs typeface="Arial"/>
              <a:sym typeface="Arial"/>
            </a:endParaRPr>
          </a:p>
        </p:txBody>
      </p:sp>
    </p:spTree>
    <p:extLst>
      <p:ext uri="{BB962C8B-B14F-4D97-AF65-F5344CB8AC3E}">
        <p14:creationId xmlns:p14="http://schemas.microsoft.com/office/powerpoint/2010/main" val="3296606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Il </a:t>
            </a:r>
            <a:r>
              <a:rPr lang="it-IT" dirty="0" err="1"/>
              <a:t>mog</a:t>
            </a:r>
            <a:r>
              <a:rPr lang="it-IT" dirty="0"/>
              <a:t> 231 e la certificazione 14001/2015</a:t>
            </a:r>
          </a:p>
        </p:txBody>
      </p:sp>
      <p:pic>
        <p:nvPicPr>
          <p:cNvPr id="1034" name="Picture 10" descr="confronto ISO 14001 e Modello 231">
            <a:extLst>
              <a:ext uri="{FF2B5EF4-FFF2-40B4-BE49-F238E27FC236}">
                <a16:creationId xmlns:a16="http://schemas.microsoft.com/office/drawing/2014/main" id="{44F9CE60-683E-4196-8ABF-6CB1BCD84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4" y="1144406"/>
            <a:ext cx="8230867" cy="5425440"/>
          </a:xfrm>
          <a:prstGeom prst="rect">
            <a:avLst/>
          </a:prstGeom>
          <a:noFill/>
          <a:extLst>
            <a:ext uri="{909E8E84-426E-40DD-AFC4-6F175D3DCCD1}">
              <a14:hiddenFill xmlns:a14="http://schemas.microsoft.com/office/drawing/2010/main">
                <a:solidFill>
                  <a:srgbClr val="FFFFFF"/>
                </a:solidFill>
              </a14:hiddenFill>
            </a:ext>
          </a:extLst>
        </p:spPr>
      </p:pic>
      <p:sp>
        <p:nvSpPr>
          <p:cNvPr id="3" name="Freccia a pentagono 2">
            <a:extLst>
              <a:ext uri="{FF2B5EF4-FFF2-40B4-BE49-F238E27FC236}">
                <a16:creationId xmlns:a16="http://schemas.microsoft.com/office/drawing/2014/main" id="{F784D23D-7C3F-4562-8E4B-6EEAB652E632}"/>
              </a:ext>
            </a:extLst>
          </p:cNvPr>
          <p:cNvSpPr/>
          <p:nvPr/>
        </p:nvSpPr>
        <p:spPr>
          <a:xfrm>
            <a:off x="-1378114" y="6217919"/>
            <a:ext cx="1636294" cy="231007"/>
          </a:xfrm>
          <a:prstGeom prst="homePlat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it-IT"/>
          </a:p>
        </p:txBody>
      </p:sp>
    </p:spTree>
    <p:extLst>
      <p:ext uri="{BB962C8B-B14F-4D97-AF65-F5344CB8AC3E}">
        <p14:creationId xmlns:p14="http://schemas.microsoft.com/office/powerpoint/2010/main" val="2432753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AD606-DB35-4D1A-B42E-ED379813B63C}"/>
              </a:ext>
            </a:extLst>
          </p:cNvPr>
          <p:cNvSpPr>
            <a:spLocks noGrp="1"/>
          </p:cNvSpPr>
          <p:nvPr>
            <p:ph type="title"/>
          </p:nvPr>
        </p:nvSpPr>
        <p:spPr/>
        <p:txBody>
          <a:bodyPr>
            <a:noAutofit/>
          </a:bodyPr>
          <a:lstStyle/>
          <a:p>
            <a:r>
              <a:rPr lang="it-IT" dirty="0"/>
              <a:t>D. Lgs. 231/2001 e il concetto di responsabilità </a:t>
            </a:r>
            <a:br>
              <a:rPr lang="it-IT" dirty="0"/>
            </a:br>
            <a:endParaRPr lang="it-IT" dirty="0"/>
          </a:p>
        </p:txBody>
      </p:sp>
      <p:sp>
        <p:nvSpPr>
          <p:cNvPr id="24" name="Google Shape;155;p20">
            <a:extLst>
              <a:ext uri="{FF2B5EF4-FFF2-40B4-BE49-F238E27FC236}">
                <a16:creationId xmlns:a16="http://schemas.microsoft.com/office/drawing/2014/main" id="{AC210649-F04A-4C0B-8557-CE53447DE5C0}"/>
              </a:ext>
            </a:extLst>
          </p:cNvPr>
          <p:cNvSpPr/>
          <p:nvPr/>
        </p:nvSpPr>
        <p:spPr>
          <a:xfrm>
            <a:off x="1548635" y="5503481"/>
            <a:ext cx="679694" cy="608700"/>
          </a:xfrm>
          <a:prstGeom prst="ellipse">
            <a:avLst/>
          </a:prstGeom>
          <a:solidFill>
            <a:srgbClr val="02A5E2"/>
          </a:solidFill>
          <a:ln>
            <a:noFill/>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25" name="Google Shape;156;p20">
            <a:extLst>
              <a:ext uri="{FF2B5EF4-FFF2-40B4-BE49-F238E27FC236}">
                <a16:creationId xmlns:a16="http://schemas.microsoft.com/office/drawing/2014/main" id="{74FA680F-1AC4-44A7-B58B-059FD601BE8D}"/>
              </a:ext>
            </a:extLst>
          </p:cNvPr>
          <p:cNvSpPr/>
          <p:nvPr/>
        </p:nvSpPr>
        <p:spPr>
          <a:xfrm>
            <a:off x="6759335" y="5047597"/>
            <a:ext cx="1697728" cy="1520400"/>
          </a:xfrm>
          <a:prstGeom prst="ellipse">
            <a:avLst/>
          </a:prstGeom>
          <a:solidFill>
            <a:srgbClr val="ED1A3B"/>
          </a:solidFill>
          <a:ln>
            <a:noFill/>
          </a:ln>
        </p:spPr>
        <p:txBody>
          <a:bodyPr spcFirstLastPara="1" wrap="square" lIns="91425" tIns="91425" rIns="91425" bIns="91425" anchor="ctr" anchorCtr="0">
            <a:noAutofit/>
          </a:bodyPr>
          <a:lstStyle/>
          <a:p>
            <a:pPr>
              <a:buClr>
                <a:srgbClr val="000000"/>
              </a:buClr>
            </a:pPr>
            <a:endParaRPr sz="1400" kern="0" dirty="0">
              <a:solidFill>
                <a:srgbClr val="000000"/>
              </a:solidFill>
              <a:latin typeface="Arial"/>
              <a:cs typeface="Arial"/>
              <a:sym typeface="Arial"/>
            </a:endParaRPr>
          </a:p>
        </p:txBody>
      </p:sp>
      <p:sp>
        <p:nvSpPr>
          <p:cNvPr id="27" name="Rectangle 3">
            <a:extLst>
              <a:ext uri="{FF2B5EF4-FFF2-40B4-BE49-F238E27FC236}">
                <a16:creationId xmlns:a16="http://schemas.microsoft.com/office/drawing/2014/main" id="{D6D67852-95E5-4170-B6E0-CCF55156096F}"/>
              </a:ext>
            </a:extLst>
          </p:cNvPr>
          <p:cNvSpPr txBox="1">
            <a:spLocks noChangeArrowheads="1"/>
          </p:cNvSpPr>
          <p:nvPr/>
        </p:nvSpPr>
        <p:spPr bwMode="auto">
          <a:xfrm>
            <a:off x="257175" y="1260000"/>
            <a:ext cx="3594824" cy="3550235"/>
          </a:xfrm>
          <a:prstGeom prst="rect">
            <a:avLst/>
          </a:prstGeom>
          <a:noFill/>
          <a:ln>
            <a:noFill/>
          </a:ln>
          <a:effectLst>
            <a:softEdge rad="63500"/>
          </a:effectLst>
        </p:spPr>
        <p:txBody>
          <a:bodyPr/>
          <a:lstStyle>
            <a:lvl1pPr indent="127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fontAlgn="base">
              <a:spcAft>
                <a:spcPct val="0"/>
              </a:spcAft>
              <a:buFontTx/>
              <a:buNone/>
            </a:pPr>
            <a:r>
              <a:rPr lang="it-IT" altLang="it-IT" sz="1400" b="1" dirty="0">
                <a:solidFill>
                  <a:prstClr val="black"/>
                </a:solidFill>
                <a:latin typeface="+mn-lt"/>
                <a:cs typeface="Arial" panose="020B0604020202020204" pitchFamily="34" charset="0"/>
              </a:rPr>
              <a:t>PRIMA DEL DECRETO</a:t>
            </a:r>
          </a:p>
          <a:p>
            <a:pPr algn="just" fontAlgn="base">
              <a:spcAft>
                <a:spcPct val="0"/>
              </a:spcAft>
              <a:buFontTx/>
              <a:buNone/>
            </a:pPr>
            <a:endParaRPr lang="it-IT" altLang="it-IT" sz="1200" b="1" dirty="0">
              <a:solidFill>
                <a:prstClr val="black"/>
              </a:solidFill>
              <a:latin typeface="+mn-lt"/>
              <a:cs typeface="Arial" panose="020B0604020202020204" pitchFamily="34" charset="0"/>
            </a:endParaRPr>
          </a:p>
          <a:p>
            <a:pPr algn="just" fontAlgn="base">
              <a:spcAft>
                <a:spcPct val="0"/>
              </a:spcAft>
              <a:buFontTx/>
              <a:buNone/>
            </a:pPr>
            <a:r>
              <a:rPr lang="it-IT" altLang="it-IT" sz="1200" dirty="0">
                <a:solidFill>
                  <a:prstClr val="black"/>
                </a:solidFill>
                <a:latin typeface="+mn-lt"/>
                <a:cs typeface="Arial" panose="020B0604020202020204" pitchFamily="34" charset="0"/>
              </a:rPr>
              <a:t>La responsabilità penale era solo </a:t>
            </a:r>
            <a:r>
              <a:rPr lang="it-IT" altLang="it-IT" sz="1200" u="sng" dirty="0">
                <a:solidFill>
                  <a:prstClr val="black"/>
                </a:solidFill>
                <a:latin typeface="+mn-lt"/>
                <a:cs typeface="Arial" panose="020B0604020202020204" pitchFamily="34" charset="0"/>
              </a:rPr>
              <a:t>personale</a:t>
            </a:r>
            <a:r>
              <a:rPr lang="it-IT" altLang="it-IT" sz="1200" dirty="0">
                <a:solidFill>
                  <a:prstClr val="black"/>
                </a:solidFill>
                <a:latin typeface="+mn-lt"/>
                <a:cs typeface="Arial" panose="020B0604020202020204" pitchFamily="34" charset="0"/>
              </a:rPr>
              <a:t> e il procedimento penale si rivolgeva esclusivamente alla persona fisica imputata.</a:t>
            </a:r>
            <a:endParaRPr lang="it-IT" altLang="it-IT" sz="1200" u="sng" dirty="0">
              <a:solidFill>
                <a:prstClr val="black"/>
              </a:solidFill>
              <a:latin typeface="+mn-lt"/>
              <a:cs typeface="Arial" panose="020B0604020202020204" pitchFamily="34" charset="0"/>
            </a:endParaRPr>
          </a:p>
          <a:p>
            <a:pPr algn="just" fontAlgn="base">
              <a:spcAft>
                <a:spcPct val="0"/>
              </a:spcAft>
              <a:buFontTx/>
              <a:buNone/>
            </a:pPr>
            <a:endParaRPr lang="it-IT" altLang="it-IT" sz="1200" dirty="0">
              <a:solidFill>
                <a:prstClr val="black"/>
              </a:solidFill>
              <a:latin typeface="+mn-lt"/>
              <a:cs typeface="Arial" panose="020B0604020202020204" pitchFamily="34" charset="0"/>
            </a:endParaRPr>
          </a:p>
          <a:p>
            <a:pPr algn="just" fontAlgn="base">
              <a:spcAft>
                <a:spcPct val="0"/>
              </a:spcAft>
              <a:buFontTx/>
              <a:buNone/>
            </a:pPr>
            <a:r>
              <a:rPr lang="it-IT" altLang="it-IT" sz="1200" dirty="0">
                <a:solidFill>
                  <a:prstClr val="black"/>
                </a:solidFill>
                <a:latin typeface="+mn-lt"/>
                <a:cs typeface="Arial" panose="020B0604020202020204" pitchFamily="34" charset="0"/>
              </a:rPr>
              <a:t>Non c’era in Italia un sistema normativo che prevedesse conseguenze sanzionatorie dirette nei confronti degli Enti (Società) per reati posti in essere a vantaggio degli stessi da parte di amministratori, dirigenti o dipendenti.</a:t>
            </a:r>
          </a:p>
          <a:p>
            <a:pPr algn="just" fontAlgn="base">
              <a:spcAft>
                <a:spcPct val="0"/>
              </a:spcAft>
              <a:buFontTx/>
              <a:buNone/>
            </a:pPr>
            <a:endParaRPr lang="it-IT" altLang="it-IT" sz="1200" dirty="0">
              <a:solidFill>
                <a:prstClr val="black"/>
              </a:solidFill>
              <a:latin typeface="+mn-lt"/>
              <a:cs typeface="Arial" panose="020B0604020202020204" pitchFamily="34" charset="0"/>
            </a:endParaRPr>
          </a:p>
          <a:p>
            <a:pPr algn="just" fontAlgn="base">
              <a:spcAft>
                <a:spcPct val="0"/>
              </a:spcAft>
              <a:buFontTx/>
              <a:buNone/>
            </a:pPr>
            <a:r>
              <a:rPr lang="it-IT" altLang="it-IT" sz="1200" dirty="0">
                <a:solidFill>
                  <a:prstClr val="black"/>
                </a:solidFill>
                <a:latin typeface="+mn-lt"/>
                <a:cs typeface="Arial" panose="020B0604020202020204" pitchFamily="34" charset="0"/>
              </a:rPr>
              <a:t>L’amministratore/dirigente e l’Ente (Società) erano “semplicemente” soggetti al pagamento di multe ed ammende inflitte ai soggetti autori del reato in caso di insolvenza di questi (obbligazione civile).</a:t>
            </a:r>
          </a:p>
        </p:txBody>
      </p:sp>
      <p:sp>
        <p:nvSpPr>
          <p:cNvPr id="28" name="Rectangle 3">
            <a:extLst>
              <a:ext uri="{FF2B5EF4-FFF2-40B4-BE49-F238E27FC236}">
                <a16:creationId xmlns:a16="http://schemas.microsoft.com/office/drawing/2014/main" id="{48BF4973-7B15-4A87-90BB-920D4ABDA923}"/>
              </a:ext>
            </a:extLst>
          </p:cNvPr>
          <p:cNvSpPr txBox="1">
            <a:spLocks noChangeArrowheads="1"/>
          </p:cNvSpPr>
          <p:nvPr/>
        </p:nvSpPr>
        <p:spPr bwMode="auto">
          <a:xfrm>
            <a:off x="5221388" y="1260000"/>
            <a:ext cx="3665437" cy="2109733"/>
          </a:xfrm>
          <a:prstGeom prst="rect">
            <a:avLst/>
          </a:prstGeom>
          <a:noFill/>
          <a:ln>
            <a:noFill/>
          </a:ln>
          <a:effectLst>
            <a:softEdge rad="76200"/>
          </a:effectLst>
        </p:spPr>
        <p:txBody>
          <a:bodyPr/>
          <a:lstStyle>
            <a:lvl1pPr indent="127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fontAlgn="base">
              <a:spcAft>
                <a:spcPct val="0"/>
              </a:spcAft>
              <a:buFontTx/>
              <a:buNone/>
            </a:pPr>
            <a:r>
              <a:rPr lang="it-IT" altLang="it-IT" sz="1400" b="1" dirty="0">
                <a:solidFill>
                  <a:prstClr val="black"/>
                </a:solidFill>
                <a:latin typeface="+mn-lt"/>
                <a:cs typeface="Arial" panose="020B0604020202020204" pitchFamily="34" charset="0"/>
              </a:rPr>
              <a:t>DOPO IL DECRETO</a:t>
            </a:r>
          </a:p>
          <a:p>
            <a:pPr algn="just" fontAlgn="base">
              <a:spcAft>
                <a:spcPct val="0"/>
              </a:spcAft>
              <a:buFontTx/>
              <a:buNone/>
            </a:pPr>
            <a:endParaRPr lang="it-IT" altLang="it-IT" sz="1200" b="1" dirty="0">
              <a:solidFill>
                <a:prstClr val="black"/>
              </a:solidFill>
              <a:latin typeface="+mn-lt"/>
              <a:cs typeface="Arial" panose="020B0604020202020204" pitchFamily="34" charset="0"/>
            </a:endParaRPr>
          </a:p>
          <a:p>
            <a:pPr algn="just" fontAlgn="base">
              <a:spcAft>
                <a:spcPct val="0"/>
              </a:spcAft>
              <a:buFontTx/>
              <a:buNone/>
            </a:pPr>
            <a:r>
              <a:rPr lang="it-IT" altLang="it-IT" sz="1200" u="sng" dirty="0">
                <a:solidFill>
                  <a:prstClr val="black"/>
                </a:solidFill>
                <a:latin typeface="+mn-lt"/>
                <a:cs typeface="Arial" panose="020B0604020202020204" pitchFamily="34" charset="0"/>
              </a:rPr>
              <a:t>La responsabilità dell’Ente</a:t>
            </a:r>
            <a:r>
              <a:rPr lang="it-IT" altLang="it-IT" sz="1200" dirty="0">
                <a:solidFill>
                  <a:prstClr val="black"/>
                </a:solidFill>
                <a:latin typeface="+mn-lt"/>
                <a:cs typeface="Arial" panose="020B0604020202020204" pitchFamily="34" charset="0"/>
              </a:rPr>
              <a:t> (Società) si aggiunge a quella dell’autore del reato (che continua a sussistere) e comporta un procedimento anche in capo alla Società, mettendo a rischio il patrimonio dell’Azienda, il lavoro di tutte le persone che vi operano e comportando anche il rischio di azioni di responsabilità nei confronti degli amministratori.</a:t>
            </a:r>
          </a:p>
        </p:txBody>
      </p:sp>
      <p:sp>
        <p:nvSpPr>
          <p:cNvPr id="35" name="Google Shape;576;p40">
            <a:extLst>
              <a:ext uri="{FF2B5EF4-FFF2-40B4-BE49-F238E27FC236}">
                <a16:creationId xmlns:a16="http://schemas.microsoft.com/office/drawing/2014/main" id="{4F793D97-136A-4E1C-BD9B-8B1AC1D3124F}"/>
              </a:ext>
            </a:extLst>
          </p:cNvPr>
          <p:cNvSpPr/>
          <p:nvPr/>
        </p:nvSpPr>
        <p:spPr>
          <a:xfrm>
            <a:off x="4505163" y="5649065"/>
            <a:ext cx="1915770" cy="343753"/>
          </a:xfrm>
          <a:prstGeom prst="rect">
            <a:avLst/>
          </a:prstGeom>
          <a:solidFill>
            <a:srgbClr val="ED1A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6" name="Google Shape;577;p40">
            <a:extLst>
              <a:ext uri="{FF2B5EF4-FFF2-40B4-BE49-F238E27FC236}">
                <a16:creationId xmlns:a16="http://schemas.microsoft.com/office/drawing/2014/main" id="{029DE8D9-B240-4FA6-A524-1745AF1B1F52}"/>
              </a:ext>
            </a:extLst>
          </p:cNvPr>
          <p:cNvSpPr/>
          <p:nvPr/>
        </p:nvSpPr>
        <p:spPr>
          <a:xfrm rot="10800000">
            <a:off x="3766276" y="4613456"/>
            <a:ext cx="1455112" cy="1379361"/>
          </a:xfrm>
          <a:prstGeom prst="blockArc">
            <a:avLst>
              <a:gd name="adj1" fmla="val 5399885"/>
              <a:gd name="adj2" fmla="val 16270511"/>
              <a:gd name="adj3" fmla="val 25497"/>
            </a:avLst>
          </a:prstGeom>
          <a:solidFill>
            <a:srgbClr val="02A5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37" name="Google Shape;578;p40">
            <a:extLst>
              <a:ext uri="{FF2B5EF4-FFF2-40B4-BE49-F238E27FC236}">
                <a16:creationId xmlns:a16="http://schemas.microsoft.com/office/drawing/2014/main" id="{2E6960FB-A5EB-417F-977F-08C545E98BC9}"/>
              </a:ext>
            </a:extLst>
          </p:cNvPr>
          <p:cNvSpPr/>
          <p:nvPr/>
        </p:nvSpPr>
        <p:spPr>
          <a:xfrm>
            <a:off x="3766275" y="4613456"/>
            <a:ext cx="1455112" cy="1379361"/>
          </a:xfrm>
          <a:prstGeom prst="blockArc">
            <a:avLst>
              <a:gd name="adj1" fmla="val 5399885"/>
              <a:gd name="adj2" fmla="val 16270511"/>
              <a:gd name="adj3" fmla="val 25497"/>
            </a:avLst>
          </a:prstGeom>
          <a:solidFill>
            <a:srgbClr val="ED1A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38" name="Google Shape;579;p40">
            <a:extLst>
              <a:ext uri="{FF2B5EF4-FFF2-40B4-BE49-F238E27FC236}">
                <a16:creationId xmlns:a16="http://schemas.microsoft.com/office/drawing/2014/main" id="{046AE771-F73C-41A2-934C-270963BF149B}"/>
              </a:ext>
            </a:extLst>
          </p:cNvPr>
          <p:cNvSpPr/>
          <p:nvPr/>
        </p:nvSpPr>
        <p:spPr>
          <a:xfrm rot="5400000">
            <a:off x="4341835" y="4493090"/>
            <a:ext cx="569168" cy="517608"/>
          </a:xfrm>
          <a:prstGeom prst="triangle">
            <a:avLst>
              <a:gd name="adj" fmla="val 50000"/>
            </a:avLst>
          </a:prstGeom>
          <a:solidFill>
            <a:srgbClr val="ED1A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0" name="Google Shape;580;p40">
            <a:extLst>
              <a:ext uri="{FF2B5EF4-FFF2-40B4-BE49-F238E27FC236}">
                <a16:creationId xmlns:a16="http://schemas.microsoft.com/office/drawing/2014/main" id="{EFBEC53A-17E5-4DB7-8599-2CE15EB1A8AB}"/>
              </a:ext>
            </a:extLst>
          </p:cNvPr>
          <p:cNvSpPr/>
          <p:nvPr/>
        </p:nvSpPr>
        <p:spPr>
          <a:xfrm>
            <a:off x="2604055" y="5649065"/>
            <a:ext cx="1915770" cy="343753"/>
          </a:xfrm>
          <a:prstGeom prst="rect">
            <a:avLst/>
          </a:prstGeom>
          <a:solidFill>
            <a:srgbClr val="02A5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1" name="Google Shape;581;p40">
            <a:extLst>
              <a:ext uri="{FF2B5EF4-FFF2-40B4-BE49-F238E27FC236}">
                <a16:creationId xmlns:a16="http://schemas.microsoft.com/office/drawing/2014/main" id="{E82D3D93-D031-4CAD-8789-16778FDBA987}"/>
              </a:ext>
            </a:extLst>
          </p:cNvPr>
          <p:cNvSpPr/>
          <p:nvPr/>
        </p:nvSpPr>
        <p:spPr>
          <a:xfrm rot="5400000">
            <a:off x="6226921" y="5562137"/>
            <a:ext cx="569168" cy="517608"/>
          </a:xfrm>
          <a:prstGeom prst="triangle">
            <a:avLst>
              <a:gd name="adj" fmla="val 50000"/>
            </a:avLst>
          </a:prstGeom>
          <a:solidFill>
            <a:srgbClr val="ED1A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2" name="Google Shape;582;p40">
            <a:extLst>
              <a:ext uri="{FF2B5EF4-FFF2-40B4-BE49-F238E27FC236}">
                <a16:creationId xmlns:a16="http://schemas.microsoft.com/office/drawing/2014/main" id="{F1202ED7-C0EC-49E2-862D-7761D4FA7636}"/>
              </a:ext>
            </a:extLst>
          </p:cNvPr>
          <p:cNvSpPr/>
          <p:nvPr/>
        </p:nvSpPr>
        <p:spPr>
          <a:xfrm rot="16200000">
            <a:off x="2191576" y="5562137"/>
            <a:ext cx="569168" cy="517608"/>
          </a:xfrm>
          <a:prstGeom prst="triangle">
            <a:avLst>
              <a:gd name="adj" fmla="val 50000"/>
            </a:avLst>
          </a:prstGeom>
          <a:solidFill>
            <a:srgbClr val="02A5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43" name="CasellaDiTesto 42">
            <a:extLst>
              <a:ext uri="{FF2B5EF4-FFF2-40B4-BE49-F238E27FC236}">
                <a16:creationId xmlns:a16="http://schemas.microsoft.com/office/drawing/2014/main" id="{47BAECC8-EE3B-4678-8C2D-03F7AEA71375}"/>
              </a:ext>
            </a:extLst>
          </p:cNvPr>
          <p:cNvSpPr txBox="1"/>
          <p:nvPr/>
        </p:nvSpPr>
        <p:spPr>
          <a:xfrm>
            <a:off x="4318784" y="5162842"/>
            <a:ext cx="517608" cy="312503"/>
          </a:xfrm>
          <a:prstGeom prst="rect">
            <a:avLst/>
          </a:prstGeom>
          <a:noFill/>
        </p:spPr>
        <p:txBody>
          <a:bodyPr wrap="square" lIns="0" tIns="0" rIns="0" bIns="0" rtlCol="0">
            <a:spAutoFit/>
          </a:bodyPr>
          <a:lstStyle/>
          <a:p>
            <a:r>
              <a:rPr lang="it-IT" sz="2000" dirty="0"/>
              <a:t>231</a:t>
            </a:r>
          </a:p>
        </p:txBody>
      </p:sp>
      <p:sp>
        <p:nvSpPr>
          <p:cNvPr id="44" name="Google Shape;414;p33">
            <a:extLst>
              <a:ext uri="{FF2B5EF4-FFF2-40B4-BE49-F238E27FC236}">
                <a16:creationId xmlns:a16="http://schemas.microsoft.com/office/drawing/2014/main" id="{D69BD1C9-DAB0-47AC-8886-173DA5F9261C}"/>
              </a:ext>
            </a:extLst>
          </p:cNvPr>
          <p:cNvSpPr/>
          <p:nvPr/>
        </p:nvSpPr>
        <p:spPr>
          <a:xfrm>
            <a:off x="1722567" y="5654771"/>
            <a:ext cx="331830" cy="332339"/>
          </a:xfrm>
          <a:custGeom>
            <a:avLst/>
            <a:gdLst/>
            <a:ahLst/>
            <a:cxnLst/>
            <a:rect l="l" t="t" r="r" b="b"/>
            <a:pathLst>
              <a:path w="120000" h="120000" extrusionOk="0">
                <a:moveTo>
                  <a:pt x="22570" y="60380"/>
                </a:moveTo>
                <a:lnTo>
                  <a:pt x="97429" y="60380"/>
                </a:lnTo>
                <a:cubicBezTo>
                  <a:pt x="109894" y="60380"/>
                  <a:pt x="119999" y="70469"/>
                  <a:pt x="119999" y="82915"/>
                </a:cubicBezTo>
                <a:lnTo>
                  <a:pt x="119999" y="104032"/>
                </a:lnTo>
                <a:lnTo>
                  <a:pt x="120000" y="104032"/>
                </a:lnTo>
                <a:lnTo>
                  <a:pt x="120000" y="109220"/>
                </a:lnTo>
                <a:lnTo>
                  <a:pt x="119985" y="109220"/>
                </a:lnTo>
                <a:lnTo>
                  <a:pt x="119985" y="120000"/>
                </a:lnTo>
                <a:lnTo>
                  <a:pt x="14" y="120000"/>
                </a:lnTo>
                <a:lnTo>
                  <a:pt x="14" y="109220"/>
                </a:lnTo>
                <a:lnTo>
                  <a:pt x="0" y="109220"/>
                </a:lnTo>
                <a:lnTo>
                  <a:pt x="0" y="82915"/>
                </a:lnTo>
                <a:cubicBezTo>
                  <a:pt x="0" y="70469"/>
                  <a:pt x="10105" y="60380"/>
                  <a:pt x="22570" y="60380"/>
                </a:cubicBezTo>
                <a:close/>
                <a:moveTo>
                  <a:pt x="60000" y="0"/>
                </a:moveTo>
                <a:cubicBezTo>
                  <a:pt x="75005" y="0"/>
                  <a:pt x="87170" y="12145"/>
                  <a:pt x="87170" y="27128"/>
                </a:cubicBezTo>
                <a:cubicBezTo>
                  <a:pt x="87170" y="42111"/>
                  <a:pt x="75005" y="54257"/>
                  <a:pt x="60000" y="54257"/>
                </a:cubicBezTo>
                <a:cubicBezTo>
                  <a:pt x="44994" y="54257"/>
                  <a:pt x="32829" y="42111"/>
                  <a:pt x="32829" y="27128"/>
                </a:cubicBezTo>
                <a:cubicBezTo>
                  <a:pt x="32829" y="12145"/>
                  <a:pt x="44994" y="0"/>
                  <a:pt x="6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45" name="Immagine 44">
            <a:extLst>
              <a:ext uri="{FF2B5EF4-FFF2-40B4-BE49-F238E27FC236}">
                <a16:creationId xmlns:a16="http://schemas.microsoft.com/office/drawing/2014/main" id="{7888D06F-2CAB-48B8-9590-15A462A9F52E}"/>
              </a:ext>
            </a:extLst>
          </p:cNvPr>
          <p:cNvPicPr>
            <a:picLocks noChangeAspect="1"/>
          </p:cNvPicPr>
          <p:nvPr/>
        </p:nvPicPr>
        <p:blipFill>
          <a:blip r:embed="rId2" cstate="hq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7043331" y="5247525"/>
            <a:ext cx="1125140" cy="1125140"/>
          </a:xfrm>
          <a:prstGeom prst="rect">
            <a:avLst/>
          </a:prstGeom>
        </p:spPr>
      </p:pic>
      <p:sp>
        <p:nvSpPr>
          <p:cNvPr id="3" name="Freccia in giù 2">
            <a:extLst>
              <a:ext uri="{FF2B5EF4-FFF2-40B4-BE49-F238E27FC236}">
                <a16:creationId xmlns:a16="http://schemas.microsoft.com/office/drawing/2014/main" id="{0B514104-7669-48F8-896B-FF675FE1B86D}"/>
              </a:ext>
            </a:extLst>
          </p:cNvPr>
          <p:cNvSpPr/>
          <p:nvPr/>
        </p:nvSpPr>
        <p:spPr>
          <a:xfrm>
            <a:off x="5808133" y="3496733"/>
            <a:ext cx="381000" cy="448734"/>
          </a:xfrm>
          <a:prstGeom prst="down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it-IT"/>
          </a:p>
        </p:txBody>
      </p:sp>
      <p:sp>
        <p:nvSpPr>
          <p:cNvPr id="19" name="CasellaDiTesto 18">
            <a:extLst>
              <a:ext uri="{FF2B5EF4-FFF2-40B4-BE49-F238E27FC236}">
                <a16:creationId xmlns:a16="http://schemas.microsoft.com/office/drawing/2014/main" id="{8183A037-453E-4DA3-A967-E666D5EBB2BD}"/>
              </a:ext>
            </a:extLst>
          </p:cNvPr>
          <p:cNvSpPr txBox="1"/>
          <p:nvPr/>
        </p:nvSpPr>
        <p:spPr>
          <a:xfrm>
            <a:off x="4885223" y="4006895"/>
            <a:ext cx="4572000" cy="276999"/>
          </a:xfrm>
          <a:prstGeom prst="rect">
            <a:avLst/>
          </a:prstGeom>
          <a:noFill/>
        </p:spPr>
        <p:txBody>
          <a:bodyPr wrap="square">
            <a:spAutoFit/>
          </a:bodyPr>
          <a:lstStyle/>
          <a:p>
            <a:pPr algn="just" fontAlgn="base">
              <a:spcAft>
                <a:spcPct val="0"/>
              </a:spcAft>
              <a:buFontTx/>
              <a:buNone/>
            </a:pPr>
            <a:r>
              <a:rPr lang="it-IT" altLang="it-IT" sz="1200" dirty="0"/>
              <a:t>Superamento del concetto: </a:t>
            </a:r>
            <a:r>
              <a:rPr lang="it-IT" altLang="it-IT" sz="1200" i="1" dirty="0" err="1"/>
              <a:t>Societas</a:t>
            </a:r>
            <a:r>
              <a:rPr lang="it-IT" altLang="it-IT" sz="1200" i="1" dirty="0"/>
              <a:t> delinquere non </a:t>
            </a:r>
            <a:r>
              <a:rPr lang="it-IT" altLang="it-IT" sz="1200" i="1" dirty="0" err="1"/>
              <a:t>potest</a:t>
            </a:r>
            <a:endParaRPr lang="it-IT" altLang="it-IT" sz="1200" i="1" dirty="0"/>
          </a:p>
        </p:txBody>
      </p:sp>
    </p:spTree>
    <p:extLst>
      <p:ext uri="{BB962C8B-B14F-4D97-AF65-F5344CB8AC3E}">
        <p14:creationId xmlns:p14="http://schemas.microsoft.com/office/powerpoint/2010/main" val="2211490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C5D2C55-671D-493D-90C9-E7066C04D585}"/>
              </a:ext>
            </a:extLst>
          </p:cNvPr>
          <p:cNvSpPr>
            <a:spLocks noGrp="1"/>
          </p:cNvSpPr>
          <p:nvPr>
            <p:ph type="ctrTitle"/>
          </p:nvPr>
        </p:nvSpPr>
        <p:spPr>
          <a:xfrm>
            <a:off x="474928" y="1957898"/>
            <a:ext cx="8460149" cy="240194"/>
          </a:xfrm>
        </p:spPr>
        <p:txBody>
          <a:bodyPr/>
          <a:lstStyle/>
          <a:p>
            <a:r>
              <a:rPr lang="it-IT" dirty="0"/>
              <a:t>ESEMPI di protocolli in ambito 231 a tutela dei reati ambientali</a:t>
            </a:r>
          </a:p>
        </p:txBody>
      </p:sp>
      <p:sp>
        <p:nvSpPr>
          <p:cNvPr id="4" name="Google Shape;132;p23">
            <a:extLst>
              <a:ext uri="{FF2B5EF4-FFF2-40B4-BE49-F238E27FC236}">
                <a16:creationId xmlns:a16="http://schemas.microsoft.com/office/drawing/2014/main" id="{67AD915F-EB07-42E7-8BB8-BE2BD982DA68}"/>
              </a:ext>
            </a:extLst>
          </p:cNvPr>
          <p:cNvSpPr/>
          <p:nvPr/>
        </p:nvSpPr>
        <p:spPr>
          <a:xfrm rot="5400000">
            <a:off x="38954" y="-38955"/>
            <a:ext cx="719920" cy="797829"/>
          </a:xfrm>
          <a:prstGeom prst="rtTriangle">
            <a:avLst/>
          </a:prstGeom>
          <a:solidFill>
            <a:schemeClr val="bg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algn="ctr"/>
            <a:endParaRPr dirty="0">
              <a:solidFill>
                <a:schemeClr val="lt1"/>
              </a:solidFill>
              <a:latin typeface="Arial"/>
              <a:ea typeface="Arial"/>
              <a:cs typeface="Arial"/>
              <a:sym typeface="Arial"/>
            </a:endParaRPr>
          </a:p>
        </p:txBody>
      </p:sp>
      <p:sp>
        <p:nvSpPr>
          <p:cNvPr id="5" name="Google Shape;142;p23">
            <a:extLst>
              <a:ext uri="{FF2B5EF4-FFF2-40B4-BE49-F238E27FC236}">
                <a16:creationId xmlns:a16="http://schemas.microsoft.com/office/drawing/2014/main" id="{67E919C0-E2B1-494D-95BE-32B6B12E4A35}"/>
              </a:ext>
            </a:extLst>
          </p:cNvPr>
          <p:cNvSpPr txBox="1"/>
          <p:nvPr/>
        </p:nvSpPr>
        <p:spPr>
          <a:xfrm>
            <a:off x="1" y="0"/>
            <a:ext cx="533164" cy="400110"/>
          </a:xfrm>
          <a:prstGeom prst="rect">
            <a:avLst/>
          </a:prstGeom>
          <a:noFill/>
          <a:ln>
            <a:noFill/>
          </a:ln>
        </p:spPr>
        <p:txBody>
          <a:bodyPr spcFirstLastPara="1" wrap="square" lIns="91425" tIns="45700" rIns="91425" bIns="45700" anchor="t" anchorCtr="0">
            <a:noAutofit/>
          </a:bodyPr>
          <a:lstStyle/>
          <a:p>
            <a:r>
              <a:rPr lang="en" sz="2000" b="1" dirty="0">
                <a:solidFill>
                  <a:schemeClr val="bg2"/>
                </a:solidFill>
                <a:latin typeface="Arial"/>
                <a:ea typeface="Arial"/>
                <a:cs typeface="Arial"/>
                <a:sym typeface="Arial"/>
              </a:rPr>
              <a:t>05</a:t>
            </a:r>
            <a:endParaRPr sz="2000" b="1" dirty="0">
              <a:solidFill>
                <a:schemeClr val="bg2"/>
              </a:solidFill>
              <a:latin typeface="Arial"/>
              <a:ea typeface="Arial"/>
              <a:cs typeface="Arial"/>
              <a:sym typeface="Arial"/>
            </a:endParaRPr>
          </a:p>
        </p:txBody>
      </p:sp>
    </p:spTree>
    <p:extLst>
      <p:ext uri="{BB962C8B-B14F-4D97-AF65-F5344CB8AC3E}">
        <p14:creationId xmlns:p14="http://schemas.microsoft.com/office/powerpoint/2010/main" val="3298096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1AF0268-8E54-4739-BF3F-3ECFAE9AFC77}"/>
              </a:ext>
            </a:extLst>
          </p:cNvPr>
          <p:cNvSpPr txBox="1"/>
          <p:nvPr/>
        </p:nvSpPr>
        <p:spPr>
          <a:xfrm>
            <a:off x="497039" y="649641"/>
            <a:ext cx="6259362" cy="1522533"/>
          </a:xfrm>
          <a:prstGeom prst="rect">
            <a:avLst/>
          </a:prstGeom>
          <a:noFill/>
          <a:ln>
            <a:solidFill>
              <a:srgbClr val="FF0000"/>
            </a:solidFill>
          </a:ln>
        </p:spPr>
        <p:txBody>
          <a:bodyPr wrap="square">
            <a:spAutoFit/>
          </a:bodyPr>
          <a:lstStyle/>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Art. 727, 733 </a:t>
            </a:r>
            <a:r>
              <a:rPr lang="it-IT" sz="1400" b="1"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bis </a:t>
            </a: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c.p.; art. 137, 279 cod. ambiente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Gestione degli scarichi idrici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Gestione delle emissioni atmosferiche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400" dirty="0">
                <a:solidFill>
                  <a:srgbClr val="002060"/>
                </a:solidFill>
                <a:effectLst/>
                <a:latin typeface="Arial" panose="020B0604020202020204" pitchFamily="34" charset="0"/>
                <a:ea typeface="Calibri" panose="020F0502020204030204" pitchFamily="34" charset="0"/>
              </a:rPr>
              <a:t>Costruzione, gestione e manutenzione di infrastrutture in relazione a possibili impatti sulle biodiversità</a:t>
            </a:r>
            <a:endParaRPr lang="it-IT" sz="1400" dirty="0"/>
          </a:p>
        </p:txBody>
      </p:sp>
      <p:sp>
        <p:nvSpPr>
          <p:cNvPr id="10" name="CasellaDiTesto 9">
            <a:extLst>
              <a:ext uri="{FF2B5EF4-FFF2-40B4-BE49-F238E27FC236}">
                <a16:creationId xmlns:a16="http://schemas.microsoft.com/office/drawing/2014/main" id="{081F3DBE-1DC7-4B7B-AC41-CD66C22FD041}"/>
              </a:ext>
            </a:extLst>
          </p:cNvPr>
          <p:cNvSpPr txBox="1"/>
          <p:nvPr/>
        </p:nvSpPr>
        <p:spPr>
          <a:xfrm>
            <a:off x="497038" y="2471796"/>
            <a:ext cx="8208812" cy="3487750"/>
          </a:xfrm>
          <a:prstGeom prst="rect">
            <a:avLst/>
          </a:prstGeom>
          <a:noFill/>
          <a:ln>
            <a:solidFill>
              <a:srgbClr val="0070C0"/>
            </a:solidFill>
          </a:ln>
        </p:spPr>
        <p:txBody>
          <a:bodyPr wrap="square">
            <a:spAutoFit/>
          </a:bodyPr>
          <a:lstStyle/>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Identificazione e valutazione di: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SymbolMT"/>
                <a:ea typeface="Calibri" panose="020F0502020204030204" pitchFamily="34" charset="0"/>
                <a:cs typeface="SymbolMT"/>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aspetti ambientali in funzione dei beni prodotti, dei servizi resi e delle attività</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svolte in condizioni operative normali, anomale, in condizioni di avviamento e</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di fermata e in situazioni di emergenza e di incidenti;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SymbolMT"/>
                <a:ea typeface="Calibri" panose="020F0502020204030204" pitchFamily="34" charset="0"/>
                <a:cs typeface="SymbolMT"/>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significatività in relazione agli impatti ambientali diretti e indiretti correlati, anche</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sulla base del contesto territoriale di riferimento, nel rispetto della normativa</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vigente e dei relativi provvedimenti autorizzativi;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SymbolMT"/>
                <a:ea typeface="Calibri" panose="020F0502020204030204" pitchFamily="34" charset="0"/>
                <a:cs typeface="SymbolMT"/>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misure di prevenzione, protezione e mitigazione degli impatti ambientali</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conseguenti alla valutazione di significatività degli aspetti ambientali.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Disciplina delle attività di ottenimento, modifica e rinnovo delle autorizzazioni</a:t>
            </a:r>
            <a:r>
              <a:rPr lang="it-IT" sz="1400" b="1" dirty="0">
                <a:latin typeface="Calibri" panose="020F0502020204030204" pitchFamily="34" charset="0"/>
                <a:ea typeface="Calibri" panose="020F0502020204030204" pitchFamily="34" charset="0"/>
                <a:cs typeface="Times New Roman" panose="02020603050405020304" pitchFamily="18" charset="0"/>
              </a:rPr>
              <a:t> </a:t>
            </a: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ambientali, affinché siano svolte in osservanza delle prescrizioni normative</a:t>
            </a:r>
            <a:r>
              <a:rPr lang="it-IT" sz="1400" b="1" dirty="0">
                <a:latin typeface="Calibri" panose="020F0502020204030204" pitchFamily="34" charset="0"/>
                <a:ea typeface="Calibri" panose="020F0502020204030204" pitchFamily="34" charset="0"/>
                <a:cs typeface="Times New Roman" panose="02020603050405020304" pitchFamily="18" charset="0"/>
              </a:rPr>
              <a:t> </a:t>
            </a: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vigenti. Dovrebbero prevedersi modalità di monitoraggio della necessità di richiesta di una nuova autorizzazione o di modifica/rinnovo di autorizzazioni</a:t>
            </a:r>
            <a:r>
              <a:rPr lang="it-IT" sz="1400" b="1" dirty="0">
                <a:latin typeface="Calibri" panose="020F0502020204030204" pitchFamily="34" charset="0"/>
                <a:ea typeface="Calibri" panose="020F0502020204030204" pitchFamily="34" charset="0"/>
                <a:cs typeface="Times New Roman" panose="02020603050405020304" pitchFamily="18" charset="0"/>
              </a:rPr>
              <a:t> </a:t>
            </a: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preesistenti.</a:t>
            </a:r>
            <a:endParaRPr lang="it-IT"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B57A4287-2D39-45CB-BD3C-E704DB4D9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789" y="649641"/>
            <a:ext cx="1452978" cy="749774"/>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a:extLst>
              <a:ext uri="{FF2B5EF4-FFF2-40B4-BE49-F238E27FC236}">
                <a16:creationId xmlns:a16="http://schemas.microsoft.com/office/drawing/2014/main" id="{81F632EC-9A0E-4746-BBC5-6560C8E1B03B}"/>
              </a:ext>
            </a:extLst>
          </p:cNvPr>
          <p:cNvSpPr/>
          <p:nvPr/>
        </p:nvSpPr>
        <p:spPr>
          <a:xfrm>
            <a:off x="4961467" y="406400"/>
            <a:ext cx="2319866" cy="414867"/>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 attività sensibili</a:t>
            </a:r>
          </a:p>
        </p:txBody>
      </p:sp>
      <p:sp>
        <p:nvSpPr>
          <p:cNvPr id="15" name="Rettangolo 14">
            <a:extLst>
              <a:ext uri="{FF2B5EF4-FFF2-40B4-BE49-F238E27FC236}">
                <a16:creationId xmlns:a16="http://schemas.microsoft.com/office/drawing/2014/main" id="{076E6618-3032-414F-91FA-3BD899E81519}"/>
              </a:ext>
            </a:extLst>
          </p:cNvPr>
          <p:cNvSpPr/>
          <p:nvPr/>
        </p:nvSpPr>
        <p:spPr>
          <a:xfrm>
            <a:off x="6618345" y="2293497"/>
            <a:ext cx="2319866" cy="414867"/>
          </a:xfrm>
          <a:prstGeom prst="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 Presidi</a:t>
            </a:r>
          </a:p>
        </p:txBody>
      </p:sp>
    </p:spTree>
    <p:extLst>
      <p:ext uri="{BB962C8B-B14F-4D97-AF65-F5344CB8AC3E}">
        <p14:creationId xmlns:p14="http://schemas.microsoft.com/office/powerpoint/2010/main" val="3428305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916BD909-3E8F-44CF-A66B-C83FD12414F3}"/>
              </a:ext>
            </a:extLst>
          </p:cNvPr>
          <p:cNvSpPr txBox="1"/>
          <p:nvPr/>
        </p:nvSpPr>
        <p:spPr>
          <a:xfrm>
            <a:off x="482600" y="419233"/>
            <a:ext cx="8040534" cy="5481244"/>
          </a:xfrm>
          <a:prstGeom prst="rect">
            <a:avLst/>
          </a:prstGeom>
          <a:noFill/>
          <a:ln>
            <a:solidFill>
              <a:srgbClr val="0070C0"/>
            </a:solidFill>
          </a:ln>
        </p:spPr>
        <p:txBody>
          <a:bodyPr wrap="square">
            <a:spAutoFit/>
          </a:bodyPr>
          <a:lstStyle/>
          <a:p>
            <a:pPr>
              <a:lnSpc>
                <a:spcPct val="107000"/>
              </a:lnSpc>
              <a:spcAft>
                <a:spcPts val="800"/>
              </a:spcAft>
            </a:pPr>
            <a:endPar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Misura e monitoraggio delle prestazioni ambientali, definizione dei  ruoli,</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MT"/>
                <a:ea typeface="Calibri" panose="020F0502020204030204" pitchFamily="34" charset="0"/>
                <a:cs typeface="ArialMT"/>
              </a:rPr>
              <a:t>responsabilità, modalità e criteri per l’esecuzione delle attività di: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SymbolMT"/>
                <a:ea typeface="Calibri" panose="020F0502020204030204" pitchFamily="34" charset="0"/>
                <a:cs typeface="SymbolMT"/>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identificazione e aggiornamento dei punti di scarico/emissione e dei punti di</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campionamento;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SymbolMT"/>
                <a:ea typeface="Calibri" panose="020F0502020204030204" pitchFamily="34" charset="0"/>
                <a:cs typeface="SymbolMT"/>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definizione dei programmi dei campionamenti e delle analisi degli</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scarichi/emissioni in linea con quanto previsto dalle prescrizioni autorizzative e</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dalla normativa vigente;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SymbolMT"/>
                <a:ea typeface="Calibri" panose="020F0502020204030204" pitchFamily="34" charset="0"/>
                <a:cs typeface="SymbolMT"/>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monitoraggio dei dati riguardanti gli scarichi/emissioni, ivi compresi i certificati</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analitici e i campionamenti effettuati;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SymbolMT"/>
                <a:ea typeface="Calibri" panose="020F0502020204030204" pitchFamily="34" charset="0"/>
                <a:cs typeface="SymbolMT"/>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verifica periodica operativa dello stato dei sistemi di raccolta e collettamento di</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acque meteoriche e di lavaggio;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SymbolMT"/>
                <a:ea typeface="Calibri" panose="020F0502020204030204" pitchFamily="34" charset="0"/>
                <a:cs typeface="SymbolMT"/>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definizione e attuazione di misure di prevenzione e protezione (ad es.</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accorgimenti tecnico strutturali o procedurali) per la mitigazione e il</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contenimento delle emissioni in atmosfera.</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Trattamento dei superamenti dei valori limite autorizzati e azioni correttive, al</a:t>
            </a:r>
            <a:r>
              <a:rPr lang="it-IT" sz="1400" dirty="0">
                <a:latin typeface="Calibri" panose="020F0502020204030204" pitchFamily="34" charset="0"/>
                <a:ea typeface="Calibri" panose="020F0502020204030204" pitchFamily="34" charset="0"/>
                <a:cs typeface="Times New Roman" panose="02020603050405020304" pitchFamily="18" charset="0"/>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fine di realizzare: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SymbolMT"/>
                <a:ea typeface="Calibri" panose="020F0502020204030204" pitchFamily="34" charset="0"/>
                <a:cs typeface="SymbolMT"/>
              </a:rPr>
              <a:t>• </a:t>
            </a: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investigazione interna dei superamenti rilevati dalle determinazioni analitiche effettuate su scarichi/emissioni;</a:t>
            </a:r>
          </a:p>
          <a:p>
            <a:pPr>
              <a:lnSpc>
                <a:spcPct val="107000"/>
              </a:lnSpc>
              <a:spcAft>
                <a:spcPts val="800"/>
              </a:spcAft>
            </a:pPr>
            <a:r>
              <a:rPr lang="it-IT" sz="1400" dirty="0">
                <a:solidFill>
                  <a:srgbClr val="002060"/>
                </a:solidFill>
                <a:latin typeface="Arial" panose="020B0604020202020204" pitchFamily="34" charset="0"/>
                <a:cs typeface="Times New Roman" panose="02020603050405020304" pitchFamily="18" charset="0"/>
              </a:rPr>
              <a:t>• risoluzione dei superamenti rilevati dalle determinazioni analitiche effettuate su scarichi o emissioni.</a:t>
            </a:r>
          </a:p>
          <a:p>
            <a:pPr>
              <a:lnSpc>
                <a:spcPct val="107000"/>
              </a:lnSpc>
              <a:spcAft>
                <a:spcPts val="800"/>
              </a:spcAft>
            </a:pPr>
            <a:r>
              <a:rPr lang="it-IT" sz="1400" dirty="0">
                <a:solidFill>
                  <a:srgbClr val="002060"/>
                </a:solidFill>
                <a:latin typeface="Arial" panose="020B0604020202020204" pitchFamily="34" charset="0"/>
                <a:cs typeface="Times New Roman" panose="02020603050405020304" pitchFamily="18" charset="0"/>
              </a:rPr>
              <a:t>Identificazione e risoluzione di eventuali malfunzionamenti dei sistemi di raccolta e collettamento di acque meteoriche e di lavaggio e problematiche connesse ai rilasci di emissioni diffuse e fuggitive</a:t>
            </a:r>
          </a:p>
        </p:txBody>
      </p:sp>
      <p:sp>
        <p:nvSpPr>
          <p:cNvPr id="8" name="Rettangolo 7">
            <a:extLst>
              <a:ext uri="{FF2B5EF4-FFF2-40B4-BE49-F238E27FC236}">
                <a16:creationId xmlns:a16="http://schemas.microsoft.com/office/drawing/2014/main" id="{591A61A0-FEC9-4DF5-9393-115052FC03D1}"/>
              </a:ext>
            </a:extLst>
          </p:cNvPr>
          <p:cNvSpPr/>
          <p:nvPr/>
        </p:nvSpPr>
        <p:spPr>
          <a:xfrm>
            <a:off x="6465945" y="295364"/>
            <a:ext cx="2319866" cy="414867"/>
          </a:xfrm>
          <a:prstGeom prst="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 Presidi</a:t>
            </a:r>
          </a:p>
        </p:txBody>
      </p:sp>
    </p:spTree>
    <p:extLst>
      <p:ext uri="{BB962C8B-B14F-4D97-AF65-F5344CB8AC3E}">
        <p14:creationId xmlns:p14="http://schemas.microsoft.com/office/powerpoint/2010/main" val="230763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1AF0268-8E54-4739-BF3F-3ECFAE9AFC77}"/>
              </a:ext>
            </a:extLst>
          </p:cNvPr>
          <p:cNvSpPr txBox="1"/>
          <p:nvPr/>
        </p:nvSpPr>
        <p:spPr>
          <a:xfrm>
            <a:off x="872746" y="567731"/>
            <a:ext cx="6408587" cy="1869038"/>
          </a:xfrm>
          <a:prstGeom prst="rect">
            <a:avLst/>
          </a:prstGeom>
          <a:noFill/>
          <a:ln>
            <a:solidFill>
              <a:srgbClr val="FF0000"/>
            </a:solidFill>
          </a:ln>
        </p:spPr>
        <p:txBody>
          <a:bodyPr wrap="square">
            <a:spAutoFit/>
          </a:bodyPr>
          <a:lstStyle/>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Art. 727 bis, 733 bis c.p.; art. 257 cod. ambiente</a:t>
            </a:r>
          </a:p>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Tutte le attività che si inseriscono nel ciclo di vita di un impianto in relazione al quale insistano obblighi in materia ambientale, cioè:</a:t>
            </a:r>
          </a:p>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acquisizione;</a:t>
            </a:r>
          </a:p>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esercizio;</a:t>
            </a:r>
          </a:p>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dismissione.</a:t>
            </a:r>
          </a:p>
        </p:txBody>
      </p:sp>
      <p:sp>
        <p:nvSpPr>
          <p:cNvPr id="10" name="CasellaDiTesto 9">
            <a:extLst>
              <a:ext uri="{FF2B5EF4-FFF2-40B4-BE49-F238E27FC236}">
                <a16:creationId xmlns:a16="http://schemas.microsoft.com/office/drawing/2014/main" id="{081F3DBE-1DC7-4B7B-AC41-CD66C22FD041}"/>
              </a:ext>
            </a:extLst>
          </p:cNvPr>
          <p:cNvSpPr txBox="1"/>
          <p:nvPr/>
        </p:nvSpPr>
        <p:spPr>
          <a:xfrm>
            <a:off x="467594" y="2580040"/>
            <a:ext cx="8208812" cy="3463833"/>
          </a:xfrm>
          <a:prstGeom prst="rect">
            <a:avLst/>
          </a:prstGeom>
          <a:noFill/>
          <a:ln>
            <a:solidFill>
              <a:srgbClr val="0070C0"/>
            </a:solidFill>
          </a:ln>
        </p:spPr>
        <p:txBody>
          <a:bodyPr wrap="square">
            <a:spAutoFit/>
          </a:bodyPr>
          <a:lstStyle/>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periodiche verifiche di adeguatezza, integrità e regolarità degli impianti</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pianificazione, compimento e verifica delle attività di ispezione e manutenzione mediante personale esperto e qualificato.</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Adozione e attuazione di uno strumento organizzativo che:</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regoli la scelta e lo svolgimento dei rapporti con fornitori o appaltatori, imponendo di tenere conto dei requisiti morali e tecnico-professionali degli appaltatori, comprese le necessarie autorizzazioni previste dalla normativa;</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imponga di verificare la corrispondenza di quanto eventualmente fornito con le specifiche di acquisto e le migliori tecnologie disponibili in tema di tutela dell’ambiente, della salute e della sicurezza;</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definisca modalità di inserimento di clausole contrattuali relative al rispetto della normativa ambientale rilevante nell’esecuzione del singolo contratto di fornitura o appalto.</a:t>
            </a:r>
          </a:p>
          <a:p>
            <a:pPr>
              <a:lnSpc>
                <a:spcPct val="107000"/>
              </a:lnSpc>
              <a:spcAft>
                <a:spcPts val="8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id="{0905147A-AB36-4BE1-BC34-4F592E00F985}"/>
              </a:ext>
            </a:extLst>
          </p:cNvPr>
          <p:cNvSpPr/>
          <p:nvPr/>
        </p:nvSpPr>
        <p:spPr>
          <a:xfrm>
            <a:off x="6618345" y="2293497"/>
            <a:ext cx="2319866" cy="414867"/>
          </a:xfrm>
          <a:prstGeom prst="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 Presidi</a:t>
            </a:r>
          </a:p>
        </p:txBody>
      </p:sp>
      <p:sp>
        <p:nvSpPr>
          <p:cNvPr id="7" name="Rettangolo 6">
            <a:extLst>
              <a:ext uri="{FF2B5EF4-FFF2-40B4-BE49-F238E27FC236}">
                <a16:creationId xmlns:a16="http://schemas.microsoft.com/office/drawing/2014/main" id="{38DD8A76-DC68-4293-A2A7-334953D53AB4}"/>
              </a:ext>
            </a:extLst>
          </p:cNvPr>
          <p:cNvSpPr/>
          <p:nvPr/>
        </p:nvSpPr>
        <p:spPr>
          <a:xfrm>
            <a:off x="5951388" y="288662"/>
            <a:ext cx="2319866" cy="414867"/>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 attività sensibili</a:t>
            </a:r>
          </a:p>
        </p:txBody>
      </p:sp>
    </p:spTree>
    <p:extLst>
      <p:ext uri="{BB962C8B-B14F-4D97-AF65-F5344CB8AC3E}">
        <p14:creationId xmlns:p14="http://schemas.microsoft.com/office/powerpoint/2010/main" val="3122938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1AF0268-8E54-4739-BF3F-3ECFAE9AFC77}"/>
              </a:ext>
            </a:extLst>
          </p:cNvPr>
          <p:cNvSpPr txBox="1"/>
          <p:nvPr/>
        </p:nvSpPr>
        <p:spPr>
          <a:xfrm>
            <a:off x="992338" y="782991"/>
            <a:ext cx="6408587" cy="1100238"/>
          </a:xfrm>
          <a:prstGeom prst="rect">
            <a:avLst/>
          </a:prstGeom>
          <a:noFill/>
          <a:ln>
            <a:solidFill>
              <a:srgbClr val="FF0000"/>
            </a:solidFill>
          </a:ln>
        </p:spPr>
        <p:txBody>
          <a:bodyPr wrap="square">
            <a:spAutoFit/>
          </a:bodyPr>
          <a:lstStyle/>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Art. 727 bis, 733 bis c.p.; art. 257 cod. ambiente</a:t>
            </a:r>
          </a:p>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Gestione degli adempimenti e delle attività connessi alla bonifica, a seguito di un evento che sia potenzialmente in grado di contaminare il suolo, il sottosuolo, le acque superficiali o le acque sotterranee.</a:t>
            </a:r>
          </a:p>
        </p:txBody>
      </p:sp>
      <p:sp>
        <p:nvSpPr>
          <p:cNvPr id="10" name="CasellaDiTesto 9">
            <a:extLst>
              <a:ext uri="{FF2B5EF4-FFF2-40B4-BE49-F238E27FC236}">
                <a16:creationId xmlns:a16="http://schemas.microsoft.com/office/drawing/2014/main" id="{081F3DBE-1DC7-4B7B-AC41-CD66C22FD041}"/>
              </a:ext>
            </a:extLst>
          </p:cNvPr>
          <p:cNvSpPr txBox="1"/>
          <p:nvPr/>
        </p:nvSpPr>
        <p:spPr>
          <a:xfrm>
            <a:off x="467594" y="2023379"/>
            <a:ext cx="8208812" cy="5385192"/>
          </a:xfrm>
          <a:prstGeom prst="rect">
            <a:avLst/>
          </a:prstGeom>
          <a:noFill/>
          <a:ln>
            <a:solidFill>
              <a:srgbClr val="0070C0"/>
            </a:solidFill>
          </a:ln>
        </p:spPr>
        <p:txBody>
          <a:bodyPr wrap="square">
            <a:spAutoFit/>
          </a:bodyPr>
          <a:lstStyle/>
          <a:p>
            <a:pPr>
              <a:lnSpc>
                <a:spcPct val="107000"/>
              </a:lnSpc>
              <a:spcAft>
                <a:spcPts val="800"/>
              </a:spcAft>
            </a:pPr>
            <a:endPar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Occorre adottare e attuare uno strumento normativo e organizzativo che definisca ruoli, responsabilità, modalità e criteri per la gestione delle attività finalizzate alla bonifica dei siti contaminati e che preveda, a seguito di un evento potenzialmente in grado di contaminare il suolo, il sottosuolo le acque superficiali e/o le acque sotterranee:</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la comunicazione da effettuarsi alle autorità competenti al verificarsi di un evento potenzialmente in grado di contaminare o all’atto di contaminazione del suolo, del sottosuolo, delle acque superficiali e/o delle acque sotterranee, in linea con le modalità e tempistiche previste dalla normativa vigente;</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l’identificazione di elementi di potenziale contaminazione (attuale o storica) ai fini della valutazione di avviamento delle necessarie attività di messa in sicurezza e di bonifica;</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il monitoraggio delle procedure operative ed amministrative nel rispetto delle modalità e delle tempistiche previste dalla normativa vigente; </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la verifica della realizzazione degli interventi di bonifica in linea con quanto previsto dal progetto di bonifica approvato;</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la predisposizione della documentazione da presentare alle autorità competenti al completamento dell’intervento, ai fini del rilascio della certificazione di avvenuta bonifica.</a:t>
            </a:r>
          </a:p>
          <a:p>
            <a:pPr>
              <a:lnSpc>
                <a:spcPct val="107000"/>
              </a:lnSpc>
              <a:spcAft>
                <a:spcPts val="800"/>
              </a:spcAft>
            </a:pPr>
            <a:endPar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063AFDF9-C92A-46D1-BBB1-184BF697AD41}"/>
              </a:ext>
            </a:extLst>
          </p:cNvPr>
          <p:cNvSpPr/>
          <p:nvPr/>
        </p:nvSpPr>
        <p:spPr>
          <a:xfrm>
            <a:off x="5692987" y="575557"/>
            <a:ext cx="2319866" cy="414867"/>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 attività sensibili</a:t>
            </a:r>
          </a:p>
        </p:txBody>
      </p:sp>
      <p:sp>
        <p:nvSpPr>
          <p:cNvPr id="8" name="Rettangolo 7">
            <a:extLst>
              <a:ext uri="{FF2B5EF4-FFF2-40B4-BE49-F238E27FC236}">
                <a16:creationId xmlns:a16="http://schemas.microsoft.com/office/drawing/2014/main" id="{7FA26EFF-D82B-47AA-AC03-40D651E26F86}"/>
              </a:ext>
            </a:extLst>
          </p:cNvPr>
          <p:cNvSpPr/>
          <p:nvPr/>
        </p:nvSpPr>
        <p:spPr>
          <a:xfrm>
            <a:off x="6662504" y="1883229"/>
            <a:ext cx="2319866" cy="414867"/>
          </a:xfrm>
          <a:prstGeom prst="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 Presidi</a:t>
            </a:r>
          </a:p>
        </p:txBody>
      </p:sp>
    </p:spTree>
    <p:extLst>
      <p:ext uri="{BB962C8B-B14F-4D97-AF65-F5344CB8AC3E}">
        <p14:creationId xmlns:p14="http://schemas.microsoft.com/office/powerpoint/2010/main" val="13102539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71AF0268-8E54-4739-BF3F-3ECFAE9AFC77}"/>
              </a:ext>
            </a:extLst>
          </p:cNvPr>
          <p:cNvSpPr txBox="1"/>
          <p:nvPr/>
        </p:nvSpPr>
        <p:spPr>
          <a:xfrm>
            <a:off x="1246338" y="249591"/>
            <a:ext cx="6408587" cy="972317"/>
          </a:xfrm>
          <a:prstGeom prst="rect">
            <a:avLst/>
          </a:prstGeom>
          <a:noFill/>
          <a:ln>
            <a:solidFill>
              <a:srgbClr val="FF0000"/>
            </a:solidFill>
          </a:ln>
        </p:spPr>
        <p:txBody>
          <a:bodyPr wrap="square">
            <a:spAutoFit/>
          </a:bodyPr>
          <a:lstStyle/>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Art. 256, 258 – 260 bis cod. ambiente</a:t>
            </a:r>
          </a:p>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Gestione delle attività di raccolta, caratterizzazione,</a:t>
            </a:r>
          </a:p>
          <a:p>
            <a:pPr>
              <a:lnSpc>
                <a:spcPct val="107000"/>
              </a:lnSpc>
              <a:spcAft>
                <a:spcPts val="800"/>
              </a:spcAft>
            </a:pPr>
            <a:r>
              <a:rPr lang="it-IT" sz="14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classificazione e deposito dei rifiuti</a:t>
            </a:r>
          </a:p>
        </p:txBody>
      </p:sp>
      <p:sp>
        <p:nvSpPr>
          <p:cNvPr id="10" name="CasellaDiTesto 9">
            <a:extLst>
              <a:ext uri="{FF2B5EF4-FFF2-40B4-BE49-F238E27FC236}">
                <a16:creationId xmlns:a16="http://schemas.microsoft.com/office/drawing/2014/main" id="{081F3DBE-1DC7-4B7B-AC41-CD66C22FD041}"/>
              </a:ext>
            </a:extLst>
          </p:cNvPr>
          <p:cNvSpPr txBox="1"/>
          <p:nvPr/>
        </p:nvSpPr>
        <p:spPr>
          <a:xfrm>
            <a:off x="772394" y="1402083"/>
            <a:ext cx="8208812" cy="5455917"/>
          </a:xfrm>
          <a:prstGeom prst="rect">
            <a:avLst/>
          </a:prstGeom>
          <a:noFill/>
          <a:ln>
            <a:solidFill>
              <a:srgbClr val="0070C0"/>
            </a:solidFill>
          </a:ln>
        </p:spPr>
        <p:txBody>
          <a:bodyPr wrap="square">
            <a:spAutoFit/>
          </a:bodyPr>
          <a:lstStyle/>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Caratterizzazione e classificazione dei rifiuti, consistente in:</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identificazione, analisi, classificazione e registrazione dei rifiuti;</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verifica rispetto ai dati dei certificati forniti dal laboratorio di analisi dei rifiuti, della corretta classificazione del rifiuto riportata nella documentazione prevista per la movimentazione dei rifiuti dalla normativa vigente.</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Deposito temporaneo di rifiuti, prevedendo:</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la definizione dei criteri per la scelta/realizzazione delle aree adibite al deposito temporaneo di rifiuti;</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l’identificazione delle aree adibite al deposito temporaneo di rifiuti;</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la raccolta dei rifiuti per categorie omogenee e l’identificazione delle tipologie di rifiuti ammessi all’area adibita a deposito temporaneo;</a:t>
            </a:r>
          </a:p>
          <a:p>
            <a:pPr>
              <a:lnSpc>
                <a:spcPct val="107000"/>
              </a:lnSpc>
              <a:spcAft>
                <a:spcPts val="800"/>
              </a:spcAft>
            </a:pPr>
            <a:r>
              <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l’avvio delle operazioni di recupero o smaltimento dei rifiuti raccolti, in linea con la periodicità indicata e/o al raggiungimento dei limiti quantitativi previsti dalla normativa vigente.</a:t>
            </a:r>
          </a:p>
          <a:p>
            <a:pPr>
              <a:lnSpc>
                <a:spcPct val="107000"/>
              </a:lnSpc>
              <a:spcAft>
                <a:spcPts val="800"/>
              </a:spcAft>
            </a:pPr>
            <a:endParaRPr lang="it-IT" sz="14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it-IT" sz="1400" dirty="0">
                <a:solidFill>
                  <a:srgbClr val="002060"/>
                </a:solidFill>
                <a:latin typeface="Arial" panose="020B0604020202020204" pitchFamily="34" charset="0"/>
                <a:cs typeface="Times New Roman" panose="02020603050405020304" pitchFamily="18" charset="0"/>
              </a:rPr>
              <a:t>Gestione dei rifiuti – smaltimento/recupero dei rifiuti in impianti interni, prevedendo:</a:t>
            </a:r>
          </a:p>
          <a:p>
            <a:pPr>
              <a:lnSpc>
                <a:spcPct val="107000"/>
              </a:lnSpc>
              <a:spcAft>
                <a:spcPts val="800"/>
              </a:spcAft>
            </a:pPr>
            <a:r>
              <a:rPr lang="it-IT" sz="1400" dirty="0">
                <a:solidFill>
                  <a:srgbClr val="002060"/>
                </a:solidFill>
                <a:latin typeface="Arial" panose="020B0604020202020204" pitchFamily="34" charset="0"/>
                <a:cs typeface="Times New Roman" panose="02020603050405020304" pitchFamily="18" charset="0"/>
              </a:rPr>
              <a:t>• il possesso dei titoli richiesti per lo svolgimento dell'attività; </a:t>
            </a:r>
          </a:p>
          <a:p>
            <a:pPr>
              <a:lnSpc>
                <a:spcPct val="107000"/>
              </a:lnSpc>
              <a:spcAft>
                <a:spcPts val="800"/>
              </a:spcAft>
            </a:pPr>
            <a:r>
              <a:rPr lang="it-IT" sz="1400" dirty="0">
                <a:solidFill>
                  <a:srgbClr val="002060"/>
                </a:solidFill>
                <a:latin typeface="Arial" panose="020B0604020202020204" pitchFamily="34" charset="0"/>
                <a:cs typeface="Times New Roman" panose="02020603050405020304" pitchFamily="18" charset="0"/>
              </a:rPr>
              <a:t>• l'esercizio nel rispetto e nei limiti della normativa applicabile e delle autorizzazioni rilasciate dalle Autorità Competenti (es. CER ammessi, quantità autorizzate, etc.);</a:t>
            </a:r>
          </a:p>
          <a:p>
            <a:pPr>
              <a:lnSpc>
                <a:spcPct val="107000"/>
              </a:lnSpc>
              <a:spcAft>
                <a:spcPts val="800"/>
              </a:spcAft>
            </a:pPr>
            <a:r>
              <a:rPr lang="it-IT" sz="1400" dirty="0">
                <a:solidFill>
                  <a:srgbClr val="002060"/>
                </a:solidFill>
                <a:latin typeface="Arial" panose="020B0604020202020204" pitchFamily="34" charset="0"/>
                <a:cs typeface="Times New Roman" panose="02020603050405020304" pitchFamily="18" charset="0"/>
              </a:rPr>
              <a:t>• l'effettuazione di adempimenti documentali (es. registrazioni, dichiarazioni, etc.).</a:t>
            </a:r>
          </a:p>
        </p:txBody>
      </p:sp>
      <p:sp>
        <p:nvSpPr>
          <p:cNvPr id="4" name="Rettangolo 3">
            <a:extLst>
              <a:ext uri="{FF2B5EF4-FFF2-40B4-BE49-F238E27FC236}">
                <a16:creationId xmlns:a16="http://schemas.microsoft.com/office/drawing/2014/main" id="{07502C44-6289-4B26-9653-EB88CAA8A70B}"/>
              </a:ext>
            </a:extLst>
          </p:cNvPr>
          <p:cNvSpPr/>
          <p:nvPr/>
        </p:nvSpPr>
        <p:spPr>
          <a:xfrm>
            <a:off x="6116498" y="69416"/>
            <a:ext cx="2319866" cy="414867"/>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 attività sensibili</a:t>
            </a:r>
          </a:p>
        </p:txBody>
      </p:sp>
      <p:sp>
        <p:nvSpPr>
          <p:cNvPr id="5" name="Rettangolo 4">
            <a:extLst>
              <a:ext uri="{FF2B5EF4-FFF2-40B4-BE49-F238E27FC236}">
                <a16:creationId xmlns:a16="http://schemas.microsoft.com/office/drawing/2014/main" id="{D02238B4-E861-4F51-9CC6-82F593B18A5C}"/>
              </a:ext>
            </a:extLst>
          </p:cNvPr>
          <p:cNvSpPr/>
          <p:nvPr/>
        </p:nvSpPr>
        <p:spPr>
          <a:xfrm>
            <a:off x="6661340" y="1315642"/>
            <a:ext cx="2319866" cy="414867"/>
          </a:xfrm>
          <a:prstGeom prst="rect">
            <a:avLst/>
          </a:prstGeom>
          <a:solidFill>
            <a:srgbClr val="0070C0"/>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it-IT" dirty="0"/>
              <a:t>Es. Presidi</a:t>
            </a:r>
          </a:p>
        </p:txBody>
      </p:sp>
    </p:spTree>
    <p:extLst>
      <p:ext uri="{BB962C8B-B14F-4D97-AF65-F5344CB8AC3E}">
        <p14:creationId xmlns:p14="http://schemas.microsoft.com/office/powerpoint/2010/main" val="1602969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C9B4FA-7B33-4A6A-AA02-70CDABBFEB62}"/>
              </a:ext>
            </a:extLst>
          </p:cNvPr>
          <p:cNvSpPr>
            <a:spLocks noGrp="1"/>
          </p:cNvSpPr>
          <p:nvPr>
            <p:ph type="sldNum" sz="quarter" idx="15"/>
          </p:nvPr>
        </p:nvSpPr>
        <p:spPr>
          <a:xfrm>
            <a:off x="-9625" y="0"/>
            <a:ext cx="0" cy="0"/>
          </a:xfrm>
        </p:spPr>
        <p:txBody>
          <a:bodyPr/>
          <a:lstStyle/>
          <a:p>
            <a:r>
              <a:rPr lang="en-AU" dirty="0"/>
              <a:t> </a:t>
            </a:r>
          </a:p>
        </p:txBody>
      </p:sp>
      <p:sp>
        <p:nvSpPr>
          <p:cNvPr id="13" name="Subtitle 2">
            <a:extLst>
              <a:ext uri="{FF2B5EF4-FFF2-40B4-BE49-F238E27FC236}">
                <a16:creationId xmlns:a16="http://schemas.microsoft.com/office/drawing/2014/main" id="{1A94EE8B-B258-457E-B15B-FECBCBA768E4}"/>
              </a:ext>
            </a:extLst>
          </p:cNvPr>
          <p:cNvSpPr txBox="1">
            <a:spLocks/>
          </p:cNvSpPr>
          <p:nvPr/>
        </p:nvSpPr>
        <p:spPr>
          <a:xfrm>
            <a:off x="634567" y="505376"/>
            <a:ext cx="7874864" cy="388755"/>
          </a:xfrm>
          <a:prstGeom prst="rect">
            <a:avLst/>
          </a:prstGeom>
        </p:spPr>
        <p:txBody>
          <a:bodyPr/>
          <a:lstStyle>
            <a:lvl1pPr marL="0" indent="0" algn="l" defTabSz="914090" rtl="0" eaLnBrk="1" latinLnBrk="0" hangingPunct="1">
              <a:lnSpc>
                <a:spcPct val="100000"/>
              </a:lnSpc>
              <a:spcBef>
                <a:spcPts val="0"/>
              </a:spcBef>
              <a:spcAft>
                <a:spcPts val="600"/>
              </a:spcAft>
              <a:buFont typeface="Arial" pitchFamily="34" charset="0"/>
              <a:buNone/>
              <a:defRPr sz="1800" b="1" kern="1200">
                <a:solidFill>
                  <a:schemeClr val="bg2"/>
                </a:solidFill>
                <a:latin typeface="+mn-lt"/>
                <a:ea typeface="+mn-ea"/>
                <a:cs typeface="+mn-cs"/>
              </a:defRPr>
            </a:lvl1pPr>
            <a:lvl2pPr marL="0" indent="0" algn="l" defTabSz="914090" rtl="0" eaLnBrk="1" latinLnBrk="0" hangingPunct="1">
              <a:lnSpc>
                <a:spcPct val="100000"/>
              </a:lnSpc>
              <a:spcBef>
                <a:spcPts val="0"/>
              </a:spcBef>
              <a:spcAft>
                <a:spcPts val="600"/>
              </a:spcAft>
              <a:buFont typeface="Arial" pitchFamily="34" charset="0"/>
              <a:buNone/>
              <a:defRPr sz="1800" kern="1200">
                <a:solidFill>
                  <a:schemeClr val="tx2"/>
                </a:solidFill>
                <a:latin typeface="+mn-lt"/>
                <a:ea typeface="+mn-ea"/>
                <a:cs typeface="+mn-cs"/>
              </a:defRPr>
            </a:lvl2pPr>
            <a:lvl3pPr marL="263483" indent="-263483" algn="l" defTabSz="914090" rtl="0" eaLnBrk="1" latinLnBrk="0" hangingPunct="1">
              <a:lnSpc>
                <a:spcPct val="100000"/>
              </a:lnSpc>
              <a:spcBef>
                <a:spcPts val="0"/>
              </a:spcBef>
              <a:spcAft>
                <a:spcPts val="600"/>
              </a:spcAft>
              <a:buClr>
                <a:schemeClr val="bg2"/>
              </a:buClr>
              <a:buSzPct val="90000"/>
              <a:buFont typeface="Wingdings 3" panose="05040102010807070707" pitchFamily="18" charset="2"/>
              <a:buChar char="u"/>
              <a:defRPr sz="1800" kern="1200">
                <a:solidFill>
                  <a:schemeClr val="tx2"/>
                </a:solidFill>
                <a:latin typeface="+mn-lt"/>
                <a:ea typeface="+mn-ea"/>
                <a:cs typeface="+mn-cs"/>
              </a:defRPr>
            </a:lvl3pPr>
            <a:lvl4pPr marL="536561" indent="-273044" algn="l" defTabSz="91409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4pPr>
            <a:lvl5pPr marL="803143" indent="-265070" algn="l" defTabSz="914090" rtl="0" eaLnBrk="1" latinLnBrk="0" hangingPunct="1">
              <a:lnSpc>
                <a:spcPct val="100000"/>
              </a:lnSpc>
              <a:spcBef>
                <a:spcPts val="0"/>
              </a:spcBef>
              <a:spcAft>
                <a:spcPts val="600"/>
              </a:spcAft>
              <a:buClr>
                <a:schemeClr val="bg2"/>
              </a:buClr>
              <a:buFont typeface="Trebuchet MS" pitchFamily="34" charset="0"/>
              <a:buChar char="–"/>
              <a:defRPr sz="1800" kern="1200">
                <a:solidFill>
                  <a:schemeClr val="tx2"/>
                </a:solidFill>
                <a:latin typeface="+mn-lt"/>
                <a:ea typeface="+mn-ea"/>
                <a:cs typeface="+mn-cs"/>
              </a:defRPr>
            </a:lvl5pPr>
            <a:lvl6pPr marL="628830" indent="-155816" algn="l" defTabSz="914090"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789"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5"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IN SINTESI </a:t>
            </a:r>
          </a:p>
        </p:txBody>
      </p:sp>
      <p:sp>
        <p:nvSpPr>
          <p:cNvPr id="8" name="CasellaDiTesto 7">
            <a:extLst>
              <a:ext uri="{FF2B5EF4-FFF2-40B4-BE49-F238E27FC236}">
                <a16:creationId xmlns:a16="http://schemas.microsoft.com/office/drawing/2014/main" id="{7B201679-C8D1-460E-A60C-DE28C2D9179B}"/>
              </a:ext>
            </a:extLst>
          </p:cNvPr>
          <p:cNvSpPr txBox="1"/>
          <p:nvPr/>
        </p:nvSpPr>
        <p:spPr>
          <a:xfrm>
            <a:off x="886443" y="1106240"/>
            <a:ext cx="6408587" cy="4890249"/>
          </a:xfrm>
          <a:prstGeom prst="rect">
            <a:avLst/>
          </a:prstGeom>
          <a:noFill/>
          <a:ln>
            <a:solidFill>
              <a:srgbClr val="FF0000"/>
            </a:solidFill>
          </a:ln>
        </p:spPr>
        <p:txBody>
          <a:bodyPr wrap="square">
            <a:spAutoFit/>
          </a:bodyPr>
          <a:lstStyle/>
          <a:p>
            <a:pPr>
              <a:lnSpc>
                <a:spcPct val="107000"/>
              </a:lnSpc>
              <a:spcAft>
                <a:spcPts val="800"/>
              </a:spcAft>
            </a:pPr>
            <a:r>
              <a:rPr lang="it-IT"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Torniamo ai driver di valutazione del presidio che devono essere declinati, ratione materiae nell’ambito del </a:t>
            </a:r>
            <a:r>
              <a:rPr lang="it-IT" sz="1600" b="1" dirty="0" err="1">
                <a:solidFill>
                  <a:srgbClr val="002060"/>
                </a:solidFill>
                <a:effectLst/>
                <a:latin typeface="Arial" panose="020B0604020202020204" pitchFamily="34" charset="0"/>
                <a:ea typeface="Calibri" panose="020F0502020204030204" pitchFamily="34" charset="0"/>
                <a:cs typeface="Times New Roman" panose="02020603050405020304" pitchFamily="18" charset="0"/>
              </a:rPr>
              <a:t>mog</a:t>
            </a:r>
            <a:r>
              <a:rPr lang="it-IT"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231</a:t>
            </a:r>
          </a:p>
          <a:p>
            <a:pPr>
              <a:lnSpc>
                <a:spcPct val="107000"/>
              </a:lnSpc>
              <a:spcAft>
                <a:spcPts val="800"/>
              </a:spcAft>
            </a:pPr>
            <a:endParaRPr lang="it-IT" sz="1600" b="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it-IT" sz="1600" b="1" i="0" u="none" strike="noStrike" dirty="0">
                <a:solidFill>
                  <a:srgbClr val="000000"/>
                </a:solidFill>
                <a:effectLst/>
                <a:latin typeface="Calibri" panose="020F0502020204030204" pitchFamily="34" charset="0"/>
              </a:rPr>
              <a:t>Ruoli, responsabilità, poteri e deleghe</a:t>
            </a:r>
          </a:p>
          <a:p>
            <a:pPr marL="342900" indent="-342900">
              <a:lnSpc>
                <a:spcPct val="107000"/>
              </a:lnSpc>
              <a:spcAft>
                <a:spcPts val="800"/>
              </a:spcAft>
              <a:buFontTx/>
              <a:buAutoNum type="arabicPeriod"/>
            </a:pPr>
            <a:r>
              <a:rPr lang="it-IT" sz="1600" b="1" i="0" u="none" strike="noStrike" dirty="0">
                <a:solidFill>
                  <a:srgbClr val="000000"/>
                </a:solidFill>
                <a:effectLst/>
                <a:latin typeface="Calibri" panose="020F0502020204030204" pitchFamily="34" charset="0"/>
              </a:rPr>
              <a:t>Policy e Procedure</a:t>
            </a:r>
            <a:endParaRPr lang="it-IT" sz="1600" b="1" dirty="0">
              <a:solidFill>
                <a:srgbClr val="000000"/>
              </a:solidFill>
              <a:latin typeface="Calibri" panose="020F0502020204030204" pitchFamily="34" charset="0"/>
            </a:endParaRPr>
          </a:p>
          <a:p>
            <a:pPr marL="342900" indent="-342900">
              <a:lnSpc>
                <a:spcPct val="107000"/>
              </a:lnSpc>
              <a:spcAft>
                <a:spcPts val="800"/>
              </a:spcAft>
              <a:buFontTx/>
              <a:buAutoNum type="arabicPeriod"/>
            </a:pPr>
            <a:r>
              <a:rPr lang="it-IT" sz="1600" b="1" i="0" u="none" strike="noStrike" dirty="0" err="1">
                <a:solidFill>
                  <a:srgbClr val="000000"/>
                </a:solidFill>
                <a:effectLst/>
                <a:latin typeface="Calibri" panose="020F0502020204030204" pitchFamily="34" charset="0"/>
              </a:rPr>
              <a:t>Segregation</a:t>
            </a:r>
            <a:r>
              <a:rPr lang="it-IT" sz="1600" b="1" i="0" u="none" strike="noStrike" dirty="0">
                <a:solidFill>
                  <a:srgbClr val="000000"/>
                </a:solidFill>
                <a:effectLst/>
                <a:latin typeface="Calibri" panose="020F0502020204030204" pitchFamily="34" charset="0"/>
              </a:rPr>
              <a:t> of duties</a:t>
            </a:r>
          </a:p>
          <a:p>
            <a:pPr marL="342900" indent="-342900">
              <a:lnSpc>
                <a:spcPct val="107000"/>
              </a:lnSpc>
              <a:spcAft>
                <a:spcPts val="800"/>
              </a:spcAft>
              <a:buFontTx/>
              <a:buAutoNum type="arabicPeriod"/>
            </a:pPr>
            <a:r>
              <a:rPr lang="it-IT" sz="1600" b="1" i="0" u="none" strike="noStrike" dirty="0">
                <a:solidFill>
                  <a:srgbClr val="000000"/>
                </a:solidFill>
                <a:effectLst/>
                <a:latin typeface="Calibri" panose="020F0502020204030204" pitchFamily="34" charset="0"/>
              </a:rPr>
              <a:t>Tracciabilità</a:t>
            </a:r>
          </a:p>
          <a:p>
            <a:pPr marL="342900" indent="-342900">
              <a:lnSpc>
                <a:spcPct val="107000"/>
              </a:lnSpc>
              <a:spcAft>
                <a:spcPts val="800"/>
              </a:spcAft>
              <a:buFontTx/>
              <a:buAutoNum type="arabicPeriod"/>
            </a:pPr>
            <a:r>
              <a:rPr lang="it-IT" sz="1600" b="1" i="0" u="none" strike="noStrike" dirty="0">
                <a:solidFill>
                  <a:srgbClr val="000000"/>
                </a:solidFill>
                <a:effectLst/>
                <a:latin typeface="Calibri" panose="020F0502020204030204" pitchFamily="34" charset="0"/>
              </a:rPr>
              <a:t>Sistemi di monitoraggio e reporting</a:t>
            </a:r>
          </a:p>
          <a:p>
            <a:pPr marL="342900" indent="-342900">
              <a:lnSpc>
                <a:spcPct val="107000"/>
              </a:lnSpc>
              <a:spcAft>
                <a:spcPts val="800"/>
              </a:spcAft>
              <a:buFontTx/>
              <a:buAutoNum type="arabicPeriod"/>
            </a:pPr>
            <a:r>
              <a:rPr lang="it-IT" sz="1600" b="1" i="0" u="none" strike="noStrike" dirty="0">
                <a:solidFill>
                  <a:srgbClr val="000000"/>
                </a:solidFill>
                <a:effectLst/>
                <a:latin typeface="Calibri" panose="020F0502020204030204" pitchFamily="34" charset="0"/>
              </a:rPr>
              <a:t>Audit e verifiche indipendenti</a:t>
            </a:r>
          </a:p>
          <a:p>
            <a:pPr marL="342900" indent="-342900">
              <a:lnSpc>
                <a:spcPct val="107000"/>
              </a:lnSpc>
              <a:spcAft>
                <a:spcPts val="800"/>
              </a:spcAft>
              <a:buFontTx/>
              <a:buAutoNum type="arabicPeriod"/>
            </a:pPr>
            <a:endParaRPr lang="it-IT" sz="1600" b="1" i="0" u="none" strike="noStrike" dirty="0">
              <a:solidFill>
                <a:srgbClr val="000000"/>
              </a:solidFill>
              <a:effectLst/>
              <a:latin typeface="Calibri" panose="020F0502020204030204" pitchFamily="34" charset="0"/>
            </a:endParaRPr>
          </a:p>
          <a:p>
            <a:pPr>
              <a:lnSpc>
                <a:spcPct val="107000"/>
              </a:lnSpc>
              <a:spcAft>
                <a:spcPts val="800"/>
              </a:spcAft>
            </a:pPr>
            <a:r>
              <a:rPr lang="it-IT" sz="1600" b="1" i="0" u="none" strike="noStrike" dirty="0">
                <a:solidFill>
                  <a:srgbClr val="000000"/>
                </a:solidFill>
                <a:effectLst/>
                <a:latin typeface="Calibri" panose="020F0502020204030204" pitchFamily="34" charset="0"/>
              </a:rPr>
              <a:t>Es. </a:t>
            </a:r>
            <a:r>
              <a:rPr lang="it-IT" sz="1600" b="1" dirty="0">
                <a:solidFill>
                  <a:srgbClr val="000000"/>
                </a:solidFill>
                <a:latin typeface="Calibri" panose="020F0502020204030204" pitchFamily="34" charset="0"/>
              </a:rPr>
              <a:t>presidi fiscali, seguono le medesime logiche ma con tecnicismi differenti</a:t>
            </a:r>
            <a:endParaRPr lang="it-IT" sz="1600" b="1" i="0" u="none" strike="noStrike" dirty="0">
              <a:solidFill>
                <a:srgbClr val="000000"/>
              </a:solidFill>
              <a:effectLst/>
              <a:latin typeface="Calibri" panose="020F0502020204030204" pitchFamily="34" charset="0"/>
            </a:endParaRPr>
          </a:p>
          <a:p>
            <a:pPr marL="342900" indent="-342900">
              <a:lnSpc>
                <a:spcPct val="107000"/>
              </a:lnSpc>
              <a:spcAft>
                <a:spcPts val="800"/>
              </a:spcAft>
              <a:buAutoNum type="arabicPeriod"/>
            </a:pPr>
            <a:endParaRPr lang="it-IT" sz="1600" b="1" i="0" u="none" strike="noStrike" dirty="0">
              <a:solidFill>
                <a:srgbClr val="000000"/>
              </a:solidFill>
              <a:effectLst/>
              <a:latin typeface="Calibri" panose="020F0502020204030204" pitchFamily="34" charset="0"/>
            </a:endParaRPr>
          </a:p>
          <a:p>
            <a:pPr>
              <a:lnSpc>
                <a:spcPct val="107000"/>
              </a:lnSpc>
              <a:spcAft>
                <a:spcPts val="800"/>
              </a:spcAft>
            </a:pPr>
            <a:endParaRPr lang="it-IT" sz="1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57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25CD143B-F3D3-4BC7-AFA9-49A1D2B93CA3}"/>
              </a:ext>
            </a:extLst>
          </p:cNvPr>
          <p:cNvGrpSpPr/>
          <p:nvPr/>
        </p:nvGrpSpPr>
        <p:grpSpPr>
          <a:xfrm>
            <a:off x="565174" y="5637822"/>
            <a:ext cx="157956" cy="1220178"/>
            <a:chOff x="485006" y="5637822"/>
            <a:chExt cx="157956" cy="1220178"/>
          </a:xfrm>
        </p:grpSpPr>
        <p:pic>
          <p:nvPicPr>
            <p:cNvPr id="3" name="Picture 22">
              <a:extLst>
                <a:ext uri="{FF2B5EF4-FFF2-40B4-BE49-F238E27FC236}">
                  <a16:creationId xmlns:a16="http://schemas.microsoft.com/office/drawing/2014/main" id="{50194099-3D37-4F02-88BE-E2D7F892DC42}"/>
                </a:ext>
              </a:extLst>
            </p:cNvPr>
            <p:cNvPicPr>
              <a:picLocks noChangeAspect="1" noChangeArrowheads="1"/>
            </p:cNvPicPr>
            <p:nvPr userDrawn="1"/>
          </p:nvPicPr>
          <p:blipFill>
            <a:blip r:embed="rId2" cstate="print"/>
            <a:srcRect t="34555" r="9545"/>
            <a:stretch>
              <a:fillRect/>
            </a:stretch>
          </p:blipFill>
          <p:spPr bwMode="auto">
            <a:xfrm rot="10800000">
              <a:off x="485006" y="5637822"/>
              <a:ext cx="157956" cy="595532"/>
            </a:xfrm>
            <a:prstGeom prst="rect">
              <a:avLst/>
            </a:prstGeom>
            <a:noFill/>
            <a:ln w="6350">
              <a:noFill/>
              <a:miter lim="800000"/>
              <a:headEnd/>
              <a:tailEnd/>
            </a:ln>
          </p:spPr>
        </p:pic>
        <p:pic>
          <p:nvPicPr>
            <p:cNvPr id="4" name="Picture 22">
              <a:extLst>
                <a:ext uri="{FF2B5EF4-FFF2-40B4-BE49-F238E27FC236}">
                  <a16:creationId xmlns:a16="http://schemas.microsoft.com/office/drawing/2014/main" id="{5383240B-9C5E-441A-BC2D-9516E3A50EE7}"/>
                </a:ext>
              </a:extLst>
            </p:cNvPr>
            <p:cNvPicPr>
              <a:picLocks noChangeAspect="1" noChangeArrowheads="1"/>
            </p:cNvPicPr>
            <p:nvPr userDrawn="1"/>
          </p:nvPicPr>
          <p:blipFill>
            <a:blip r:embed="rId2" cstate="print"/>
            <a:srcRect t="34555" r="9545"/>
            <a:stretch>
              <a:fillRect/>
            </a:stretch>
          </p:blipFill>
          <p:spPr bwMode="auto">
            <a:xfrm rot="10800000">
              <a:off x="485006" y="5950145"/>
              <a:ext cx="157956" cy="595532"/>
            </a:xfrm>
            <a:prstGeom prst="rect">
              <a:avLst/>
            </a:prstGeom>
            <a:noFill/>
            <a:ln w="6350">
              <a:noFill/>
              <a:miter lim="800000"/>
              <a:headEnd/>
              <a:tailEnd/>
            </a:ln>
          </p:spPr>
        </p:pic>
        <p:pic>
          <p:nvPicPr>
            <p:cNvPr id="5" name="Picture 22">
              <a:extLst>
                <a:ext uri="{FF2B5EF4-FFF2-40B4-BE49-F238E27FC236}">
                  <a16:creationId xmlns:a16="http://schemas.microsoft.com/office/drawing/2014/main" id="{02D9C8AB-97BA-4C3B-A026-9C3B4397AB87}"/>
                </a:ext>
              </a:extLst>
            </p:cNvPr>
            <p:cNvPicPr>
              <a:picLocks noChangeAspect="1" noChangeArrowheads="1"/>
            </p:cNvPicPr>
            <p:nvPr userDrawn="1"/>
          </p:nvPicPr>
          <p:blipFill>
            <a:blip r:embed="rId2" cstate="print"/>
            <a:srcRect t="34555" r="9545"/>
            <a:stretch>
              <a:fillRect/>
            </a:stretch>
          </p:blipFill>
          <p:spPr bwMode="auto">
            <a:xfrm rot="10800000">
              <a:off x="485006" y="6262468"/>
              <a:ext cx="157956" cy="595532"/>
            </a:xfrm>
            <a:prstGeom prst="rect">
              <a:avLst/>
            </a:prstGeom>
            <a:noFill/>
            <a:ln w="6350">
              <a:noFill/>
              <a:miter lim="800000"/>
              <a:headEnd/>
              <a:tailEnd/>
            </a:ln>
          </p:spPr>
        </p:pic>
      </p:grpSp>
      <p:grpSp>
        <p:nvGrpSpPr>
          <p:cNvPr id="6" name="Group 5">
            <a:extLst>
              <a:ext uri="{FF2B5EF4-FFF2-40B4-BE49-F238E27FC236}">
                <a16:creationId xmlns:a16="http://schemas.microsoft.com/office/drawing/2014/main" id="{0AF4E82F-955A-4962-9D8B-D5C0CD2CB335}"/>
              </a:ext>
            </a:extLst>
          </p:cNvPr>
          <p:cNvGrpSpPr/>
          <p:nvPr/>
        </p:nvGrpSpPr>
        <p:grpSpPr>
          <a:xfrm>
            <a:off x="565174" y="6"/>
            <a:ext cx="157956" cy="1442693"/>
            <a:chOff x="565174" y="0"/>
            <a:chExt cx="157956" cy="1442693"/>
          </a:xfrm>
        </p:grpSpPr>
        <p:grpSp>
          <p:nvGrpSpPr>
            <p:cNvPr id="7" name="Group 4">
              <a:extLst>
                <a:ext uri="{FF2B5EF4-FFF2-40B4-BE49-F238E27FC236}">
                  <a16:creationId xmlns:a16="http://schemas.microsoft.com/office/drawing/2014/main" id="{433229D8-41C0-49C3-9BFE-60081136488D}"/>
                </a:ext>
              </a:extLst>
            </p:cNvPr>
            <p:cNvGrpSpPr/>
            <p:nvPr userDrawn="1"/>
          </p:nvGrpSpPr>
          <p:grpSpPr>
            <a:xfrm>
              <a:off x="565174" y="0"/>
              <a:ext cx="157956" cy="907855"/>
              <a:chOff x="556467" y="0"/>
              <a:chExt cx="157956" cy="907855"/>
            </a:xfrm>
          </p:grpSpPr>
          <p:pic>
            <p:nvPicPr>
              <p:cNvPr id="12" name="Picture 22">
                <a:extLst>
                  <a:ext uri="{FF2B5EF4-FFF2-40B4-BE49-F238E27FC236}">
                    <a16:creationId xmlns:a16="http://schemas.microsoft.com/office/drawing/2014/main" id="{E8A709F6-7D7D-4A5D-BDE7-9BDCACD599E5}"/>
                  </a:ext>
                </a:extLst>
              </p:cNvPr>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13" name="Picture 22">
                <a:extLst>
                  <a:ext uri="{FF2B5EF4-FFF2-40B4-BE49-F238E27FC236}">
                    <a16:creationId xmlns:a16="http://schemas.microsoft.com/office/drawing/2014/main" id="{9BA4E19E-CC91-4121-A5D8-43893C96EC4E}"/>
                  </a:ext>
                </a:extLst>
              </p:cNvPr>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14" name="Picture 22">
                <a:extLst>
                  <a:ext uri="{FF2B5EF4-FFF2-40B4-BE49-F238E27FC236}">
                    <a16:creationId xmlns:a16="http://schemas.microsoft.com/office/drawing/2014/main" id="{197E2F02-7B25-4675-B388-91F4A9820CA7}"/>
                  </a:ext>
                </a:extLst>
              </p:cNvPr>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nvGrpSpPr>
            <p:cNvPr id="8" name="Group 17">
              <a:extLst>
                <a:ext uri="{FF2B5EF4-FFF2-40B4-BE49-F238E27FC236}">
                  <a16:creationId xmlns:a16="http://schemas.microsoft.com/office/drawing/2014/main" id="{4DFADC2B-B7D8-452D-A0C7-822A76FDC5C5}"/>
                </a:ext>
              </a:extLst>
            </p:cNvPr>
            <p:cNvGrpSpPr/>
            <p:nvPr userDrawn="1"/>
          </p:nvGrpSpPr>
          <p:grpSpPr>
            <a:xfrm>
              <a:off x="565174" y="534838"/>
              <a:ext cx="157956" cy="907855"/>
              <a:chOff x="556467" y="0"/>
              <a:chExt cx="157956" cy="907855"/>
            </a:xfrm>
          </p:grpSpPr>
          <p:pic>
            <p:nvPicPr>
              <p:cNvPr id="9" name="Picture 22">
                <a:extLst>
                  <a:ext uri="{FF2B5EF4-FFF2-40B4-BE49-F238E27FC236}">
                    <a16:creationId xmlns:a16="http://schemas.microsoft.com/office/drawing/2014/main" id="{D5C97924-F33C-475F-8F9B-651DD531C77E}"/>
                  </a:ext>
                </a:extLst>
              </p:cNvPr>
              <p:cNvPicPr>
                <a:picLocks noChangeAspect="1" noChangeArrowheads="1"/>
              </p:cNvPicPr>
              <p:nvPr userDrawn="1"/>
            </p:nvPicPr>
            <p:blipFill>
              <a:blip r:embed="rId2" cstate="print"/>
              <a:srcRect t="34555" r="9545"/>
              <a:stretch>
                <a:fillRect/>
              </a:stretch>
            </p:blipFill>
            <p:spPr bwMode="auto">
              <a:xfrm>
                <a:off x="556467" y="0"/>
                <a:ext cx="157956" cy="595532"/>
              </a:xfrm>
              <a:prstGeom prst="rect">
                <a:avLst/>
              </a:prstGeom>
              <a:noFill/>
              <a:ln w="6350">
                <a:noFill/>
                <a:miter lim="800000"/>
                <a:headEnd/>
                <a:tailEnd/>
              </a:ln>
            </p:spPr>
          </p:pic>
          <p:pic>
            <p:nvPicPr>
              <p:cNvPr id="10" name="Picture 22">
                <a:extLst>
                  <a:ext uri="{FF2B5EF4-FFF2-40B4-BE49-F238E27FC236}">
                    <a16:creationId xmlns:a16="http://schemas.microsoft.com/office/drawing/2014/main" id="{10786E13-324E-4DCA-A41B-4317B395C45D}"/>
                  </a:ext>
                </a:extLst>
              </p:cNvPr>
              <p:cNvPicPr>
                <a:picLocks noChangeAspect="1" noChangeArrowheads="1"/>
              </p:cNvPicPr>
              <p:nvPr userDrawn="1"/>
            </p:nvPicPr>
            <p:blipFill>
              <a:blip r:embed="rId2" cstate="print"/>
              <a:srcRect t="34555" r="9545"/>
              <a:stretch>
                <a:fillRect/>
              </a:stretch>
            </p:blipFill>
            <p:spPr bwMode="auto">
              <a:xfrm>
                <a:off x="556467" y="312323"/>
                <a:ext cx="157956" cy="595532"/>
              </a:xfrm>
              <a:prstGeom prst="rect">
                <a:avLst/>
              </a:prstGeom>
              <a:noFill/>
              <a:ln w="6350">
                <a:noFill/>
                <a:miter lim="800000"/>
                <a:headEnd/>
                <a:tailEnd/>
              </a:ln>
            </p:spPr>
          </p:pic>
          <p:pic>
            <p:nvPicPr>
              <p:cNvPr id="11" name="Picture 22">
                <a:extLst>
                  <a:ext uri="{FF2B5EF4-FFF2-40B4-BE49-F238E27FC236}">
                    <a16:creationId xmlns:a16="http://schemas.microsoft.com/office/drawing/2014/main" id="{D7AC3E05-08DF-4E78-A511-61669915AB20}"/>
                  </a:ext>
                </a:extLst>
              </p:cNvPr>
              <p:cNvPicPr>
                <a:picLocks noChangeAspect="1" noChangeArrowheads="1"/>
              </p:cNvPicPr>
              <p:nvPr userDrawn="1"/>
            </p:nvPicPr>
            <p:blipFill>
              <a:blip r:embed="rId2" cstate="print"/>
              <a:srcRect t="34555" r="9545"/>
              <a:stretch>
                <a:fillRect/>
              </a:stretch>
            </p:blipFill>
            <p:spPr bwMode="auto">
              <a:xfrm>
                <a:off x="556467" y="156161"/>
                <a:ext cx="157956" cy="595532"/>
              </a:xfrm>
              <a:prstGeom prst="rect">
                <a:avLst/>
              </a:prstGeom>
              <a:noFill/>
              <a:ln w="6350">
                <a:noFill/>
                <a:miter lim="800000"/>
                <a:headEnd/>
                <a:tailEnd/>
              </a:ln>
            </p:spPr>
          </p:pic>
        </p:grpSp>
      </p:grpSp>
      <p:sp>
        <p:nvSpPr>
          <p:cNvPr id="18" name="CasellaDiTesto 17">
            <a:extLst>
              <a:ext uri="{FF2B5EF4-FFF2-40B4-BE49-F238E27FC236}">
                <a16:creationId xmlns:a16="http://schemas.microsoft.com/office/drawing/2014/main" id="{C533E492-E85C-4E10-AE34-C73435B0D1DF}"/>
              </a:ext>
            </a:extLst>
          </p:cNvPr>
          <p:cNvSpPr txBox="1"/>
          <p:nvPr/>
        </p:nvSpPr>
        <p:spPr>
          <a:xfrm>
            <a:off x="2476831" y="2555330"/>
            <a:ext cx="4572000" cy="1200329"/>
          </a:xfrm>
          <a:prstGeom prst="rect">
            <a:avLst/>
          </a:prstGeom>
          <a:noFill/>
        </p:spPr>
        <p:txBody>
          <a:bodyPr wrap="square">
            <a:spAutoFit/>
          </a:bodyPr>
          <a:lstStyle/>
          <a:p>
            <a:pPr algn="ctr">
              <a:buClr>
                <a:schemeClr val="dk1"/>
              </a:buClr>
            </a:pPr>
            <a:r>
              <a:rPr lang="it-IT" sz="1800" b="1" i="1" dirty="0">
                <a:latin typeface="Trebuchet MS" panose="020B0603020202020204" pitchFamily="34" charset="0"/>
                <a:ea typeface="Arial"/>
                <a:cs typeface="Arial"/>
                <a:sym typeface="Arial"/>
              </a:rPr>
              <a:t>Avv. Filippo Baglioni |MBA|</a:t>
            </a:r>
          </a:p>
          <a:p>
            <a:pPr algn="ctr">
              <a:buClr>
                <a:schemeClr val="dk1"/>
              </a:buClr>
            </a:pPr>
            <a:endParaRPr lang="it-IT" sz="1800" b="1" dirty="0">
              <a:latin typeface="Trebuchet MS" panose="020B0603020202020204" pitchFamily="34" charset="0"/>
              <a:ea typeface="Arial"/>
              <a:cs typeface="Arial"/>
              <a:sym typeface="Arial"/>
            </a:endParaRPr>
          </a:p>
          <a:p>
            <a:pPr algn="ctr">
              <a:buClr>
                <a:schemeClr val="dk1"/>
              </a:buClr>
            </a:pPr>
            <a:r>
              <a:rPr lang="it-IT" sz="1800" b="1" dirty="0">
                <a:latin typeface="Trebuchet MS" panose="020B0603020202020204" pitchFamily="34" charset="0"/>
                <a:ea typeface="Arial"/>
                <a:cs typeface="Arial"/>
                <a:sym typeface="Arial"/>
              </a:rPr>
              <a:t>+39 327 6690778</a:t>
            </a:r>
          </a:p>
          <a:p>
            <a:pPr algn="ctr">
              <a:buClr>
                <a:schemeClr val="dk1"/>
              </a:buClr>
            </a:pPr>
            <a:r>
              <a:rPr lang="it-IT" sz="1800" b="1" dirty="0">
                <a:latin typeface="Trebuchet MS" panose="020B0603020202020204" pitchFamily="34" charset="0"/>
                <a:ea typeface="Arial"/>
                <a:cs typeface="Arial"/>
                <a:sym typeface="Arial"/>
              </a:rPr>
              <a:t>filippobaglioniavvocato@gmail.com</a:t>
            </a:r>
            <a:endParaRPr lang="it-IT" b="1" dirty="0"/>
          </a:p>
        </p:txBody>
      </p:sp>
      <p:sp>
        <p:nvSpPr>
          <p:cNvPr id="19" name="CasellaDiTesto 18">
            <a:extLst>
              <a:ext uri="{FF2B5EF4-FFF2-40B4-BE49-F238E27FC236}">
                <a16:creationId xmlns:a16="http://schemas.microsoft.com/office/drawing/2014/main" id="{B920E197-E067-4AB2-8874-ECF6AF52D5EC}"/>
              </a:ext>
            </a:extLst>
          </p:cNvPr>
          <p:cNvSpPr txBox="1"/>
          <p:nvPr/>
        </p:nvSpPr>
        <p:spPr>
          <a:xfrm>
            <a:off x="2476831" y="5453156"/>
            <a:ext cx="4572000" cy="369332"/>
          </a:xfrm>
          <a:prstGeom prst="rect">
            <a:avLst/>
          </a:prstGeom>
          <a:noFill/>
        </p:spPr>
        <p:txBody>
          <a:bodyPr wrap="square">
            <a:spAutoFit/>
          </a:bodyPr>
          <a:lstStyle/>
          <a:p>
            <a:pPr algn="ctr">
              <a:buClr>
                <a:schemeClr val="dk1"/>
              </a:buClr>
            </a:pPr>
            <a:r>
              <a:rPr lang="it-IT" sz="1800" b="1" i="1" dirty="0">
                <a:latin typeface="Trebuchet MS" panose="020B0603020202020204" pitchFamily="34" charset="0"/>
                <a:ea typeface="Arial"/>
                <a:cs typeface="Arial"/>
                <a:sym typeface="Arial"/>
              </a:rPr>
              <a:t>Grazie per l’attenzione</a:t>
            </a:r>
            <a:endParaRPr lang="it-IT" b="1" dirty="0"/>
          </a:p>
        </p:txBody>
      </p:sp>
    </p:spTree>
    <p:extLst>
      <p:ext uri="{BB962C8B-B14F-4D97-AF65-F5344CB8AC3E}">
        <p14:creationId xmlns:p14="http://schemas.microsoft.com/office/powerpoint/2010/main" val="362593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D. Lgs. 231/2001: condizioni di sussistenza della responsabilità </a:t>
            </a:r>
            <a:br>
              <a:rPr lang="it-IT" dirty="0"/>
            </a:br>
            <a:endParaRPr lang="it-IT" dirty="0"/>
          </a:p>
        </p:txBody>
      </p:sp>
      <p:sp>
        <p:nvSpPr>
          <p:cNvPr id="6" name="Text Box 2">
            <a:extLst>
              <a:ext uri="{FF2B5EF4-FFF2-40B4-BE49-F238E27FC236}">
                <a16:creationId xmlns:a16="http://schemas.microsoft.com/office/drawing/2014/main" id="{C57A4B0E-BB2A-4A10-83EB-8ACB4AB6162A}"/>
              </a:ext>
            </a:extLst>
          </p:cNvPr>
          <p:cNvSpPr txBox="1">
            <a:spLocks noChangeArrowheads="1"/>
          </p:cNvSpPr>
          <p:nvPr/>
        </p:nvSpPr>
        <p:spPr bwMode="auto">
          <a:xfrm>
            <a:off x="323854" y="1260000"/>
            <a:ext cx="8423275" cy="7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7" tIns="44958" rIns="89917" bIns="44958"/>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88988" indent="-34290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lvl="1" indent="0" algn="just" eaLnBrk="1" hangingPunct="1">
              <a:lnSpc>
                <a:spcPct val="90000"/>
              </a:lnSpc>
              <a:spcBef>
                <a:spcPts val="0"/>
              </a:spcBef>
              <a:buFontTx/>
              <a:buNone/>
            </a:pPr>
            <a:r>
              <a:rPr lang="it-IT" altLang="it-IT" sz="1600" dirty="0">
                <a:latin typeface="+mn-lt"/>
                <a:cs typeface="Arial" panose="020B0604020202020204" pitchFamily="34" charset="0"/>
              </a:rPr>
              <a:t>Ai sensi del D.Lgs. 231/2001 la responsabilità amministrativa dell’Ente/Società sussiste qualora si verifichino le seguenti condizioni:</a:t>
            </a:r>
          </a:p>
        </p:txBody>
      </p:sp>
      <p:sp>
        <p:nvSpPr>
          <p:cNvPr id="60" name="Google Shape;737;p47">
            <a:extLst>
              <a:ext uri="{FF2B5EF4-FFF2-40B4-BE49-F238E27FC236}">
                <a16:creationId xmlns:a16="http://schemas.microsoft.com/office/drawing/2014/main" id="{88B6D07E-A35F-437F-B5F6-7152295F1275}"/>
              </a:ext>
            </a:extLst>
          </p:cNvPr>
          <p:cNvSpPr txBox="1"/>
          <p:nvPr/>
        </p:nvSpPr>
        <p:spPr>
          <a:xfrm>
            <a:off x="5487061" y="2543979"/>
            <a:ext cx="3147523" cy="1641295"/>
          </a:xfrm>
          <a:prstGeom prst="rect">
            <a:avLst/>
          </a:prstGeom>
          <a:noFill/>
          <a:ln>
            <a:noFill/>
          </a:ln>
        </p:spPr>
        <p:txBody>
          <a:bodyPr spcFirstLastPara="1" wrap="square" lIns="91425" tIns="45700" rIns="91425" bIns="45700" anchor="t" anchorCtr="0">
            <a:noAutofit/>
          </a:bodyPr>
          <a:lstStyle/>
          <a:p>
            <a:pPr marL="0" lvl="1" indent="457200" algn="just">
              <a:buClr>
                <a:schemeClr val="tx2"/>
              </a:buClr>
            </a:pPr>
            <a:r>
              <a:rPr lang="it-IT" altLang="it-IT" sz="1400" dirty="0">
                <a:cs typeface="Arial" panose="020B0604020202020204" pitchFamily="34" charset="0"/>
              </a:rPr>
              <a:t>Il reato sia stato commesso:</a:t>
            </a:r>
          </a:p>
          <a:p>
            <a:pPr lvl="1" algn="just">
              <a:spcBef>
                <a:spcPct val="0"/>
              </a:spcBef>
              <a:buClr>
                <a:schemeClr val="accent1"/>
              </a:buClr>
              <a:buFont typeface="Wingdings" panose="05000000000000000000" pitchFamily="2" charset="2"/>
              <a:buChar char="ü"/>
            </a:pPr>
            <a:r>
              <a:rPr lang="it-IT" altLang="it-IT" sz="1400" dirty="0"/>
              <a:t> da un soggetto apicale (di fatto la prima linea dirigenziale)</a:t>
            </a:r>
          </a:p>
          <a:p>
            <a:pPr lvl="1" algn="just">
              <a:spcBef>
                <a:spcPct val="0"/>
              </a:spcBef>
              <a:buClr>
                <a:schemeClr val="accent1"/>
              </a:buClr>
              <a:buFont typeface="Wingdings" panose="05000000000000000000" pitchFamily="2" charset="2"/>
              <a:buChar char="ü"/>
            </a:pPr>
            <a:r>
              <a:rPr lang="it-IT" altLang="it-IT" sz="1400" dirty="0"/>
              <a:t> da un soggetto sottoposto alla direzione o vigilanza dei soggetti apicali</a:t>
            </a:r>
            <a:endParaRPr lang="it-IT" altLang="it-IT" sz="1400" dirty="0">
              <a:cs typeface="Arial" panose="020B0604020202020204" pitchFamily="34" charset="0"/>
            </a:endParaRPr>
          </a:p>
        </p:txBody>
      </p:sp>
      <p:sp>
        <p:nvSpPr>
          <p:cNvPr id="3" name="Rettangolo 2">
            <a:extLst>
              <a:ext uri="{FF2B5EF4-FFF2-40B4-BE49-F238E27FC236}">
                <a16:creationId xmlns:a16="http://schemas.microsoft.com/office/drawing/2014/main" id="{60A84830-BEDD-46D8-8106-8131AF0AC440}"/>
              </a:ext>
            </a:extLst>
          </p:cNvPr>
          <p:cNvSpPr/>
          <p:nvPr/>
        </p:nvSpPr>
        <p:spPr>
          <a:xfrm>
            <a:off x="5834893" y="4666139"/>
            <a:ext cx="3055111" cy="1600438"/>
          </a:xfrm>
          <a:prstGeom prst="rect">
            <a:avLst/>
          </a:prstGeom>
        </p:spPr>
        <p:txBody>
          <a:bodyPr wrap="square">
            <a:spAutoFit/>
          </a:bodyPr>
          <a:lstStyle/>
          <a:p>
            <a:pPr marL="0" lvl="1" algn="just">
              <a:buClr>
                <a:srgbClr val="FF0000"/>
              </a:buClr>
            </a:pPr>
            <a:r>
              <a:rPr lang="it-IT" altLang="it-IT" sz="1400" dirty="0">
                <a:cs typeface="Arial" panose="020B0604020202020204" pitchFamily="34" charset="0"/>
              </a:rPr>
              <a:t>La Società abbia omesso di adottare ed efficacemente attuare un </a:t>
            </a:r>
            <a:r>
              <a:rPr lang="it-IT" altLang="it-IT" sz="1400" dirty="0">
                <a:effectLst>
                  <a:outerShdw blurRad="38100" dist="38100" dir="2700000" algn="tl">
                    <a:srgbClr val="000000">
                      <a:alpha val="43137"/>
                    </a:srgbClr>
                  </a:outerShdw>
                </a:effectLst>
                <a:cs typeface="Arial" panose="020B0604020202020204" pitchFamily="34" charset="0"/>
              </a:rPr>
              <a:t>Modello di Organizzazione, Gestione e Controllo </a:t>
            </a:r>
            <a:r>
              <a:rPr lang="it-IT" altLang="it-IT" sz="1400" dirty="0">
                <a:cs typeface="Arial" panose="020B0604020202020204" pitchFamily="34" charset="0"/>
              </a:rPr>
              <a:t>idoneo a prevenire i reati della specie di quelli verificatisi (nel seguito detto Modello Organizzativo).</a:t>
            </a:r>
          </a:p>
        </p:txBody>
      </p:sp>
      <p:sp>
        <p:nvSpPr>
          <p:cNvPr id="53" name="Rectangle 79">
            <a:extLst>
              <a:ext uri="{FF2B5EF4-FFF2-40B4-BE49-F238E27FC236}">
                <a16:creationId xmlns:a16="http://schemas.microsoft.com/office/drawing/2014/main" id="{F93A49AB-3223-4618-9A3B-E48BA002C154}"/>
              </a:ext>
            </a:extLst>
          </p:cNvPr>
          <p:cNvSpPr/>
          <p:nvPr/>
        </p:nvSpPr>
        <p:spPr>
          <a:xfrm flipH="1">
            <a:off x="852279" y="4032370"/>
            <a:ext cx="2698493" cy="738664"/>
          </a:xfrm>
          <a:prstGeom prst="rect">
            <a:avLst/>
          </a:prstGeom>
        </p:spPr>
        <p:txBody>
          <a:bodyPr wrap="square">
            <a:spAutoFit/>
          </a:bodyPr>
          <a:lstStyle/>
          <a:p>
            <a:pPr lvl="0" algn="just"/>
            <a:r>
              <a:rPr lang="it-IT" altLang="it-IT" sz="1400" dirty="0">
                <a:cs typeface="Arial" panose="020B0604020202020204" pitchFamily="34" charset="0"/>
              </a:rPr>
              <a:t>Venga commesso uno dei reati previsti dal </a:t>
            </a:r>
            <a:r>
              <a:rPr lang="it-IT" altLang="it-IT" sz="1400" dirty="0" err="1">
                <a:cs typeface="Arial" panose="020B0604020202020204" pitchFamily="34" charset="0"/>
              </a:rPr>
              <a:t>D.Lgs.</a:t>
            </a:r>
            <a:r>
              <a:rPr lang="it-IT" altLang="it-IT" sz="1400" dirty="0">
                <a:cs typeface="Arial" panose="020B0604020202020204" pitchFamily="34" charset="0"/>
              </a:rPr>
              <a:t> 231/2001 – reati presupposto </a:t>
            </a:r>
            <a:endParaRPr lang="it-IT" sz="1400" b="1" dirty="0">
              <a:solidFill>
                <a:srgbClr val="3F3F3F"/>
              </a:solidFill>
              <a:latin typeface="Arial"/>
              <a:ea typeface="Arial"/>
              <a:cs typeface="Arial"/>
              <a:sym typeface="Arial"/>
            </a:endParaRPr>
          </a:p>
        </p:txBody>
      </p:sp>
      <p:sp>
        <p:nvSpPr>
          <p:cNvPr id="57" name="Rectangle 83">
            <a:extLst>
              <a:ext uri="{FF2B5EF4-FFF2-40B4-BE49-F238E27FC236}">
                <a16:creationId xmlns:a16="http://schemas.microsoft.com/office/drawing/2014/main" id="{14259698-2531-4050-BD41-D7AD58B99087}"/>
              </a:ext>
            </a:extLst>
          </p:cNvPr>
          <p:cNvSpPr/>
          <p:nvPr/>
        </p:nvSpPr>
        <p:spPr>
          <a:xfrm flipH="1">
            <a:off x="431883" y="2244206"/>
            <a:ext cx="2419690" cy="738664"/>
          </a:xfrm>
          <a:prstGeom prst="rect">
            <a:avLst/>
          </a:prstGeom>
        </p:spPr>
        <p:txBody>
          <a:bodyPr wrap="square">
            <a:spAutoFit/>
          </a:bodyPr>
          <a:lstStyle/>
          <a:p>
            <a:pPr lvl="0" algn="just"/>
            <a:r>
              <a:rPr lang="it-IT" altLang="it-IT" sz="1400" dirty="0">
                <a:cs typeface="Arial" panose="020B0604020202020204" pitchFamily="34" charset="0"/>
              </a:rPr>
              <a:t>Il reato sia stato commesso nell’"interesse" o a "vantaggio" della Società</a:t>
            </a:r>
            <a:endParaRPr lang="it-IT" sz="1400" b="1" dirty="0">
              <a:solidFill>
                <a:srgbClr val="3F3F3F"/>
              </a:solidFill>
              <a:latin typeface="Arial"/>
              <a:ea typeface="Arial"/>
              <a:cs typeface="Arial"/>
              <a:sym typeface="Arial"/>
            </a:endParaRPr>
          </a:p>
        </p:txBody>
      </p:sp>
      <p:sp>
        <p:nvSpPr>
          <p:cNvPr id="16" name="Freeform 10">
            <a:extLst>
              <a:ext uri="{FF2B5EF4-FFF2-40B4-BE49-F238E27FC236}">
                <a16:creationId xmlns:a16="http://schemas.microsoft.com/office/drawing/2014/main" id="{1BCA7960-1DC2-4729-A868-6138A211F37D}"/>
              </a:ext>
            </a:extLst>
          </p:cNvPr>
          <p:cNvSpPr>
            <a:spLocks/>
          </p:cNvSpPr>
          <p:nvPr/>
        </p:nvSpPr>
        <p:spPr bwMode="auto">
          <a:xfrm rot="10800000" flipH="1">
            <a:off x="3153122" y="3145577"/>
            <a:ext cx="465679" cy="913084"/>
          </a:xfrm>
          <a:custGeom>
            <a:avLst/>
            <a:gdLst>
              <a:gd name="T0" fmla="*/ 14 w 292"/>
              <a:gd name="T1" fmla="*/ 572 h 572"/>
              <a:gd name="T2" fmla="*/ 0 w 292"/>
              <a:gd name="T3" fmla="*/ 435 h 572"/>
              <a:gd name="T4" fmla="*/ 277 w 292"/>
              <a:gd name="T5" fmla="*/ 0 h 572"/>
              <a:gd name="T6" fmla="*/ 292 w 292"/>
              <a:gd name="T7" fmla="*/ 33 h 572"/>
              <a:gd name="T8" fmla="*/ 36 w 292"/>
              <a:gd name="T9" fmla="*/ 435 h 572"/>
              <a:gd name="T10" fmla="*/ 49 w 292"/>
              <a:gd name="T11" fmla="*/ 564 h 572"/>
              <a:gd name="T12" fmla="*/ 14 w 292"/>
              <a:gd name="T13" fmla="*/ 572 h 572"/>
            </a:gdLst>
            <a:ahLst/>
            <a:cxnLst>
              <a:cxn ang="0">
                <a:pos x="T0" y="T1"/>
              </a:cxn>
              <a:cxn ang="0">
                <a:pos x="T2" y="T3"/>
              </a:cxn>
              <a:cxn ang="0">
                <a:pos x="T4" y="T5"/>
              </a:cxn>
              <a:cxn ang="0">
                <a:pos x="T6" y="T7"/>
              </a:cxn>
              <a:cxn ang="0">
                <a:pos x="T8" y="T9"/>
              </a:cxn>
              <a:cxn ang="0">
                <a:pos x="T10" y="T11"/>
              </a:cxn>
              <a:cxn ang="0">
                <a:pos x="T12" y="T13"/>
              </a:cxn>
            </a:cxnLst>
            <a:rect l="0" t="0" r="r" b="b"/>
            <a:pathLst>
              <a:path w="292" h="572">
                <a:moveTo>
                  <a:pt x="14" y="572"/>
                </a:moveTo>
                <a:cubicBezTo>
                  <a:pt x="4" y="527"/>
                  <a:pt x="0" y="481"/>
                  <a:pt x="0" y="435"/>
                </a:cubicBezTo>
                <a:cubicBezTo>
                  <a:pt x="0" y="250"/>
                  <a:pt x="108" y="79"/>
                  <a:pt x="277" y="0"/>
                </a:cubicBezTo>
                <a:cubicBezTo>
                  <a:pt x="292" y="33"/>
                  <a:pt x="292" y="33"/>
                  <a:pt x="292" y="33"/>
                </a:cubicBezTo>
                <a:cubicBezTo>
                  <a:pt x="136" y="106"/>
                  <a:pt x="36" y="264"/>
                  <a:pt x="36" y="435"/>
                </a:cubicBezTo>
                <a:cubicBezTo>
                  <a:pt x="36" y="479"/>
                  <a:pt x="40" y="522"/>
                  <a:pt x="49" y="564"/>
                </a:cubicBezTo>
                <a:lnTo>
                  <a:pt x="14" y="57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11">
            <a:extLst>
              <a:ext uri="{FF2B5EF4-FFF2-40B4-BE49-F238E27FC236}">
                <a16:creationId xmlns:a16="http://schemas.microsoft.com/office/drawing/2014/main" id="{456DCFB8-103B-4C5D-AA7D-BFF476DF21BA}"/>
              </a:ext>
            </a:extLst>
          </p:cNvPr>
          <p:cNvSpPr>
            <a:spLocks/>
          </p:cNvSpPr>
          <p:nvPr/>
        </p:nvSpPr>
        <p:spPr bwMode="auto">
          <a:xfrm rot="10800000" flipH="1">
            <a:off x="3816992" y="2352012"/>
            <a:ext cx="1415055" cy="571199"/>
          </a:xfrm>
          <a:custGeom>
            <a:avLst/>
            <a:gdLst>
              <a:gd name="T0" fmla="*/ 216 w 888"/>
              <a:gd name="T1" fmla="*/ 358 h 358"/>
              <a:gd name="T2" fmla="*/ 0 w 888"/>
              <a:gd name="T3" fmla="*/ 320 h 358"/>
              <a:gd name="T4" fmla="*/ 13 w 888"/>
              <a:gd name="T5" fmla="*/ 287 h 358"/>
              <a:gd name="T6" fmla="*/ 216 w 888"/>
              <a:gd name="T7" fmla="*/ 322 h 358"/>
              <a:gd name="T8" fmla="*/ 859 w 888"/>
              <a:gd name="T9" fmla="*/ 0 h 358"/>
              <a:gd name="T10" fmla="*/ 888 w 888"/>
              <a:gd name="T11" fmla="*/ 22 h 358"/>
              <a:gd name="T12" fmla="*/ 598 w 888"/>
              <a:gd name="T13" fmla="*/ 267 h 358"/>
              <a:gd name="T14" fmla="*/ 216 w 888"/>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8" h="358">
                <a:moveTo>
                  <a:pt x="216" y="358"/>
                </a:moveTo>
                <a:cubicBezTo>
                  <a:pt x="142" y="358"/>
                  <a:pt x="70" y="345"/>
                  <a:pt x="0" y="320"/>
                </a:cubicBezTo>
                <a:cubicBezTo>
                  <a:pt x="13" y="287"/>
                  <a:pt x="13" y="287"/>
                  <a:pt x="13" y="287"/>
                </a:cubicBezTo>
                <a:cubicBezTo>
                  <a:pt x="78" y="310"/>
                  <a:pt x="146" y="322"/>
                  <a:pt x="216" y="322"/>
                </a:cubicBezTo>
                <a:cubicBezTo>
                  <a:pt x="472" y="322"/>
                  <a:pt x="706" y="205"/>
                  <a:pt x="859" y="0"/>
                </a:cubicBezTo>
                <a:cubicBezTo>
                  <a:pt x="888" y="22"/>
                  <a:pt x="888" y="22"/>
                  <a:pt x="888" y="22"/>
                </a:cubicBezTo>
                <a:cubicBezTo>
                  <a:pt x="812" y="124"/>
                  <a:pt x="711" y="209"/>
                  <a:pt x="598" y="267"/>
                </a:cubicBezTo>
                <a:cubicBezTo>
                  <a:pt x="479" y="327"/>
                  <a:pt x="351" y="358"/>
                  <a:pt x="216" y="3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12">
            <a:extLst>
              <a:ext uri="{FF2B5EF4-FFF2-40B4-BE49-F238E27FC236}">
                <a16:creationId xmlns:a16="http://schemas.microsoft.com/office/drawing/2014/main" id="{B2E5B024-5785-4E7B-ABDF-6B3D7883A189}"/>
              </a:ext>
            </a:extLst>
          </p:cNvPr>
          <p:cNvSpPr>
            <a:spLocks/>
          </p:cNvSpPr>
          <p:nvPr/>
        </p:nvSpPr>
        <p:spPr bwMode="auto">
          <a:xfrm rot="10147046" flipH="1">
            <a:off x="5406946" y="3928480"/>
            <a:ext cx="239770" cy="628180"/>
          </a:xfrm>
          <a:custGeom>
            <a:avLst/>
            <a:gdLst>
              <a:gd name="T0" fmla="*/ 114 w 150"/>
              <a:gd name="T1" fmla="*/ 393 h 393"/>
              <a:gd name="T2" fmla="*/ 0 w 150"/>
              <a:gd name="T3" fmla="*/ 17 h 393"/>
              <a:gd name="T4" fmla="*/ 32 w 150"/>
              <a:gd name="T5" fmla="*/ 0 h 393"/>
              <a:gd name="T6" fmla="*/ 150 w 150"/>
              <a:gd name="T7" fmla="*/ 389 h 393"/>
              <a:gd name="T8" fmla="*/ 114 w 150"/>
              <a:gd name="T9" fmla="*/ 393 h 393"/>
            </a:gdLst>
            <a:ahLst/>
            <a:cxnLst>
              <a:cxn ang="0">
                <a:pos x="T0" y="T1"/>
              </a:cxn>
              <a:cxn ang="0">
                <a:pos x="T2" y="T3"/>
              </a:cxn>
              <a:cxn ang="0">
                <a:pos x="T4" y="T5"/>
              </a:cxn>
              <a:cxn ang="0">
                <a:pos x="T6" y="T7"/>
              </a:cxn>
              <a:cxn ang="0">
                <a:pos x="T8" y="T9"/>
              </a:cxn>
            </a:cxnLst>
            <a:rect l="0" t="0" r="r" b="b"/>
            <a:pathLst>
              <a:path w="150" h="393">
                <a:moveTo>
                  <a:pt x="114" y="393"/>
                </a:moveTo>
                <a:cubicBezTo>
                  <a:pt x="100" y="261"/>
                  <a:pt x="61" y="135"/>
                  <a:pt x="0" y="17"/>
                </a:cubicBezTo>
                <a:cubicBezTo>
                  <a:pt x="32" y="0"/>
                  <a:pt x="32" y="0"/>
                  <a:pt x="32" y="0"/>
                </a:cubicBezTo>
                <a:cubicBezTo>
                  <a:pt x="95" y="122"/>
                  <a:pt x="135" y="253"/>
                  <a:pt x="150" y="389"/>
                </a:cubicBezTo>
                <a:lnTo>
                  <a:pt x="114" y="39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0" name="Group 54">
            <a:extLst>
              <a:ext uri="{FF2B5EF4-FFF2-40B4-BE49-F238E27FC236}">
                <a16:creationId xmlns:a16="http://schemas.microsoft.com/office/drawing/2014/main" id="{D9DEA804-FAA3-47DC-837D-086B1F4195D2}"/>
              </a:ext>
            </a:extLst>
          </p:cNvPr>
          <p:cNvGrpSpPr/>
          <p:nvPr/>
        </p:nvGrpSpPr>
        <p:grpSpPr>
          <a:xfrm rot="10800000" flipH="1">
            <a:off x="3775606" y="5365198"/>
            <a:ext cx="859290" cy="323817"/>
            <a:chOff x="5311775" y="2108201"/>
            <a:chExt cx="984251" cy="369886"/>
          </a:xfrm>
          <a:solidFill>
            <a:srgbClr val="ED1A3B"/>
          </a:solidFill>
        </p:grpSpPr>
        <p:sp>
          <p:nvSpPr>
            <p:cNvPr id="21" name="Freeform 9">
              <a:extLst>
                <a:ext uri="{FF2B5EF4-FFF2-40B4-BE49-F238E27FC236}">
                  <a16:creationId xmlns:a16="http://schemas.microsoft.com/office/drawing/2014/main" id="{E5A83D4C-4C3F-4AE8-B749-5FF8040E8568}"/>
                </a:ext>
              </a:extLst>
            </p:cNvPr>
            <p:cNvSpPr>
              <a:spLocks/>
            </p:cNvSpPr>
            <p:nvPr/>
          </p:nvSpPr>
          <p:spPr bwMode="auto">
            <a:xfrm>
              <a:off x="5311775" y="2108201"/>
              <a:ext cx="230188" cy="360362"/>
            </a:xfrm>
            <a:custGeom>
              <a:avLst/>
              <a:gdLst>
                <a:gd name="T0" fmla="*/ 145 w 145"/>
                <a:gd name="T1" fmla="*/ 227 h 227"/>
                <a:gd name="T2" fmla="*/ 0 w 145"/>
                <a:gd name="T3" fmla="*/ 114 h 227"/>
                <a:gd name="T4" fmla="*/ 145 w 145"/>
                <a:gd name="T5" fmla="*/ 0 h 227"/>
                <a:gd name="T6" fmla="*/ 145 w 145"/>
                <a:gd name="T7" fmla="*/ 227 h 227"/>
              </a:gdLst>
              <a:ahLst/>
              <a:cxnLst>
                <a:cxn ang="0">
                  <a:pos x="T0" y="T1"/>
                </a:cxn>
                <a:cxn ang="0">
                  <a:pos x="T2" y="T3"/>
                </a:cxn>
                <a:cxn ang="0">
                  <a:pos x="T4" y="T5"/>
                </a:cxn>
                <a:cxn ang="0">
                  <a:pos x="T6" y="T7"/>
                </a:cxn>
              </a:cxnLst>
              <a:rect l="0" t="0" r="r" b="b"/>
              <a:pathLst>
                <a:path w="145" h="227">
                  <a:moveTo>
                    <a:pt x="145" y="227"/>
                  </a:moveTo>
                  <a:lnTo>
                    <a:pt x="0" y="114"/>
                  </a:lnTo>
                  <a:lnTo>
                    <a:pt x="145" y="0"/>
                  </a:lnTo>
                  <a:lnTo>
                    <a:pt x="145" y="227"/>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13">
              <a:extLst>
                <a:ext uri="{FF2B5EF4-FFF2-40B4-BE49-F238E27FC236}">
                  <a16:creationId xmlns:a16="http://schemas.microsoft.com/office/drawing/2014/main" id="{DA42418B-8DE1-4714-9757-BF3DED1A865B}"/>
                </a:ext>
              </a:extLst>
            </p:cNvPr>
            <p:cNvSpPr>
              <a:spLocks/>
            </p:cNvSpPr>
            <p:nvPr/>
          </p:nvSpPr>
          <p:spPr bwMode="auto">
            <a:xfrm>
              <a:off x="5472113" y="2244725"/>
              <a:ext cx="823913" cy="233362"/>
            </a:xfrm>
            <a:custGeom>
              <a:avLst/>
              <a:gdLst>
                <a:gd name="T0" fmla="*/ 437 w 452"/>
                <a:gd name="T1" fmla="*/ 128 h 128"/>
                <a:gd name="T2" fmla="*/ 0 w 452"/>
                <a:gd name="T3" fmla="*/ 36 h 128"/>
                <a:gd name="T4" fmla="*/ 0 w 452"/>
                <a:gd name="T5" fmla="*/ 0 h 128"/>
                <a:gd name="T6" fmla="*/ 452 w 452"/>
                <a:gd name="T7" fmla="*/ 95 h 128"/>
                <a:gd name="T8" fmla="*/ 437 w 452"/>
                <a:gd name="T9" fmla="*/ 128 h 128"/>
              </a:gdLst>
              <a:ahLst/>
              <a:cxnLst>
                <a:cxn ang="0">
                  <a:pos x="T0" y="T1"/>
                </a:cxn>
                <a:cxn ang="0">
                  <a:pos x="T2" y="T3"/>
                </a:cxn>
                <a:cxn ang="0">
                  <a:pos x="T4" y="T5"/>
                </a:cxn>
                <a:cxn ang="0">
                  <a:pos x="T6" y="T7"/>
                </a:cxn>
                <a:cxn ang="0">
                  <a:pos x="T8" y="T9"/>
                </a:cxn>
              </a:cxnLst>
              <a:rect l="0" t="0" r="r" b="b"/>
              <a:pathLst>
                <a:path w="452" h="128">
                  <a:moveTo>
                    <a:pt x="437" y="128"/>
                  </a:moveTo>
                  <a:cubicBezTo>
                    <a:pt x="299" y="67"/>
                    <a:pt x="152" y="36"/>
                    <a:pt x="0" y="36"/>
                  </a:cubicBezTo>
                  <a:cubicBezTo>
                    <a:pt x="0" y="0"/>
                    <a:pt x="0" y="0"/>
                    <a:pt x="0" y="0"/>
                  </a:cubicBezTo>
                  <a:cubicBezTo>
                    <a:pt x="157" y="0"/>
                    <a:pt x="309" y="32"/>
                    <a:pt x="452" y="95"/>
                  </a:cubicBezTo>
                  <a:lnTo>
                    <a:pt x="437" y="12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24" name="Freeform 5">
            <a:extLst>
              <a:ext uri="{FF2B5EF4-FFF2-40B4-BE49-F238E27FC236}">
                <a16:creationId xmlns:a16="http://schemas.microsoft.com/office/drawing/2014/main" id="{B1D6FB11-31BB-4387-8CDA-1C8F18CC9105}"/>
              </a:ext>
            </a:extLst>
          </p:cNvPr>
          <p:cNvSpPr>
            <a:spLocks noEditPoints="1"/>
          </p:cNvSpPr>
          <p:nvPr/>
        </p:nvSpPr>
        <p:spPr bwMode="auto">
          <a:xfrm rot="10800000" flipH="1">
            <a:off x="3567521" y="3700098"/>
            <a:ext cx="808009" cy="810241"/>
          </a:xfrm>
          <a:custGeom>
            <a:avLst/>
            <a:gdLst>
              <a:gd name="T0" fmla="*/ 253 w 507"/>
              <a:gd name="T1" fmla="*/ 507 h 507"/>
              <a:gd name="T2" fmla="*/ 0 w 507"/>
              <a:gd name="T3" fmla="*/ 253 h 507"/>
              <a:gd name="T4" fmla="*/ 253 w 507"/>
              <a:gd name="T5" fmla="*/ 0 h 507"/>
              <a:gd name="T6" fmla="*/ 507 w 507"/>
              <a:gd name="T7" fmla="*/ 253 h 507"/>
              <a:gd name="T8" fmla="*/ 253 w 507"/>
              <a:gd name="T9" fmla="*/ 507 h 507"/>
              <a:gd name="T10" fmla="*/ 253 w 507"/>
              <a:gd name="T11" fmla="*/ 40 h 507"/>
              <a:gd name="T12" fmla="*/ 40 w 507"/>
              <a:gd name="T13" fmla="*/ 253 h 507"/>
              <a:gd name="T14" fmla="*/ 253 w 507"/>
              <a:gd name="T15" fmla="*/ 467 h 507"/>
              <a:gd name="T16" fmla="*/ 467 w 507"/>
              <a:gd name="T17" fmla="*/ 253 h 507"/>
              <a:gd name="T18" fmla="*/ 253 w 507"/>
              <a:gd name="T19" fmla="*/ 4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07">
                <a:moveTo>
                  <a:pt x="253" y="507"/>
                </a:moveTo>
                <a:cubicBezTo>
                  <a:pt x="113" y="507"/>
                  <a:pt x="0" y="393"/>
                  <a:pt x="0" y="253"/>
                </a:cubicBezTo>
                <a:cubicBezTo>
                  <a:pt x="0" y="114"/>
                  <a:pt x="113" y="0"/>
                  <a:pt x="253" y="0"/>
                </a:cubicBezTo>
                <a:cubicBezTo>
                  <a:pt x="393" y="0"/>
                  <a:pt x="507" y="114"/>
                  <a:pt x="507" y="253"/>
                </a:cubicBezTo>
                <a:cubicBezTo>
                  <a:pt x="507" y="393"/>
                  <a:pt x="393" y="507"/>
                  <a:pt x="253" y="507"/>
                </a:cubicBezTo>
                <a:close/>
                <a:moveTo>
                  <a:pt x="253" y="40"/>
                </a:moveTo>
                <a:cubicBezTo>
                  <a:pt x="136" y="40"/>
                  <a:pt x="40" y="136"/>
                  <a:pt x="40" y="253"/>
                </a:cubicBezTo>
                <a:cubicBezTo>
                  <a:pt x="40" y="371"/>
                  <a:pt x="136" y="467"/>
                  <a:pt x="253" y="467"/>
                </a:cubicBezTo>
                <a:cubicBezTo>
                  <a:pt x="371" y="467"/>
                  <a:pt x="467" y="371"/>
                  <a:pt x="467" y="253"/>
                </a:cubicBezTo>
                <a:cubicBezTo>
                  <a:pt x="467" y="136"/>
                  <a:pt x="371" y="40"/>
                  <a:pt x="253" y="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6">
            <a:extLst>
              <a:ext uri="{FF2B5EF4-FFF2-40B4-BE49-F238E27FC236}">
                <a16:creationId xmlns:a16="http://schemas.microsoft.com/office/drawing/2014/main" id="{3DEF5DEC-6B71-4073-A932-381CB428F546}"/>
              </a:ext>
            </a:extLst>
          </p:cNvPr>
          <p:cNvSpPr>
            <a:spLocks noEditPoints="1"/>
          </p:cNvSpPr>
          <p:nvPr/>
        </p:nvSpPr>
        <p:spPr bwMode="auto">
          <a:xfrm rot="10800000" flipH="1">
            <a:off x="2917511" y="2213034"/>
            <a:ext cx="1024217" cy="1027046"/>
          </a:xfrm>
          <a:custGeom>
            <a:avLst/>
            <a:gdLst>
              <a:gd name="T0" fmla="*/ 322 w 643"/>
              <a:gd name="T1" fmla="*/ 643 h 643"/>
              <a:gd name="T2" fmla="*/ 0 w 643"/>
              <a:gd name="T3" fmla="*/ 321 h 643"/>
              <a:gd name="T4" fmla="*/ 322 w 643"/>
              <a:gd name="T5" fmla="*/ 0 h 643"/>
              <a:gd name="T6" fmla="*/ 643 w 643"/>
              <a:gd name="T7" fmla="*/ 321 h 643"/>
              <a:gd name="T8" fmla="*/ 322 w 643"/>
              <a:gd name="T9" fmla="*/ 643 h 643"/>
              <a:gd name="T10" fmla="*/ 322 w 643"/>
              <a:gd name="T11" fmla="*/ 40 h 643"/>
              <a:gd name="T12" fmla="*/ 40 w 643"/>
              <a:gd name="T13" fmla="*/ 321 h 643"/>
              <a:gd name="T14" fmla="*/ 322 w 643"/>
              <a:gd name="T15" fmla="*/ 603 h 643"/>
              <a:gd name="T16" fmla="*/ 603 w 643"/>
              <a:gd name="T17" fmla="*/ 321 h 643"/>
              <a:gd name="T18" fmla="*/ 322 w 643"/>
              <a:gd name="T19" fmla="*/ 4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3" h="643">
                <a:moveTo>
                  <a:pt x="322" y="643"/>
                </a:moveTo>
                <a:cubicBezTo>
                  <a:pt x="145" y="643"/>
                  <a:pt x="0" y="498"/>
                  <a:pt x="0" y="321"/>
                </a:cubicBezTo>
                <a:cubicBezTo>
                  <a:pt x="0" y="144"/>
                  <a:pt x="145" y="0"/>
                  <a:pt x="322" y="0"/>
                </a:cubicBezTo>
                <a:cubicBezTo>
                  <a:pt x="499" y="0"/>
                  <a:pt x="643" y="144"/>
                  <a:pt x="643" y="321"/>
                </a:cubicBezTo>
                <a:cubicBezTo>
                  <a:pt x="643" y="498"/>
                  <a:pt x="499" y="643"/>
                  <a:pt x="322" y="643"/>
                </a:cubicBezTo>
                <a:close/>
                <a:moveTo>
                  <a:pt x="322" y="40"/>
                </a:moveTo>
                <a:cubicBezTo>
                  <a:pt x="167" y="40"/>
                  <a:pt x="40" y="166"/>
                  <a:pt x="40" y="321"/>
                </a:cubicBezTo>
                <a:cubicBezTo>
                  <a:pt x="40" y="476"/>
                  <a:pt x="167" y="603"/>
                  <a:pt x="322" y="603"/>
                </a:cubicBezTo>
                <a:cubicBezTo>
                  <a:pt x="477" y="603"/>
                  <a:pt x="603" y="476"/>
                  <a:pt x="603" y="321"/>
                </a:cubicBezTo>
                <a:cubicBezTo>
                  <a:pt x="603" y="166"/>
                  <a:pt x="477" y="40"/>
                  <a:pt x="322" y="4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7">
            <a:extLst>
              <a:ext uri="{FF2B5EF4-FFF2-40B4-BE49-F238E27FC236}">
                <a16:creationId xmlns:a16="http://schemas.microsoft.com/office/drawing/2014/main" id="{CFAF72E5-767A-4278-9F9E-E76E06A918B6}"/>
              </a:ext>
            </a:extLst>
          </p:cNvPr>
          <p:cNvSpPr>
            <a:spLocks noEditPoints="1"/>
          </p:cNvSpPr>
          <p:nvPr/>
        </p:nvSpPr>
        <p:spPr bwMode="auto">
          <a:xfrm rot="10800000" flipH="1">
            <a:off x="4870314" y="2831486"/>
            <a:ext cx="1087971" cy="1090976"/>
          </a:xfrm>
          <a:custGeom>
            <a:avLst/>
            <a:gdLst>
              <a:gd name="T0" fmla="*/ 342 w 683"/>
              <a:gd name="T1" fmla="*/ 683 h 683"/>
              <a:gd name="T2" fmla="*/ 0 w 683"/>
              <a:gd name="T3" fmla="*/ 341 h 683"/>
              <a:gd name="T4" fmla="*/ 342 w 683"/>
              <a:gd name="T5" fmla="*/ 0 h 683"/>
              <a:gd name="T6" fmla="*/ 683 w 683"/>
              <a:gd name="T7" fmla="*/ 341 h 683"/>
              <a:gd name="T8" fmla="*/ 342 w 683"/>
              <a:gd name="T9" fmla="*/ 683 h 683"/>
              <a:gd name="T10" fmla="*/ 342 w 683"/>
              <a:gd name="T11" fmla="*/ 40 h 683"/>
              <a:gd name="T12" fmla="*/ 40 w 683"/>
              <a:gd name="T13" fmla="*/ 341 h 683"/>
              <a:gd name="T14" fmla="*/ 342 w 683"/>
              <a:gd name="T15" fmla="*/ 643 h 683"/>
              <a:gd name="T16" fmla="*/ 643 w 683"/>
              <a:gd name="T17" fmla="*/ 341 h 683"/>
              <a:gd name="T18" fmla="*/ 342 w 683"/>
              <a:gd name="T19" fmla="*/ 4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683">
                <a:moveTo>
                  <a:pt x="342" y="683"/>
                </a:moveTo>
                <a:cubicBezTo>
                  <a:pt x="154" y="683"/>
                  <a:pt x="0" y="530"/>
                  <a:pt x="0" y="341"/>
                </a:cubicBezTo>
                <a:cubicBezTo>
                  <a:pt x="0" y="153"/>
                  <a:pt x="154" y="0"/>
                  <a:pt x="342" y="0"/>
                </a:cubicBezTo>
                <a:cubicBezTo>
                  <a:pt x="530" y="0"/>
                  <a:pt x="683" y="153"/>
                  <a:pt x="683" y="341"/>
                </a:cubicBezTo>
                <a:cubicBezTo>
                  <a:pt x="683" y="530"/>
                  <a:pt x="530" y="683"/>
                  <a:pt x="342" y="683"/>
                </a:cubicBezTo>
                <a:close/>
                <a:moveTo>
                  <a:pt x="342" y="40"/>
                </a:moveTo>
                <a:cubicBezTo>
                  <a:pt x="176" y="40"/>
                  <a:pt x="40" y="175"/>
                  <a:pt x="40" y="341"/>
                </a:cubicBezTo>
                <a:cubicBezTo>
                  <a:pt x="40" y="508"/>
                  <a:pt x="176" y="643"/>
                  <a:pt x="342" y="643"/>
                </a:cubicBezTo>
                <a:cubicBezTo>
                  <a:pt x="508" y="643"/>
                  <a:pt x="643" y="508"/>
                  <a:pt x="643" y="341"/>
                </a:cubicBezTo>
                <a:cubicBezTo>
                  <a:pt x="643" y="175"/>
                  <a:pt x="508" y="40"/>
                  <a:pt x="342" y="4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8">
            <a:extLst>
              <a:ext uri="{FF2B5EF4-FFF2-40B4-BE49-F238E27FC236}">
                <a16:creationId xmlns:a16="http://schemas.microsoft.com/office/drawing/2014/main" id="{389CE3AF-F0FF-495D-9BAD-CD0FC892799C}"/>
              </a:ext>
            </a:extLst>
          </p:cNvPr>
          <p:cNvSpPr>
            <a:spLocks noEditPoints="1"/>
          </p:cNvSpPr>
          <p:nvPr/>
        </p:nvSpPr>
        <p:spPr bwMode="auto">
          <a:xfrm rot="10800000" flipH="1">
            <a:off x="4494915" y="4414746"/>
            <a:ext cx="1234882" cy="1236903"/>
          </a:xfrm>
          <a:custGeom>
            <a:avLst/>
            <a:gdLst>
              <a:gd name="T0" fmla="*/ 388 w 775"/>
              <a:gd name="T1" fmla="*/ 775 h 775"/>
              <a:gd name="T2" fmla="*/ 0 w 775"/>
              <a:gd name="T3" fmla="*/ 387 h 775"/>
              <a:gd name="T4" fmla="*/ 388 w 775"/>
              <a:gd name="T5" fmla="*/ 0 h 775"/>
              <a:gd name="T6" fmla="*/ 775 w 775"/>
              <a:gd name="T7" fmla="*/ 387 h 775"/>
              <a:gd name="T8" fmla="*/ 388 w 775"/>
              <a:gd name="T9" fmla="*/ 775 h 775"/>
              <a:gd name="T10" fmla="*/ 388 w 775"/>
              <a:gd name="T11" fmla="*/ 44 h 775"/>
              <a:gd name="T12" fmla="*/ 44 w 775"/>
              <a:gd name="T13" fmla="*/ 387 h 775"/>
              <a:gd name="T14" fmla="*/ 388 w 775"/>
              <a:gd name="T15" fmla="*/ 731 h 775"/>
              <a:gd name="T16" fmla="*/ 731 w 775"/>
              <a:gd name="T17" fmla="*/ 387 h 775"/>
              <a:gd name="T18" fmla="*/ 388 w 775"/>
              <a:gd name="T19" fmla="*/ 44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5" h="775">
                <a:moveTo>
                  <a:pt x="388" y="775"/>
                </a:moveTo>
                <a:cubicBezTo>
                  <a:pt x="174" y="775"/>
                  <a:pt x="0" y="601"/>
                  <a:pt x="0" y="387"/>
                </a:cubicBezTo>
                <a:cubicBezTo>
                  <a:pt x="0" y="174"/>
                  <a:pt x="174" y="0"/>
                  <a:pt x="388" y="0"/>
                </a:cubicBezTo>
                <a:cubicBezTo>
                  <a:pt x="602" y="0"/>
                  <a:pt x="775" y="174"/>
                  <a:pt x="775" y="387"/>
                </a:cubicBezTo>
                <a:cubicBezTo>
                  <a:pt x="775" y="601"/>
                  <a:pt x="602" y="775"/>
                  <a:pt x="388" y="775"/>
                </a:cubicBezTo>
                <a:close/>
                <a:moveTo>
                  <a:pt x="388" y="44"/>
                </a:moveTo>
                <a:cubicBezTo>
                  <a:pt x="199" y="44"/>
                  <a:pt x="44" y="198"/>
                  <a:pt x="44" y="387"/>
                </a:cubicBezTo>
                <a:cubicBezTo>
                  <a:pt x="44" y="577"/>
                  <a:pt x="199" y="731"/>
                  <a:pt x="388" y="731"/>
                </a:cubicBezTo>
                <a:cubicBezTo>
                  <a:pt x="577" y="731"/>
                  <a:pt x="731" y="577"/>
                  <a:pt x="731" y="387"/>
                </a:cubicBezTo>
                <a:cubicBezTo>
                  <a:pt x="731" y="198"/>
                  <a:pt x="577" y="44"/>
                  <a:pt x="388" y="4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TextBox 86">
            <a:extLst>
              <a:ext uri="{FF2B5EF4-FFF2-40B4-BE49-F238E27FC236}">
                <a16:creationId xmlns:a16="http://schemas.microsoft.com/office/drawing/2014/main" id="{AF678CF1-A1B5-4C14-A660-AA9FBF5FF8EB}"/>
              </a:ext>
            </a:extLst>
          </p:cNvPr>
          <p:cNvSpPr txBox="1"/>
          <p:nvPr/>
        </p:nvSpPr>
        <p:spPr>
          <a:xfrm flipH="1">
            <a:off x="1735705" y="5158285"/>
            <a:ext cx="1776982" cy="919401"/>
          </a:xfrm>
          <a:prstGeom prst="round2DiagRect">
            <a:avLst/>
          </a:prstGeom>
          <a:solidFill>
            <a:schemeClr val="tx1">
              <a:lumMod val="20000"/>
              <a:lumOff val="80000"/>
              <a:alpha val="28000"/>
            </a:schemeClr>
          </a:solidFill>
        </p:spPr>
        <p:txBody>
          <a:bodyPr wrap="square" rtlCol="0">
            <a:spAutoFit/>
          </a:bodyPr>
          <a:lstStyle/>
          <a:p>
            <a:pPr algn="ctr"/>
            <a:r>
              <a:rPr lang="it-IT" sz="1600" b="1" dirty="0">
                <a:latin typeface="+mj-lt"/>
              </a:rPr>
              <a:t>Responsabilità amministrativa dell’ente </a:t>
            </a:r>
            <a:endParaRPr lang="id-ID" sz="1600" b="1" dirty="0">
              <a:latin typeface="+mj-lt"/>
            </a:endParaRPr>
          </a:p>
        </p:txBody>
      </p:sp>
      <p:sp>
        <p:nvSpPr>
          <p:cNvPr id="61" name="Google Shape;738;p47">
            <a:extLst>
              <a:ext uri="{FF2B5EF4-FFF2-40B4-BE49-F238E27FC236}">
                <a16:creationId xmlns:a16="http://schemas.microsoft.com/office/drawing/2014/main" id="{ADB5DF27-42DA-475E-95C7-2673275AA224}"/>
              </a:ext>
            </a:extLst>
          </p:cNvPr>
          <p:cNvSpPr txBox="1"/>
          <p:nvPr/>
        </p:nvSpPr>
        <p:spPr>
          <a:xfrm flipH="1">
            <a:off x="3650089" y="3874386"/>
            <a:ext cx="64287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dirty="0">
                <a:latin typeface="Arial"/>
                <a:ea typeface="Arial"/>
                <a:cs typeface="Arial"/>
                <a:sym typeface="Arial"/>
              </a:rPr>
              <a:t>01</a:t>
            </a:r>
            <a:endParaRPr sz="2400" b="1" dirty="0">
              <a:latin typeface="Arial"/>
              <a:ea typeface="Arial"/>
              <a:cs typeface="Arial"/>
              <a:sym typeface="Arial"/>
            </a:endParaRPr>
          </a:p>
        </p:txBody>
      </p:sp>
      <p:sp>
        <p:nvSpPr>
          <p:cNvPr id="62" name="Google Shape;739;p47">
            <a:extLst>
              <a:ext uri="{FF2B5EF4-FFF2-40B4-BE49-F238E27FC236}">
                <a16:creationId xmlns:a16="http://schemas.microsoft.com/office/drawing/2014/main" id="{67149694-5542-428D-81E7-AE7426A1A20F}"/>
              </a:ext>
            </a:extLst>
          </p:cNvPr>
          <p:cNvSpPr txBox="1"/>
          <p:nvPr/>
        </p:nvSpPr>
        <p:spPr>
          <a:xfrm flipH="1">
            <a:off x="3108183" y="2495724"/>
            <a:ext cx="64287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dirty="0">
                <a:latin typeface="Arial"/>
                <a:ea typeface="Arial"/>
                <a:cs typeface="Arial"/>
                <a:sym typeface="Arial"/>
              </a:rPr>
              <a:t>02</a:t>
            </a:r>
            <a:endParaRPr sz="2400" b="1" dirty="0">
              <a:latin typeface="Arial"/>
              <a:ea typeface="Arial"/>
              <a:cs typeface="Arial"/>
              <a:sym typeface="Arial"/>
            </a:endParaRPr>
          </a:p>
        </p:txBody>
      </p:sp>
      <p:sp>
        <p:nvSpPr>
          <p:cNvPr id="63" name="Google Shape;740;p47">
            <a:extLst>
              <a:ext uri="{FF2B5EF4-FFF2-40B4-BE49-F238E27FC236}">
                <a16:creationId xmlns:a16="http://schemas.microsoft.com/office/drawing/2014/main" id="{F0DFB1E8-75F7-4410-8A44-D61656EF46E6}"/>
              </a:ext>
            </a:extLst>
          </p:cNvPr>
          <p:cNvSpPr txBox="1"/>
          <p:nvPr/>
        </p:nvSpPr>
        <p:spPr>
          <a:xfrm flipH="1">
            <a:off x="5092863" y="3146141"/>
            <a:ext cx="64287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dirty="0">
                <a:latin typeface="Arial"/>
                <a:ea typeface="Arial"/>
                <a:cs typeface="Arial"/>
                <a:sym typeface="Arial"/>
              </a:rPr>
              <a:t>03</a:t>
            </a:r>
            <a:endParaRPr sz="2400" b="1" dirty="0">
              <a:latin typeface="Arial"/>
              <a:ea typeface="Arial"/>
              <a:cs typeface="Arial"/>
              <a:sym typeface="Arial"/>
            </a:endParaRPr>
          </a:p>
        </p:txBody>
      </p:sp>
      <p:sp>
        <p:nvSpPr>
          <p:cNvPr id="64" name="Google Shape;745;p47">
            <a:extLst>
              <a:ext uri="{FF2B5EF4-FFF2-40B4-BE49-F238E27FC236}">
                <a16:creationId xmlns:a16="http://schemas.microsoft.com/office/drawing/2014/main" id="{6408E0B2-AFFB-4FC9-80C8-A9DE257AD9AF}"/>
              </a:ext>
            </a:extLst>
          </p:cNvPr>
          <p:cNvSpPr txBox="1"/>
          <p:nvPr/>
        </p:nvSpPr>
        <p:spPr>
          <a:xfrm flipH="1">
            <a:off x="4776406" y="4831393"/>
            <a:ext cx="64287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400" b="1" dirty="0">
                <a:latin typeface="Arial"/>
                <a:ea typeface="Arial"/>
                <a:cs typeface="Arial"/>
                <a:sym typeface="Arial"/>
              </a:rPr>
              <a:t>04</a:t>
            </a:r>
            <a:endParaRPr sz="2400" b="1" dirty="0">
              <a:latin typeface="Arial"/>
              <a:ea typeface="Arial"/>
              <a:cs typeface="Arial"/>
              <a:sym typeface="Arial"/>
            </a:endParaRPr>
          </a:p>
        </p:txBody>
      </p:sp>
    </p:spTree>
    <p:extLst>
      <p:ext uri="{BB962C8B-B14F-4D97-AF65-F5344CB8AC3E}">
        <p14:creationId xmlns:p14="http://schemas.microsoft.com/office/powerpoint/2010/main" val="77184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D. Lgs. 231/2001 E IL concetto di responsabilità </a:t>
            </a:r>
            <a:br>
              <a:rPr lang="it-IT" dirty="0"/>
            </a:br>
            <a:endParaRPr lang="it-IT" dirty="0"/>
          </a:p>
        </p:txBody>
      </p:sp>
      <p:sp>
        <p:nvSpPr>
          <p:cNvPr id="5" name="CasellaDiTesto 4">
            <a:extLst>
              <a:ext uri="{FF2B5EF4-FFF2-40B4-BE49-F238E27FC236}">
                <a16:creationId xmlns:a16="http://schemas.microsoft.com/office/drawing/2014/main" id="{D57B8AC6-0379-4E4B-A934-1E79B5CB536A}"/>
              </a:ext>
            </a:extLst>
          </p:cNvPr>
          <p:cNvSpPr txBox="1"/>
          <p:nvPr/>
        </p:nvSpPr>
        <p:spPr>
          <a:xfrm>
            <a:off x="426720" y="1046480"/>
            <a:ext cx="6583680" cy="215444"/>
          </a:xfrm>
          <a:prstGeom prst="rect">
            <a:avLst/>
          </a:prstGeom>
          <a:noFill/>
        </p:spPr>
        <p:txBody>
          <a:bodyPr wrap="square" lIns="0" tIns="0" rIns="0" bIns="0" rtlCol="0">
            <a:spAutoFit/>
          </a:bodyPr>
          <a:lstStyle/>
          <a:p>
            <a:pPr>
              <a:spcBef>
                <a:spcPct val="0"/>
              </a:spcBef>
            </a:pPr>
            <a:r>
              <a:rPr lang="it-IT" altLang="it-IT" sz="1400" dirty="0">
                <a:solidFill>
                  <a:schemeClr val="tx2">
                    <a:lumMod val="60000"/>
                    <a:lumOff val="40000"/>
                  </a:schemeClr>
                </a:solidFill>
                <a:cs typeface="Arial" panose="020B0604020202020204" pitchFamily="34" charset="0"/>
              </a:rPr>
              <a:t>I principi base</a:t>
            </a:r>
          </a:p>
        </p:txBody>
      </p:sp>
      <p:sp>
        <p:nvSpPr>
          <p:cNvPr id="10" name="CasellaDiTesto 19">
            <a:extLst>
              <a:ext uri="{FF2B5EF4-FFF2-40B4-BE49-F238E27FC236}">
                <a16:creationId xmlns:a16="http://schemas.microsoft.com/office/drawing/2014/main" id="{179F43E2-B19E-4C15-A340-84964A407FE7}"/>
              </a:ext>
            </a:extLst>
          </p:cNvPr>
          <p:cNvSpPr txBox="1">
            <a:spLocks noChangeArrowheads="1"/>
          </p:cNvSpPr>
          <p:nvPr/>
        </p:nvSpPr>
        <p:spPr bwMode="auto">
          <a:xfrm>
            <a:off x="8411880" y="3292776"/>
            <a:ext cx="45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800" b="1" dirty="0">
                <a:solidFill>
                  <a:schemeClr val="bg1"/>
                </a:solidFill>
              </a:rPr>
              <a:t>focus</a:t>
            </a:r>
          </a:p>
        </p:txBody>
      </p:sp>
      <p:sp>
        <p:nvSpPr>
          <p:cNvPr id="16" name="CasellaDiTesto 19">
            <a:extLst>
              <a:ext uri="{FF2B5EF4-FFF2-40B4-BE49-F238E27FC236}">
                <a16:creationId xmlns:a16="http://schemas.microsoft.com/office/drawing/2014/main" id="{8F44AC88-87E1-4CB5-B5A2-2ABDF96BA9E7}"/>
              </a:ext>
            </a:extLst>
          </p:cNvPr>
          <p:cNvSpPr txBox="1">
            <a:spLocks noChangeArrowheads="1"/>
          </p:cNvSpPr>
          <p:nvPr/>
        </p:nvSpPr>
        <p:spPr bwMode="auto">
          <a:xfrm>
            <a:off x="8228997" y="2515677"/>
            <a:ext cx="4587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800" b="1" dirty="0">
                <a:solidFill>
                  <a:schemeClr val="bg1"/>
                </a:solidFill>
              </a:rPr>
              <a:t>focus</a:t>
            </a:r>
          </a:p>
        </p:txBody>
      </p:sp>
      <p:sp>
        <p:nvSpPr>
          <p:cNvPr id="14" name="Figura a mano libera: forma 13">
            <a:extLst>
              <a:ext uri="{FF2B5EF4-FFF2-40B4-BE49-F238E27FC236}">
                <a16:creationId xmlns:a16="http://schemas.microsoft.com/office/drawing/2014/main" id="{F9CEA5BB-A2E9-4876-A746-EA7333347F71}"/>
              </a:ext>
            </a:extLst>
          </p:cNvPr>
          <p:cNvSpPr/>
          <p:nvPr/>
        </p:nvSpPr>
        <p:spPr>
          <a:xfrm>
            <a:off x="361220" y="3393791"/>
            <a:ext cx="3960000" cy="721373"/>
          </a:xfrm>
          <a:custGeom>
            <a:avLst/>
            <a:gdLst>
              <a:gd name="connsiteX0" fmla="*/ 0 w 3599997"/>
              <a:gd name="connsiteY0" fmla="*/ 72137 h 721373"/>
              <a:gd name="connsiteX1" fmla="*/ 72137 w 3599997"/>
              <a:gd name="connsiteY1" fmla="*/ 0 h 721373"/>
              <a:gd name="connsiteX2" fmla="*/ 3527860 w 3599997"/>
              <a:gd name="connsiteY2" fmla="*/ 0 h 721373"/>
              <a:gd name="connsiteX3" fmla="*/ 3599997 w 3599997"/>
              <a:gd name="connsiteY3" fmla="*/ 72137 h 721373"/>
              <a:gd name="connsiteX4" fmla="*/ 3599997 w 3599997"/>
              <a:gd name="connsiteY4" fmla="*/ 649236 h 721373"/>
              <a:gd name="connsiteX5" fmla="*/ 3527860 w 3599997"/>
              <a:gd name="connsiteY5" fmla="*/ 721373 h 721373"/>
              <a:gd name="connsiteX6" fmla="*/ 72137 w 3599997"/>
              <a:gd name="connsiteY6" fmla="*/ 721373 h 721373"/>
              <a:gd name="connsiteX7" fmla="*/ 0 w 3599997"/>
              <a:gd name="connsiteY7" fmla="*/ 649236 h 721373"/>
              <a:gd name="connsiteX8" fmla="*/ 0 w 3599997"/>
              <a:gd name="connsiteY8" fmla="*/ 72137 h 72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997" h="721373">
                <a:moveTo>
                  <a:pt x="0" y="72137"/>
                </a:moveTo>
                <a:cubicBezTo>
                  <a:pt x="0" y="32297"/>
                  <a:pt x="32297" y="0"/>
                  <a:pt x="72137" y="0"/>
                </a:cubicBezTo>
                <a:lnTo>
                  <a:pt x="3527860" y="0"/>
                </a:lnTo>
                <a:cubicBezTo>
                  <a:pt x="3567700" y="0"/>
                  <a:pt x="3599997" y="32297"/>
                  <a:pt x="3599997" y="72137"/>
                </a:cubicBezTo>
                <a:lnTo>
                  <a:pt x="3599997" y="649236"/>
                </a:lnTo>
                <a:cubicBezTo>
                  <a:pt x="3599997" y="689076"/>
                  <a:pt x="3567700" y="721373"/>
                  <a:pt x="3527860" y="721373"/>
                </a:cubicBezTo>
                <a:lnTo>
                  <a:pt x="72137" y="721373"/>
                </a:lnTo>
                <a:cubicBezTo>
                  <a:pt x="32297" y="721373"/>
                  <a:pt x="0" y="689076"/>
                  <a:pt x="0" y="649236"/>
                </a:cubicBezTo>
                <a:lnTo>
                  <a:pt x="0" y="72137"/>
                </a:lnTo>
                <a:close/>
              </a:path>
            </a:pathLst>
          </a:custGeom>
          <a:solidFill>
            <a:srgbClr val="E7E7E7"/>
          </a:solidFill>
          <a:ln>
            <a:solidFill>
              <a:srgbClr val="E7E7E7"/>
            </a:solidFill>
          </a:ln>
        </p:spPr>
        <p:style>
          <a:lnRef idx="1">
            <a:schemeClr val="accent6"/>
          </a:lnRef>
          <a:fillRef idx="2">
            <a:schemeClr val="accent6"/>
          </a:fillRef>
          <a:effectRef idx="1">
            <a:schemeClr val="accent6"/>
          </a:effectRef>
          <a:fontRef idx="minor">
            <a:schemeClr val="dk1"/>
          </a:fontRef>
        </p:style>
        <p:txBody>
          <a:bodyPr spcFirstLastPara="0" vert="horz" wrap="square" lIns="47798" tIns="38908" rIns="47798" bIns="38908" numCol="1" spcCol="1270" anchor="ctr" anchorCtr="0">
            <a:noAutofit/>
          </a:bodyPr>
          <a:lstStyle/>
          <a:p>
            <a:pPr marL="0" lvl="0" indent="0" algn="ctr" defTabSz="622300" rtl="0">
              <a:lnSpc>
                <a:spcPct val="90000"/>
              </a:lnSpc>
              <a:spcBef>
                <a:spcPct val="0"/>
              </a:spcBef>
              <a:spcAft>
                <a:spcPct val="35000"/>
              </a:spcAft>
              <a:buNone/>
            </a:pPr>
            <a:r>
              <a:rPr lang="it-IT" sz="1400" b="1" kern="1200" dirty="0">
                <a:solidFill>
                  <a:schemeClr val="tx1"/>
                </a:solidFill>
                <a:latin typeface="+mn-lt"/>
                <a:cs typeface="Segoe UI Light" panose="020B0502040204020203" pitchFamily="34" charset="0"/>
              </a:rPr>
              <a:t>Soggetti in posizione apicale:</a:t>
            </a:r>
          </a:p>
          <a:p>
            <a:pPr marL="0" lvl="0" indent="0" algn="ctr" defTabSz="622300">
              <a:lnSpc>
                <a:spcPct val="90000"/>
              </a:lnSpc>
              <a:spcBef>
                <a:spcPct val="0"/>
              </a:spcBef>
              <a:spcAft>
                <a:spcPct val="35000"/>
              </a:spcAft>
              <a:buNone/>
            </a:pPr>
            <a:r>
              <a:rPr lang="it-IT" sz="1200" b="0" kern="1200" dirty="0">
                <a:solidFill>
                  <a:schemeClr val="tx1"/>
                </a:solidFill>
                <a:latin typeface="+mn-lt"/>
                <a:cs typeface="Segoe UI Light" panose="020B0502040204020203" pitchFamily="34" charset="0"/>
              </a:rPr>
              <a:t>soggetti con funzioni di rappresentanza, di amministrazione o di direzione dell’ente</a:t>
            </a:r>
          </a:p>
        </p:txBody>
      </p:sp>
      <p:sp>
        <p:nvSpPr>
          <p:cNvPr id="15" name="Figura a mano libera: forma 14">
            <a:extLst>
              <a:ext uri="{FF2B5EF4-FFF2-40B4-BE49-F238E27FC236}">
                <a16:creationId xmlns:a16="http://schemas.microsoft.com/office/drawing/2014/main" id="{D671BDF2-C60C-4AB0-A716-192F11E72DF9}"/>
              </a:ext>
            </a:extLst>
          </p:cNvPr>
          <p:cNvSpPr/>
          <p:nvPr/>
        </p:nvSpPr>
        <p:spPr>
          <a:xfrm>
            <a:off x="718948" y="4115164"/>
            <a:ext cx="337430" cy="447002"/>
          </a:xfrm>
          <a:custGeom>
            <a:avLst/>
            <a:gdLst/>
            <a:ahLst/>
            <a:cxnLst/>
            <a:rect l="0" t="0" r="0" b="0"/>
            <a:pathLst>
              <a:path>
                <a:moveTo>
                  <a:pt x="0" y="0"/>
                </a:moveTo>
                <a:lnTo>
                  <a:pt x="0" y="447002"/>
                </a:lnTo>
                <a:lnTo>
                  <a:pt x="337430" y="447002"/>
                </a:lnTo>
              </a:path>
            </a:pathLst>
          </a:custGeom>
          <a:noFill/>
          <a:ln>
            <a:solidFill>
              <a:srgbClr val="657C9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igura a mano libera: forma 16">
            <a:extLst>
              <a:ext uri="{FF2B5EF4-FFF2-40B4-BE49-F238E27FC236}">
                <a16:creationId xmlns:a16="http://schemas.microsoft.com/office/drawing/2014/main" id="{3BE0784F-9AF6-4BCE-A1EB-342993531A97}"/>
              </a:ext>
            </a:extLst>
          </p:cNvPr>
          <p:cNvSpPr/>
          <p:nvPr/>
        </p:nvSpPr>
        <p:spPr>
          <a:xfrm>
            <a:off x="1056379" y="4298400"/>
            <a:ext cx="2880000" cy="593933"/>
          </a:xfrm>
          <a:custGeom>
            <a:avLst/>
            <a:gdLst>
              <a:gd name="connsiteX0" fmla="*/ 0 w 2852952"/>
              <a:gd name="connsiteY0" fmla="*/ 59393 h 593933"/>
              <a:gd name="connsiteX1" fmla="*/ 59393 w 2852952"/>
              <a:gd name="connsiteY1" fmla="*/ 0 h 593933"/>
              <a:gd name="connsiteX2" fmla="*/ 2793559 w 2852952"/>
              <a:gd name="connsiteY2" fmla="*/ 0 h 593933"/>
              <a:gd name="connsiteX3" fmla="*/ 2852952 w 2852952"/>
              <a:gd name="connsiteY3" fmla="*/ 59393 h 593933"/>
              <a:gd name="connsiteX4" fmla="*/ 2852952 w 2852952"/>
              <a:gd name="connsiteY4" fmla="*/ 534540 h 593933"/>
              <a:gd name="connsiteX5" fmla="*/ 2793559 w 2852952"/>
              <a:gd name="connsiteY5" fmla="*/ 593933 h 593933"/>
              <a:gd name="connsiteX6" fmla="*/ 59393 w 2852952"/>
              <a:gd name="connsiteY6" fmla="*/ 593933 h 593933"/>
              <a:gd name="connsiteX7" fmla="*/ 0 w 2852952"/>
              <a:gd name="connsiteY7" fmla="*/ 534540 h 593933"/>
              <a:gd name="connsiteX8" fmla="*/ 0 w 2852952"/>
              <a:gd name="connsiteY8" fmla="*/ 59393 h 59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952" h="593933">
                <a:moveTo>
                  <a:pt x="0" y="59393"/>
                </a:moveTo>
                <a:cubicBezTo>
                  <a:pt x="0" y="26591"/>
                  <a:pt x="26591" y="0"/>
                  <a:pt x="59393" y="0"/>
                </a:cubicBezTo>
                <a:lnTo>
                  <a:pt x="2793559" y="0"/>
                </a:lnTo>
                <a:cubicBezTo>
                  <a:pt x="2826361" y="0"/>
                  <a:pt x="2852952" y="26591"/>
                  <a:pt x="2852952" y="59393"/>
                </a:cubicBezTo>
                <a:lnTo>
                  <a:pt x="2852952" y="534540"/>
                </a:lnTo>
                <a:cubicBezTo>
                  <a:pt x="2852952" y="567342"/>
                  <a:pt x="2826361" y="593933"/>
                  <a:pt x="2793559" y="593933"/>
                </a:cubicBezTo>
                <a:lnTo>
                  <a:pt x="59393" y="593933"/>
                </a:lnTo>
                <a:cubicBezTo>
                  <a:pt x="26591" y="593933"/>
                  <a:pt x="0" y="567342"/>
                  <a:pt x="0" y="534540"/>
                </a:cubicBezTo>
                <a:lnTo>
                  <a:pt x="0" y="59393"/>
                </a:lnTo>
                <a:close/>
              </a:path>
            </a:pathLst>
          </a:custGeom>
          <a:ln>
            <a:solidFill>
              <a:srgbClr val="657C9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066" tIns="35176" rIns="44066" bIns="35176" numCol="1" spcCol="1270" anchor="ctr" anchorCtr="0">
            <a:noAutofit/>
          </a:bodyPr>
          <a:lstStyle/>
          <a:p>
            <a:pPr marL="0" lvl="0" indent="0" algn="ctr" defTabSz="622300" rtl="0">
              <a:lnSpc>
                <a:spcPct val="90000"/>
              </a:lnSpc>
              <a:spcBef>
                <a:spcPct val="0"/>
              </a:spcBef>
              <a:spcAft>
                <a:spcPct val="35000"/>
              </a:spcAft>
              <a:buNone/>
            </a:pPr>
            <a:r>
              <a:rPr lang="it-IT" sz="1400" b="0" kern="1200" dirty="0">
                <a:solidFill>
                  <a:schemeClr val="tx1"/>
                </a:solidFill>
                <a:latin typeface="+mn-lt"/>
                <a:cs typeface="Segoe UI Light" panose="020B0502040204020203" pitchFamily="34" charset="0"/>
              </a:rPr>
              <a:t>Amministratori</a:t>
            </a:r>
          </a:p>
        </p:txBody>
      </p:sp>
      <p:sp>
        <p:nvSpPr>
          <p:cNvPr id="18" name="Figura a mano libera: forma 17">
            <a:extLst>
              <a:ext uri="{FF2B5EF4-FFF2-40B4-BE49-F238E27FC236}">
                <a16:creationId xmlns:a16="http://schemas.microsoft.com/office/drawing/2014/main" id="{BEAC6444-57AE-4ED0-821C-5BBB596C8684}"/>
              </a:ext>
            </a:extLst>
          </p:cNvPr>
          <p:cNvSpPr/>
          <p:nvPr/>
        </p:nvSpPr>
        <p:spPr>
          <a:xfrm>
            <a:off x="718948" y="4115164"/>
            <a:ext cx="337430" cy="1189419"/>
          </a:xfrm>
          <a:custGeom>
            <a:avLst/>
            <a:gdLst/>
            <a:ahLst/>
            <a:cxnLst/>
            <a:rect l="0" t="0" r="0" b="0"/>
            <a:pathLst>
              <a:path>
                <a:moveTo>
                  <a:pt x="0" y="0"/>
                </a:moveTo>
                <a:lnTo>
                  <a:pt x="0" y="1189419"/>
                </a:lnTo>
                <a:lnTo>
                  <a:pt x="337430" y="1189419"/>
                </a:lnTo>
              </a:path>
            </a:pathLst>
          </a:custGeom>
          <a:noFill/>
          <a:ln>
            <a:solidFill>
              <a:srgbClr val="657C9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igura a mano libera: forma 18">
            <a:extLst>
              <a:ext uri="{FF2B5EF4-FFF2-40B4-BE49-F238E27FC236}">
                <a16:creationId xmlns:a16="http://schemas.microsoft.com/office/drawing/2014/main" id="{84056DE9-A62D-4C0A-9FA4-3635926C1124}"/>
              </a:ext>
            </a:extLst>
          </p:cNvPr>
          <p:cNvSpPr/>
          <p:nvPr/>
        </p:nvSpPr>
        <p:spPr>
          <a:xfrm>
            <a:off x="1056379" y="5018400"/>
            <a:ext cx="2880000" cy="593933"/>
          </a:xfrm>
          <a:custGeom>
            <a:avLst/>
            <a:gdLst>
              <a:gd name="connsiteX0" fmla="*/ 0 w 2852952"/>
              <a:gd name="connsiteY0" fmla="*/ 59393 h 593933"/>
              <a:gd name="connsiteX1" fmla="*/ 59393 w 2852952"/>
              <a:gd name="connsiteY1" fmla="*/ 0 h 593933"/>
              <a:gd name="connsiteX2" fmla="*/ 2793559 w 2852952"/>
              <a:gd name="connsiteY2" fmla="*/ 0 h 593933"/>
              <a:gd name="connsiteX3" fmla="*/ 2852952 w 2852952"/>
              <a:gd name="connsiteY3" fmla="*/ 59393 h 593933"/>
              <a:gd name="connsiteX4" fmla="*/ 2852952 w 2852952"/>
              <a:gd name="connsiteY4" fmla="*/ 534540 h 593933"/>
              <a:gd name="connsiteX5" fmla="*/ 2793559 w 2852952"/>
              <a:gd name="connsiteY5" fmla="*/ 593933 h 593933"/>
              <a:gd name="connsiteX6" fmla="*/ 59393 w 2852952"/>
              <a:gd name="connsiteY6" fmla="*/ 593933 h 593933"/>
              <a:gd name="connsiteX7" fmla="*/ 0 w 2852952"/>
              <a:gd name="connsiteY7" fmla="*/ 534540 h 593933"/>
              <a:gd name="connsiteX8" fmla="*/ 0 w 2852952"/>
              <a:gd name="connsiteY8" fmla="*/ 59393 h 59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952" h="593933">
                <a:moveTo>
                  <a:pt x="0" y="59393"/>
                </a:moveTo>
                <a:cubicBezTo>
                  <a:pt x="0" y="26591"/>
                  <a:pt x="26591" y="0"/>
                  <a:pt x="59393" y="0"/>
                </a:cubicBezTo>
                <a:lnTo>
                  <a:pt x="2793559" y="0"/>
                </a:lnTo>
                <a:cubicBezTo>
                  <a:pt x="2826361" y="0"/>
                  <a:pt x="2852952" y="26591"/>
                  <a:pt x="2852952" y="59393"/>
                </a:cubicBezTo>
                <a:lnTo>
                  <a:pt x="2852952" y="534540"/>
                </a:lnTo>
                <a:cubicBezTo>
                  <a:pt x="2852952" y="567342"/>
                  <a:pt x="2826361" y="593933"/>
                  <a:pt x="2793559" y="593933"/>
                </a:cubicBezTo>
                <a:lnTo>
                  <a:pt x="59393" y="593933"/>
                </a:lnTo>
                <a:cubicBezTo>
                  <a:pt x="26591" y="593933"/>
                  <a:pt x="0" y="567342"/>
                  <a:pt x="0" y="534540"/>
                </a:cubicBezTo>
                <a:lnTo>
                  <a:pt x="0" y="59393"/>
                </a:lnTo>
                <a:close/>
              </a:path>
            </a:pathLst>
          </a:custGeom>
          <a:ln>
            <a:solidFill>
              <a:srgbClr val="657C9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066" tIns="35176" rIns="44066" bIns="35176" numCol="1" spcCol="1270" anchor="ctr" anchorCtr="0">
            <a:noAutofit/>
          </a:bodyPr>
          <a:lstStyle/>
          <a:p>
            <a:pPr marL="0" lvl="0" indent="0" algn="ctr" defTabSz="622300">
              <a:lnSpc>
                <a:spcPct val="90000"/>
              </a:lnSpc>
              <a:spcBef>
                <a:spcPct val="0"/>
              </a:spcBef>
              <a:spcAft>
                <a:spcPct val="35000"/>
              </a:spcAft>
              <a:buNone/>
            </a:pPr>
            <a:r>
              <a:rPr lang="it-IT" sz="1400" b="0" kern="1200" dirty="0">
                <a:solidFill>
                  <a:schemeClr val="tx1"/>
                </a:solidFill>
                <a:latin typeface="+mn-lt"/>
                <a:cs typeface="Segoe UI Light" panose="020B0502040204020203" pitchFamily="34" charset="0"/>
              </a:rPr>
              <a:t>Dirigenti</a:t>
            </a:r>
          </a:p>
        </p:txBody>
      </p:sp>
      <p:sp>
        <p:nvSpPr>
          <p:cNvPr id="20" name="Figura a mano libera: forma 19">
            <a:extLst>
              <a:ext uri="{FF2B5EF4-FFF2-40B4-BE49-F238E27FC236}">
                <a16:creationId xmlns:a16="http://schemas.microsoft.com/office/drawing/2014/main" id="{2DB06A4D-220A-478C-AE02-17806D73F2BB}"/>
              </a:ext>
            </a:extLst>
          </p:cNvPr>
          <p:cNvSpPr/>
          <p:nvPr/>
        </p:nvSpPr>
        <p:spPr>
          <a:xfrm>
            <a:off x="718948" y="4115164"/>
            <a:ext cx="337430" cy="1931836"/>
          </a:xfrm>
          <a:custGeom>
            <a:avLst/>
            <a:gdLst/>
            <a:ahLst/>
            <a:cxnLst/>
            <a:rect l="0" t="0" r="0" b="0"/>
            <a:pathLst>
              <a:path>
                <a:moveTo>
                  <a:pt x="0" y="0"/>
                </a:moveTo>
                <a:lnTo>
                  <a:pt x="0" y="1931836"/>
                </a:lnTo>
                <a:lnTo>
                  <a:pt x="337430" y="1931836"/>
                </a:lnTo>
              </a:path>
            </a:pathLst>
          </a:custGeom>
          <a:noFill/>
          <a:ln>
            <a:solidFill>
              <a:srgbClr val="657C9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Figura a mano libera: forma 20">
            <a:extLst>
              <a:ext uri="{FF2B5EF4-FFF2-40B4-BE49-F238E27FC236}">
                <a16:creationId xmlns:a16="http://schemas.microsoft.com/office/drawing/2014/main" id="{DC862999-577C-4F4B-A618-6D47C9E402C1}"/>
              </a:ext>
            </a:extLst>
          </p:cNvPr>
          <p:cNvSpPr/>
          <p:nvPr/>
        </p:nvSpPr>
        <p:spPr>
          <a:xfrm>
            <a:off x="1056379" y="5734800"/>
            <a:ext cx="2880000" cy="593933"/>
          </a:xfrm>
          <a:custGeom>
            <a:avLst/>
            <a:gdLst>
              <a:gd name="connsiteX0" fmla="*/ 0 w 2852952"/>
              <a:gd name="connsiteY0" fmla="*/ 59393 h 593933"/>
              <a:gd name="connsiteX1" fmla="*/ 59393 w 2852952"/>
              <a:gd name="connsiteY1" fmla="*/ 0 h 593933"/>
              <a:gd name="connsiteX2" fmla="*/ 2793559 w 2852952"/>
              <a:gd name="connsiteY2" fmla="*/ 0 h 593933"/>
              <a:gd name="connsiteX3" fmla="*/ 2852952 w 2852952"/>
              <a:gd name="connsiteY3" fmla="*/ 59393 h 593933"/>
              <a:gd name="connsiteX4" fmla="*/ 2852952 w 2852952"/>
              <a:gd name="connsiteY4" fmla="*/ 534540 h 593933"/>
              <a:gd name="connsiteX5" fmla="*/ 2793559 w 2852952"/>
              <a:gd name="connsiteY5" fmla="*/ 593933 h 593933"/>
              <a:gd name="connsiteX6" fmla="*/ 59393 w 2852952"/>
              <a:gd name="connsiteY6" fmla="*/ 593933 h 593933"/>
              <a:gd name="connsiteX7" fmla="*/ 0 w 2852952"/>
              <a:gd name="connsiteY7" fmla="*/ 534540 h 593933"/>
              <a:gd name="connsiteX8" fmla="*/ 0 w 2852952"/>
              <a:gd name="connsiteY8" fmla="*/ 59393 h 59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952" h="593933">
                <a:moveTo>
                  <a:pt x="0" y="59393"/>
                </a:moveTo>
                <a:cubicBezTo>
                  <a:pt x="0" y="26591"/>
                  <a:pt x="26591" y="0"/>
                  <a:pt x="59393" y="0"/>
                </a:cubicBezTo>
                <a:lnTo>
                  <a:pt x="2793559" y="0"/>
                </a:lnTo>
                <a:cubicBezTo>
                  <a:pt x="2826361" y="0"/>
                  <a:pt x="2852952" y="26591"/>
                  <a:pt x="2852952" y="59393"/>
                </a:cubicBezTo>
                <a:lnTo>
                  <a:pt x="2852952" y="534540"/>
                </a:lnTo>
                <a:cubicBezTo>
                  <a:pt x="2852952" y="567342"/>
                  <a:pt x="2826361" y="593933"/>
                  <a:pt x="2793559" y="593933"/>
                </a:cubicBezTo>
                <a:lnTo>
                  <a:pt x="59393" y="593933"/>
                </a:lnTo>
                <a:cubicBezTo>
                  <a:pt x="26591" y="593933"/>
                  <a:pt x="0" y="567342"/>
                  <a:pt x="0" y="534540"/>
                </a:cubicBezTo>
                <a:lnTo>
                  <a:pt x="0" y="59393"/>
                </a:lnTo>
                <a:close/>
              </a:path>
            </a:pathLst>
          </a:custGeom>
          <a:ln>
            <a:solidFill>
              <a:srgbClr val="657C9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066" tIns="35176" rIns="44066" bIns="35176" numCol="1" spcCol="1270" anchor="ctr" anchorCtr="0">
            <a:noAutofit/>
          </a:bodyPr>
          <a:lstStyle/>
          <a:p>
            <a:pPr marL="0" lvl="0" indent="0" algn="ctr" defTabSz="622300">
              <a:lnSpc>
                <a:spcPct val="90000"/>
              </a:lnSpc>
              <a:spcBef>
                <a:spcPct val="0"/>
              </a:spcBef>
              <a:spcAft>
                <a:spcPct val="35000"/>
              </a:spcAft>
              <a:buNone/>
            </a:pPr>
            <a:r>
              <a:rPr lang="it-IT" sz="1400" b="0" kern="1200" dirty="0">
                <a:solidFill>
                  <a:schemeClr val="tx1"/>
                </a:solidFill>
                <a:latin typeface="+mn-lt"/>
                <a:cs typeface="Segoe UI Light" panose="020B0502040204020203" pitchFamily="34" charset="0"/>
              </a:rPr>
              <a:t>Soggetti che agiscono in nome e per conto dell’ente</a:t>
            </a:r>
          </a:p>
        </p:txBody>
      </p:sp>
      <p:pic>
        <p:nvPicPr>
          <p:cNvPr id="23" name="Immagine 22">
            <a:extLst>
              <a:ext uri="{FF2B5EF4-FFF2-40B4-BE49-F238E27FC236}">
                <a16:creationId xmlns:a16="http://schemas.microsoft.com/office/drawing/2014/main" id="{794A23BE-12B4-4F12-9C15-E2BFD7828CE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41220" y="1601472"/>
            <a:ext cx="3600000"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magine 23">
            <a:extLst>
              <a:ext uri="{FF2B5EF4-FFF2-40B4-BE49-F238E27FC236}">
                <a16:creationId xmlns:a16="http://schemas.microsoft.com/office/drawing/2014/main" id="{4EDE64CE-4EFD-46F2-AF33-90B8B211A59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748331" y="1602000"/>
            <a:ext cx="3600000"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igura a mano libera: forma 3">
            <a:extLst>
              <a:ext uri="{FF2B5EF4-FFF2-40B4-BE49-F238E27FC236}">
                <a16:creationId xmlns:a16="http://schemas.microsoft.com/office/drawing/2014/main" id="{DC7663FA-471F-439C-A910-4A3B03C6FB55}"/>
              </a:ext>
            </a:extLst>
          </p:cNvPr>
          <p:cNvSpPr/>
          <p:nvPr/>
        </p:nvSpPr>
        <p:spPr>
          <a:xfrm>
            <a:off x="4608243" y="3393791"/>
            <a:ext cx="3960000" cy="720000"/>
          </a:xfrm>
          <a:custGeom>
            <a:avLst/>
            <a:gdLst>
              <a:gd name="connsiteX0" fmla="*/ 0 w 4631174"/>
              <a:gd name="connsiteY0" fmla="*/ 72532 h 725322"/>
              <a:gd name="connsiteX1" fmla="*/ 72532 w 4631174"/>
              <a:gd name="connsiteY1" fmla="*/ 0 h 725322"/>
              <a:gd name="connsiteX2" fmla="*/ 4558642 w 4631174"/>
              <a:gd name="connsiteY2" fmla="*/ 0 h 725322"/>
              <a:gd name="connsiteX3" fmla="*/ 4631174 w 4631174"/>
              <a:gd name="connsiteY3" fmla="*/ 72532 h 725322"/>
              <a:gd name="connsiteX4" fmla="*/ 4631174 w 4631174"/>
              <a:gd name="connsiteY4" fmla="*/ 652790 h 725322"/>
              <a:gd name="connsiteX5" fmla="*/ 4558642 w 4631174"/>
              <a:gd name="connsiteY5" fmla="*/ 725322 h 725322"/>
              <a:gd name="connsiteX6" fmla="*/ 72532 w 4631174"/>
              <a:gd name="connsiteY6" fmla="*/ 725322 h 725322"/>
              <a:gd name="connsiteX7" fmla="*/ 0 w 4631174"/>
              <a:gd name="connsiteY7" fmla="*/ 652790 h 725322"/>
              <a:gd name="connsiteX8" fmla="*/ 0 w 4631174"/>
              <a:gd name="connsiteY8" fmla="*/ 72532 h 72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1174" h="725322">
                <a:moveTo>
                  <a:pt x="0" y="72532"/>
                </a:moveTo>
                <a:cubicBezTo>
                  <a:pt x="0" y="32474"/>
                  <a:pt x="32474" y="0"/>
                  <a:pt x="72532" y="0"/>
                </a:cubicBezTo>
                <a:lnTo>
                  <a:pt x="4558642" y="0"/>
                </a:lnTo>
                <a:cubicBezTo>
                  <a:pt x="4598700" y="0"/>
                  <a:pt x="4631174" y="32474"/>
                  <a:pt x="4631174" y="72532"/>
                </a:cubicBezTo>
                <a:lnTo>
                  <a:pt x="4631174" y="652790"/>
                </a:lnTo>
                <a:cubicBezTo>
                  <a:pt x="4631174" y="692848"/>
                  <a:pt x="4598700" y="725322"/>
                  <a:pt x="4558642" y="725322"/>
                </a:cubicBezTo>
                <a:lnTo>
                  <a:pt x="72532" y="725322"/>
                </a:lnTo>
                <a:cubicBezTo>
                  <a:pt x="32474" y="725322"/>
                  <a:pt x="0" y="692848"/>
                  <a:pt x="0" y="652790"/>
                </a:cubicBezTo>
                <a:lnTo>
                  <a:pt x="0" y="72532"/>
                </a:lnTo>
                <a:close/>
              </a:path>
            </a:pathLst>
          </a:custGeom>
          <a:solidFill>
            <a:srgbClr val="E7E7E7"/>
          </a:solidFill>
          <a:ln>
            <a:solidFill>
              <a:srgbClr val="E7E7E7"/>
            </a:solidFill>
          </a:ln>
        </p:spPr>
        <p:style>
          <a:lnRef idx="1">
            <a:schemeClr val="accent6"/>
          </a:lnRef>
          <a:fillRef idx="2">
            <a:schemeClr val="accent6"/>
          </a:fillRef>
          <a:effectRef idx="1">
            <a:schemeClr val="accent6"/>
          </a:effectRef>
          <a:fontRef idx="minor">
            <a:schemeClr val="dk1"/>
          </a:fontRef>
        </p:style>
        <p:txBody>
          <a:bodyPr spcFirstLastPara="0" vert="horz" wrap="square" lIns="47914" tIns="39024" rIns="47914" bIns="39024" numCol="1" spcCol="1270" anchor="ctr" anchorCtr="0">
            <a:noAutofit/>
          </a:bodyPr>
          <a:lstStyle/>
          <a:p>
            <a:pPr marL="0" lvl="0" indent="0" algn="ctr" defTabSz="622300" rtl="0">
              <a:lnSpc>
                <a:spcPct val="90000"/>
              </a:lnSpc>
              <a:spcBef>
                <a:spcPct val="0"/>
              </a:spcBef>
              <a:spcAft>
                <a:spcPct val="35000"/>
              </a:spcAft>
              <a:buNone/>
            </a:pPr>
            <a:r>
              <a:rPr lang="it-IT" sz="1400" b="1" kern="1200" dirty="0">
                <a:solidFill>
                  <a:schemeClr val="tx1"/>
                </a:solidFill>
                <a:latin typeface="+mn-lt"/>
                <a:cs typeface="Segoe UI Light" panose="020B0502040204020203" pitchFamily="34" charset="0"/>
              </a:rPr>
              <a:t>Soggetti sottoposti:</a:t>
            </a:r>
          </a:p>
          <a:p>
            <a:pPr marL="0" lvl="0" indent="0" algn="ctr" defTabSz="622300">
              <a:lnSpc>
                <a:spcPct val="90000"/>
              </a:lnSpc>
              <a:spcBef>
                <a:spcPct val="0"/>
              </a:spcBef>
              <a:spcAft>
                <a:spcPct val="35000"/>
              </a:spcAft>
              <a:buNone/>
            </a:pPr>
            <a:r>
              <a:rPr lang="it-IT" sz="1200" b="0" kern="1200" dirty="0">
                <a:solidFill>
                  <a:schemeClr val="tx1"/>
                </a:solidFill>
                <a:latin typeface="+mn-lt"/>
                <a:cs typeface="Segoe UI Light" panose="020B0502040204020203" pitchFamily="34" charset="0"/>
              </a:rPr>
              <a:t>soggetti sottoposti alla direzione o vigilanza dei soggetti apicali</a:t>
            </a:r>
          </a:p>
        </p:txBody>
      </p:sp>
      <p:sp>
        <p:nvSpPr>
          <p:cNvPr id="6" name="Figura a mano libera: forma 5">
            <a:extLst>
              <a:ext uri="{FF2B5EF4-FFF2-40B4-BE49-F238E27FC236}">
                <a16:creationId xmlns:a16="http://schemas.microsoft.com/office/drawing/2014/main" id="{05C03D81-7990-480F-A956-6903FD825EA1}"/>
              </a:ext>
            </a:extLst>
          </p:cNvPr>
          <p:cNvSpPr/>
          <p:nvPr/>
        </p:nvSpPr>
        <p:spPr>
          <a:xfrm>
            <a:off x="5054405" y="4119113"/>
            <a:ext cx="503310" cy="467581"/>
          </a:xfrm>
          <a:custGeom>
            <a:avLst/>
            <a:gdLst/>
            <a:ahLst/>
            <a:cxnLst/>
            <a:rect l="0" t="0" r="0" b="0"/>
            <a:pathLst>
              <a:path>
                <a:moveTo>
                  <a:pt x="0" y="0"/>
                </a:moveTo>
                <a:lnTo>
                  <a:pt x="0" y="467581"/>
                </a:lnTo>
                <a:lnTo>
                  <a:pt x="503310" y="467581"/>
                </a:lnTo>
              </a:path>
            </a:pathLst>
          </a:custGeom>
          <a:noFill/>
          <a:ln>
            <a:solidFill>
              <a:srgbClr val="657C9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igura a mano libera: forma 6">
            <a:extLst>
              <a:ext uri="{FF2B5EF4-FFF2-40B4-BE49-F238E27FC236}">
                <a16:creationId xmlns:a16="http://schemas.microsoft.com/office/drawing/2014/main" id="{ADDFB8FF-AFA4-4DCE-87D0-1AC6C3731D24}"/>
              </a:ext>
            </a:extLst>
          </p:cNvPr>
          <p:cNvSpPr/>
          <p:nvPr/>
        </p:nvSpPr>
        <p:spPr>
          <a:xfrm>
            <a:off x="5557715" y="4299627"/>
            <a:ext cx="2880000" cy="574135"/>
          </a:xfrm>
          <a:custGeom>
            <a:avLst/>
            <a:gdLst>
              <a:gd name="connsiteX0" fmla="*/ 0 w 3581367"/>
              <a:gd name="connsiteY0" fmla="*/ 57414 h 574135"/>
              <a:gd name="connsiteX1" fmla="*/ 57414 w 3581367"/>
              <a:gd name="connsiteY1" fmla="*/ 0 h 574135"/>
              <a:gd name="connsiteX2" fmla="*/ 3523954 w 3581367"/>
              <a:gd name="connsiteY2" fmla="*/ 0 h 574135"/>
              <a:gd name="connsiteX3" fmla="*/ 3581368 w 3581367"/>
              <a:gd name="connsiteY3" fmla="*/ 57414 h 574135"/>
              <a:gd name="connsiteX4" fmla="*/ 3581367 w 3581367"/>
              <a:gd name="connsiteY4" fmla="*/ 516722 h 574135"/>
              <a:gd name="connsiteX5" fmla="*/ 3523953 w 3581367"/>
              <a:gd name="connsiteY5" fmla="*/ 574136 h 574135"/>
              <a:gd name="connsiteX6" fmla="*/ 57414 w 3581367"/>
              <a:gd name="connsiteY6" fmla="*/ 574135 h 574135"/>
              <a:gd name="connsiteX7" fmla="*/ 0 w 3581367"/>
              <a:gd name="connsiteY7" fmla="*/ 516721 h 574135"/>
              <a:gd name="connsiteX8" fmla="*/ 0 w 3581367"/>
              <a:gd name="connsiteY8" fmla="*/ 57414 h 57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1367" h="574135">
                <a:moveTo>
                  <a:pt x="0" y="57414"/>
                </a:moveTo>
                <a:cubicBezTo>
                  <a:pt x="0" y="25705"/>
                  <a:pt x="25705" y="0"/>
                  <a:pt x="57414" y="0"/>
                </a:cubicBezTo>
                <a:lnTo>
                  <a:pt x="3523954" y="0"/>
                </a:lnTo>
                <a:cubicBezTo>
                  <a:pt x="3555663" y="0"/>
                  <a:pt x="3581368" y="25705"/>
                  <a:pt x="3581368" y="57414"/>
                </a:cubicBezTo>
                <a:cubicBezTo>
                  <a:pt x="3581368" y="210517"/>
                  <a:pt x="3581367" y="363619"/>
                  <a:pt x="3581367" y="516722"/>
                </a:cubicBezTo>
                <a:cubicBezTo>
                  <a:pt x="3581367" y="548431"/>
                  <a:pt x="3555662" y="574136"/>
                  <a:pt x="3523953" y="574136"/>
                </a:cubicBezTo>
                <a:lnTo>
                  <a:pt x="57414" y="574135"/>
                </a:lnTo>
                <a:cubicBezTo>
                  <a:pt x="25705" y="574135"/>
                  <a:pt x="0" y="548430"/>
                  <a:pt x="0" y="516721"/>
                </a:cubicBezTo>
                <a:lnTo>
                  <a:pt x="0" y="57414"/>
                </a:lnTo>
                <a:close/>
              </a:path>
            </a:pathLst>
          </a:custGeom>
          <a:ln>
            <a:solidFill>
              <a:srgbClr val="657C9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486" tIns="34596" rIns="43486" bIns="34596" numCol="1" spcCol="1270" anchor="ctr" anchorCtr="0">
            <a:noAutofit/>
          </a:bodyPr>
          <a:lstStyle/>
          <a:p>
            <a:pPr marL="0" lvl="0" indent="0" algn="ctr" defTabSz="622300" rtl="0">
              <a:lnSpc>
                <a:spcPct val="90000"/>
              </a:lnSpc>
              <a:spcBef>
                <a:spcPct val="0"/>
              </a:spcBef>
              <a:spcAft>
                <a:spcPct val="35000"/>
              </a:spcAft>
              <a:buNone/>
            </a:pPr>
            <a:r>
              <a:rPr lang="it-IT" sz="1400" b="0" kern="1200" dirty="0">
                <a:solidFill>
                  <a:schemeClr val="tx1"/>
                </a:solidFill>
                <a:latin typeface="+mn-lt"/>
                <a:cs typeface="Segoe UI Light" panose="020B0502040204020203" pitchFamily="34" charset="0"/>
              </a:rPr>
              <a:t>Dipendenti</a:t>
            </a:r>
          </a:p>
        </p:txBody>
      </p:sp>
      <p:sp>
        <p:nvSpPr>
          <p:cNvPr id="8" name="Figura a mano libera: forma 7">
            <a:extLst>
              <a:ext uri="{FF2B5EF4-FFF2-40B4-BE49-F238E27FC236}">
                <a16:creationId xmlns:a16="http://schemas.microsoft.com/office/drawing/2014/main" id="{34B5D553-392A-4A98-9BA5-0F6DEEBAFCA1}"/>
              </a:ext>
            </a:extLst>
          </p:cNvPr>
          <p:cNvSpPr/>
          <p:nvPr/>
        </p:nvSpPr>
        <p:spPr>
          <a:xfrm>
            <a:off x="5054405" y="4119113"/>
            <a:ext cx="503310" cy="1185251"/>
          </a:xfrm>
          <a:custGeom>
            <a:avLst/>
            <a:gdLst/>
            <a:ahLst/>
            <a:cxnLst/>
            <a:rect l="0" t="0" r="0" b="0"/>
            <a:pathLst>
              <a:path>
                <a:moveTo>
                  <a:pt x="0" y="0"/>
                </a:moveTo>
                <a:lnTo>
                  <a:pt x="0" y="1185251"/>
                </a:lnTo>
                <a:lnTo>
                  <a:pt x="503310" y="1185251"/>
                </a:lnTo>
              </a:path>
            </a:pathLst>
          </a:custGeom>
          <a:noFill/>
          <a:ln>
            <a:solidFill>
              <a:srgbClr val="657C9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igura a mano libera: forma 8">
            <a:extLst>
              <a:ext uri="{FF2B5EF4-FFF2-40B4-BE49-F238E27FC236}">
                <a16:creationId xmlns:a16="http://schemas.microsoft.com/office/drawing/2014/main" id="{360D5CF8-172F-4003-A3CE-28F27180D7A6}"/>
              </a:ext>
            </a:extLst>
          </p:cNvPr>
          <p:cNvSpPr/>
          <p:nvPr/>
        </p:nvSpPr>
        <p:spPr>
          <a:xfrm>
            <a:off x="5557715" y="5017297"/>
            <a:ext cx="2880000" cy="574135"/>
          </a:xfrm>
          <a:custGeom>
            <a:avLst/>
            <a:gdLst>
              <a:gd name="connsiteX0" fmla="*/ 0 w 3581367"/>
              <a:gd name="connsiteY0" fmla="*/ 57414 h 574135"/>
              <a:gd name="connsiteX1" fmla="*/ 57414 w 3581367"/>
              <a:gd name="connsiteY1" fmla="*/ 0 h 574135"/>
              <a:gd name="connsiteX2" fmla="*/ 3523954 w 3581367"/>
              <a:gd name="connsiteY2" fmla="*/ 0 h 574135"/>
              <a:gd name="connsiteX3" fmla="*/ 3581368 w 3581367"/>
              <a:gd name="connsiteY3" fmla="*/ 57414 h 574135"/>
              <a:gd name="connsiteX4" fmla="*/ 3581367 w 3581367"/>
              <a:gd name="connsiteY4" fmla="*/ 516722 h 574135"/>
              <a:gd name="connsiteX5" fmla="*/ 3523953 w 3581367"/>
              <a:gd name="connsiteY5" fmla="*/ 574136 h 574135"/>
              <a:gd name="connsiteX6" fmla="*/ 57414 w 3581367"/>
              <a:gd name="connsiteY6" fmla="*/ 574135 h 574135"/>
              <a:gd name="connsiteX7" fmla="*/ 0 w 3581367"/>
              <a:gd name="connsiteY7" fmla="*/ 516721 h 574135"/>
              <a:gd name="connsiteX8" fmla="*/ 0 w 3581367"/>
              <a:gd name="connsiteY8" fmla="*/ 57414 h 57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1367" h="574135">
                <a:moveTo>
                  <a:pt x="0" y="57414"/>
                </a:moveTo>
                <a:cubicBezTo>
                  <a:pt x="0" y="25705"/>
                  <a:pt x="25705" y="0"/>
                  <a:pt x="57414" y="0"/>
                </a:cubicBezTo>
                <a:lnTo>
                  <a:pt x="3523954" y="0"/>
                </a:lnTo>
                <a:cubicBezTo>
                  <a:pt x="3555663" y="0"/>
                  <a:pt x="3581368" y="25705"/>
                  <a:pt x="3581368" y="57414"/>
                </a:cubicBezTo>
                <a:cubicBezTo>
                  <a:pt x="3581368" y="210517"/>
                  <a:pt x="3581367" y="363619"/>
                  <a:pt x="3581367" y="516722"/>
                </a:cubicBezTo>
                <a:cubicBezTo>
                  <a:pt x="3581367" y="548431"/>
                  <a:pt x="3555662" y="574136"/>
                  <a:pt x="3523953" y="574136"/>
                </a:cubicBezTo>
                <a:lnTo>
                  <a:pt x="57414" y="574135"/>
                </a:lnTo>
                <a:cubicBezTo>
                  <a:pt x="25705" y="574135"/>
                  <a:pt x="0" y="548430"/>
                  <a:pt x="0" y="516721"/>
                </a:cubicBezTo>
                <a:lnTo>
                  <a:pt x="0" y="57414"/>
                </a:lnTo>
                <a:close/>
              </a:path>
            </a:pathLst>
          </a:custGeom>
          <a:ln>
            <a:solidFill>
              <a:srgbClr val="657C9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486" tIns="34596" rIns="43486" bIns="34596" numCol="1" spcCol="1270" anchor="ctr" anchorCtr="0">
            <a:noAutofit/>
          </a:bodyPr>
          <a:lstStyle/>
          <a:p>
            <a:pPr marL="0" lvl="0" indent="0" algn="ctr" defTabSz="622300">
              <a:lnSpc>
                <a:spcPct val="90000"/>
              </a:lnSpc>
              <a:spcBef>
                <a:spcPct val="0"/>
              </a:spcBef>
              <a:spcAft>
                <a:spcPct val="35000"/>
              </a:spcAft>
              <a:buNone/>
            </a:pPr>
            <a:r>
              <a:rPr lang="it-IT" sz="1400" b="0" kern="1200" dirty="0">
                <a:solidFill>
                  <a:schemeClr val="tx1"/>
                </a:solidFill>
                <a:latin typeface="+mn-lt"/>
                <a:cs typeface="Segoe UI Light" panose="020B0502040204020203" pitchFamily="34" charset="0"/>
              </a:rPr>
              <a:t>Collaboratori</a:t>
            </a:r>
          </a:p>
        </p:txBody>
      </p:sp>
      <p:sp>
        <p:nvSpPr>
          <p:cNvPr id="11" name="Figura a mano libera: forma 10">
            <a:extLst>
              <a:ext uri="{FF2B5EF4-FFF2-40B4-BE49-F238E27FC236}">
                <a16:creationId xmlns:a16="http://schemas.microsoft.com/office/drawing/2014/main" id="{1CDEA562-B153-4F5A-8278-EF9FFA30AA1F}"/>
              </a:ext>
            </a:extLst>
          </p:cNvPr>
          <p:cNvSpPr/>
          <p:nvPr/>
        </p:nvSpPr>
        <p:spPr>
          <a:xfrm>
            <a:off x="5054405" y="4119113"/>
            <a:ext cx="503310" cy="1902921"/>
          </a:xfrm>
          <a:custGeom>
            <a:avLst/>
            <a:gdLst/>
            <a:ahLst/>
            <a:cxnLst/>
            <a:rect l="0" t="0" r="0" b="0"/>
            <a:pathLst>
              <a:path>
                <a:moveTo>
                  <a:pt x="0" y="0"/>
                </a:moveTo>
                <a:lnTo>
                  <a:pt x="0" y="1902921"/>
                </a:lnTo>
                <a:lnTo>
                  <a:pt x="503310" y="1902921"/>
                </a:lnTo>
              </a:path>
            </a:pathLst>
          </a:custGeom>
          <a:noFill/>
          <a:ln>
            <a:solidFill>
              <a:srgbClr val="657C9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igura a mano libera: forma 11">
            <a:extLst>
              <a:ext uri="{FF2B5EF4-FFF2-40B4-BE49-F238E27FC236}">
                <a16:creationId xmlns:a16="http://schemas.microsoft.com/office/drawing/2014/main" id="{0132A77A-C730-434B-BCDD-AC228DB0D4CB}"/>
              </a:ext>
            </a:extLst>
          </p:cNvPr>
          <p:cNvSpPr/>
          <p:nvPr/>
        </p:nvSpPr>
        <p:spPr>
          <a:xfrm>
            <a:off x="5557715" y="5734967"/>
            <a:ext cx="2880000" cy="574135"/>
          </a:xfrm>
          <a:custGeom>
            <a:avLst/>
            <a:gdLst>
              <a:gd name="connsiteX0" fmla="*/ 0 w 3581367"/>
              <a:gd name="connsiteY0" fmla="*/ 57414 h 574135"/>
              <a:gd name="connsiteX1" fmla="*/ 57414 w 3581367"/>
              <a:gd name="connsiteY1" fmla="*/ 0 h 574135"/>
              <a:gd name="connsiteX2" fmla="*/ 3523954 w 3581367"/>
              <a:gd name="connsiteY2" fmla="*/ 0 h 574135"/>
              <a:gd name="connsiteX3" fmla="*/ 3581368 w 3581367"/>
              <a:gd name="connsiteY3" fmla="*/ 57414 h 574135"/>
              <a:gd name="connsiteX4" fmla="*/ 3581367 w 3581367"/>
              <a:gd name="connsiteY4" fmla="*/ 516722 h 574135"/>
              <a:gd name="connsiteX5" fmla="*/ 3523953 w 3581367"/>
              <a:gd name="connsiteY5" fmla="*/ 574136 h 574135"/>
              <a:gd name="connsiteX6" fmla="*/ 57414 w 3581367"/>
              <a:gd name="connsiteY6" fmla="*/ 574135 h 574135"/>
              <a:gd name="connsiteX7" fmla="*/ 0 w 3581367"/>
              <a:gd name="connsiteY7" fmla="*/ 516721 h 574135"/>
              <a:gd name="connsiteX8" fmla="*/ 0 w 3581367"/>
              <a:gd name="connsiteY8" fmla="*/ 57414 h 57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1367" h="574135">
                <a:moveTo>
                  <a:pt x="0" y="57414"/>
                </a:moveTo>
                <a:cubicBezTo>
                  <a:pt x="0" y="25705"/>
                  <a:pt x="25705" y="0"/>
                  <a:pt x="57414" y="0"/>
                </a:cubicBezTo>
                <a:lnTo>
                  <a:pt x="3523954" y="0"/>
                </a:lnTo>
                <a:cubicBezTo>
                  <a:pt x="3555663" y="0"/>
                  <a:pt x="3581368" y="25705"/>
                  <a:pt x="3581368" y="57414"/>
                </a:cubicBezTo>
                <a:cubicBezTo>
                  <a:pt x="3581368" y="210517"/>
                  <a:pt x="3581367" y="363619"/>
                  <a:pt x="3581367" y="516722"/>
                </a:cubicBezTo>
                <a:cubicBezTo>
                  <a:pt x="3581367" y="548431"/>
                  <a:pt x="3555662" y="574136"/>
                  <a:pt x="3523953" y="574136"/>
                </a:cubicBezTo>
                <a:lnTo>
                  <a:pt x="57414" y="574135"/>
                </a:lnTo>
                <a:cubicBezTo>
                  <a:pt x="25705" y="574135"/>
                  <a:pt x="0" y="548430"/>
                  <a:pt x="0" y="516721"/>
                </a:cubicBezTo>
                <a:lnTo>
                  <a:pt x="0" y="57414"/>
                </a:lnTo>
                <a:close/>
              </a:path>
            </a:pathLst>
          </a:custGeom>
          <a:ln>
            <a:solidFill>
              <a:srgbClr val="657C9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486" tIns="34596" rIns="43486" bIns="34596" numCol="1" spcCol="1270" anchor="ctr" anchorCtr="0">
            <a:noAutofit/>
          </a:bodyPr>
          <a:lstStyle/>
          <a:p>
            <a:pPr marL="0" lvl="0" indent="0" algn="ctr" defTabSz="622300">
              <a:lnSpc>
                <a:spcPct val="90000"/>
              </a:lnSpc>
              <a:spcBef>
                <a:spcPct val="0"/>
              </a:spcBef>
              <a:spcAft>
                <a:spcPct val="35000"/>
              </a:spcAft>
              <a:buNone/>
            </a:pPr>
            <a:r>
              <a:rPr lang="it-IT" sz="1400" b="0" kern="1200" dirty="0">
                <a:solidFill>
                  <a:schemeClr val="tx1"/>
                </a:solidFill>
                <a:latin typeface="+mn-lt"/>
                <a:cs typeface="Segoe UI Light" panose="020B0502040204020203" pitchFamily="34" charset="0"/>
              </a:rPr>
              <a:t>Agenti</a:t>
            </a:r>
          </a:p>
        </p:txBody>
      </p:sp>
    </p:spTree>
    <p:extLst>
      <p:ext uri="{BB962C8B-B14F-4D97-AF65-F5344CB8AC3E}">
        <p14:creationId xmlns:p14="http://schemas.microsoft.com/office/powerpoint/2010/main" val="270005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D. Lgs. 231/2001: il sistema sanzionatorio</a:t>
            </a:r>
            <a:br>
              <a:rPr lang="it-IT" dirty="0"/>
            </a:br>
            <a:endParaRPr lang="it-IT" dirty="0"/>
          </a:p>
        </p:txBody>
      </p:sp>
      <p:sp>
        <p:nvSpPr>
          <p:cNvPr id="11" name="Text Box 4">
            <a:extLst>
              <a:ext uri="{FF2B5EF4-FFF2-40B4-BE49-F238E27FC236}">
                <a16:creationId xmlns:a16="http://schemas.microsoft.com/office/drawing/2014/main" id="{B70927C6-7BAE-4A96-A855-CA35C9012F38}"/>
              </a:ext>
            </a:extLst>
          </p:cNvPr>
          <p:cNvSpPr txBox="1">
            <a:spLocks noChangeArrowheads="1"/>
          </p:cNvSpPr>
          <p:nvPr/>
        </p:nvSpPr>
        <p:spPr bwMode="auto">
          <a:xfrm>
            <a:off x="323854" y="1260000"/>
            <a:ext cx="84645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1443038">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dirty="0">
                <a:latin typeface="+mn-lt"/>
                <a:cs typeface="Arial" panose="020B0604020202020204" pitchFamily="34" charset="0"/>
              </a:rPr>
              <a:t>Oltre alla confisca del </a:t>
            </a:r>
            <a:r>
              <a:rPr lang="it-IT" altLang="it-IT" sz="1600" dirty="0">
                <a:solidFill>
                  <a:srgbClr val="ED1A3B"/>
                </a:solidFill>
                <a:latin typeface="+mn-lt"/>
                <a:cs typeface="Arial" panose="020B0604020202020204" pitchFamily="34" charset="0"/>
              </a:rPr>
              <a:t>prezzo </a:t>
            </a:r>
            <a:r>
              <a:rPr lang="it-IT" altLang="it-IT" sz="1600" dirty="0">
                <a:latin typeface="+mn-lt"/>
                <a:cs typeface="Arial" panose="020B0604020202020204" pitchFamily="34" charset="0"/>
              </a:rPr>
              <a:t>(*) e/o del </a:t>
            </a:r>
            <a:r>
              <a:rPr lang="it-IT" altLang="it-IT" sz="1600" dirty="0">
                <a:solidFill>
                  <a:srgbClr val="ED1A3B"/>
                </a:solidFill>
                <a:latin typeface="+mn-lt"/>
                <a:cs typeface="Arial" panose="020B0604020202020204" pitchFamily="34" charset="0"/>
              </a:rPr>
              <a:t>prodotto</a:t>
            </a:r>
            <a:r>
              <a:rPr lang="it-IT" altLang="it-IT" sz="1600" dirty="0">
                <a:latin typeface="+mn-lt"/>
                <a:cs typeface="Arial" panose="020B0604020202020204" pitchFamily="34" charset="0"/>
              </a:rPr>
              <a:t> (*) del reato ed alla pubblicazione della sentenza, le principali sanzioni previste dalla 231 sono:</a:t>
            </a:r>
          </a:p>
        </p:txBody>
      </p:sp>
      <p:grpSp>
        <p:nvGrpSpPr>
          <p:cNvPr id="26" name="Google Shape;262;p29">
            <a:extLst>
              <a:ext uri="{FF2B5EF4-FFF2-40B4-BE49-F238E27FC236}">
                <a16:creationId xmlns:a16="http://schemas.microsoft.com/office/drawing/2014/main" id="{C2CD54EB-29A4-46A7-A729-C34E4F7CD76D}"/>
              </a:ext>
            </a:extLst>
          </p:cNvPr>
          <p:cNvGrpSpPr/>
          <p:nvPr/>
        </p:nvGrpSpPr>
        <p:grpSpPr>
          <a:xfrm>
            <a:off x="4593337" y="2443868"/>
            <a:ext cx="2663246" cy="891759"/>
            <a:chOff x="803640" y="3362835"/>
            <a:chExt cx="2341625" cy="891759"/>
          </a:xfrm>
        </p:grpSpPr>
        <p:sp>
          <p:nvSpPr>
            <p:cNvPr id="28" name="Google Shape;263;p29">
              <a:extLst>
                <a:ext uri="{FF2B5EF4-FFF2-40B4-BE49-F238E27FC236}">
                  <a16:creationId xmlns:a16="http://schemas.microsoft.com/office/drawing/2014/main" id="{1228D942-A087-4750-96C5-277236A7B09C}"/>
                </a:ext>
              </a:extLst>
            </p:cNvPr>
            <p:cNvSpPr txBox="1"/>
            <p:nvPr/>
          </p:nvSpPr>
          <p:spPr>
            <a:xfrm>
              <a:off x="816400" y="3608263"/>
              <a:ext cx="2328865" cy="646331"/>
            </a:xfrm>
            <a:prstGeom prst="rect">
              <a:avLst/>
            </a:prstGeom>
            <a:noFill/>
            <a:ln>
              <a:noFill/>
            </a:ln>
          </p:spPr>
          <p:txBody>
            <a:bodyPr spcFirstLastPara="1" wrap="square" lIns="91425" tIns="45700" rIns="91425" bIns="45700" anchor="t" anchorCtr="0">
              <a:noAutofit/>
            </a:bodyPr>
            <a:lstStyle/>
            <a:p>
              <a:pPr lvl="0" algn="just"/>
              <a:r>
                <a:rPr lang="it-IT" sz="1400" dirty="0">
                  <a:sym typeface="Arial"/>
                </a:rPr>
                <a:t>pene</a:t>
              </a:r>
              <a:r>
                <a:rPr lang="it-IT" sz="1400" dirty="0">
                  <a:solidFill>
                    <a:srgbClr val="3F3F3F"/>
                  </a:solidFill>
                  <a:ea typeface="Arial"/>
                  <a:cs typeface="Arial"/>
                  <a:sym typeface="Arial"/>
                </a:rPr>
                <a:t> sino a € 1.549.370</a:t>
              </a:r>
              <a:endParaRPr sz="1400" dirty="0">
                <a:solidFill>
                  <a:srgbClr val="3F3F3F"/>
                </a:solidFill>
                <a:ea typeface="Arial"/>
                <a:cs typeface="Arial"/>
                <a:sym typeface="Arial"/>
              </a:endParaRPr>
            </a:p>
          </p:txBody>
        </p:sp>
        <p:sp>
          <p:nvSpPr>
            <p:cNvPr id="32" name="Google Shape;264;p29">
              <a:extLst>
                <a:ext uri="{FF2B5EF4-FFF2-40B4-BE49-F238E27FC236}">
                  <a16:creationId xmlns:a16="http://schemas.microsoft.com/office/drawing/2014/main" id="{1D9C4AED-7CE6-421A-971B-282A08D03930}"/>
                </a:ext>
              </a:extLst>
            </p:cNvPr>
            <p:cNvSpPr txBox="1"/>
            <p:nvPr/>
          </p:nvSpPr>
          <p:spPr>
            <a:xfrm>
              <a:off x="803640" y="3362835"/>
              <a:ext cx="2059657" cy="27699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it-IT" sz="1400" b="1" dirty="0">
                  <a:solidFill>
                    <a:srgbClr val="3F3F3F"/>
                  </a:solidFill>
                  <a:latin typeface="+mj-lt"/>
                  <a:ea typeface="Arial"/>
                  <a:cs typeface="Arial"/>
                  <a:sym typeface="Arial"/>
                </a:rPr>
                <a:t>Sanzioni Pecuniarie</a:t>
              </a:r>
              <a:endParaRPr sz="1400" b="1" dirty="0">
                <a:solidFill>
                  <a:srgbClr val="3F3F3F"/>
                </a:solidFill>
                <a:latin typeface="+mj-lt"/>
                <a:ea typeface="Arial"/>
                <a:cs typeface="Arial"/>
                <a:sym typeface="Arial"/>
              </a:endParaRPr>
            </a:p>
          </p:txBody>
        </p:sp>
      </p:grpSp>
      <p:grpSp>
        <p:nvGrpSpPr>
          <p:cNvPr id="33" name="Google Shape;265;p29">
            <a:extLst>
              <a:ext uri="{FF2B5EF4-FFF2-40B4-BE49-F238E27FC236}">
                <a16:creationId xmlns:a16="http://schemas.microsoft.com/office/drawing/2014/main" id="{DBEA5303-0EA8-4D41-9765-BA097E65F563}"/>
              </a:ext>
            </a:extLst>
          </p:cNvPr>
          <p:cNvGrpSpPr/>
          <p:nvPr/>
        </p:nvGrpSpPr>
        <p:grpSpPr>
          <a:xfrm>
            <a:off x="4593336" y="3272141"/>
            <a:ext cx="4398264" cy="968631"/>
            <a:chOff x="803640" y="3391863"/>
            <a:chExt cx="2059657" cy="968631"/>
          </a:xfrm>
        </p:grpSpPr>
        <p:sp>
          <p:nvSpPr>
            <p:cNvPr id="34" name="Google Shape;266;p29">
              <a:extLst>
                <a:ext uri="{FF2B5EF4-FFF2-40B4-BE49-F238E27FC236}">
                  <a16:creationId xmlns:a16="http://schemas.microsoft.com/office/drawing/2014/main" id="{2F61ECC9-2F33-44E1-B1B6-FE0154236889}"/>
                </a:ext>
              </a:extLst>
            </p:cNvPr>
            <p:cNvSpPr txBox="1"/>
            <p:nvPr/>
          </p:nvSpPr>
          <p:spPr>
            <a:xfrm>
              <a:off x="803640" y="3714163"/>
              <a:ext cx="1964502" cy="646331"/>
            </a:xfrm>
            <a:prstGeom prst="rect">
              <a:avLst/>
            </a:prstGeom>
            <a:noFill/>
            <a:ln>
              <a:noFill/>
            </a:ln>
          </p:spPr>
          <p:txBody>
            <a:bodyPr spcFirstLastPara="1" wrap="square" lIns="91425" tIns="45700" rIns="91425" bIns="45700" anchor="t" anchorCtr="0">
              <a:noAutofit/>
            </a:bodyPr>
            <a:lstStyle/>
            <a:p>
              <a:pPr marL="200025" lvl="2" indent="-200025" algn="just" defTabSz="685584">
                <a:spcAft>
                  <a:spcPts val="450"/>
                </a:spcAft>
                <a:buClr>
                  <a:schemeClr val="tx2"/>
                </a:buClr>
                <a:buSzPct val="90000"/>
                <a:buFont typeface="Wingdings 3" panose="05040102010807070707" pitchFamily="18" charset="2"/>
                <a:buChar char="u"/>
              </a:pPr>
              <a:r>
                <a:rPr lang="it-IT" sz="1400" dirty="0">
                  <a:sym typeface="Arial"/>
                </a:rPr>
                <a:t>interdizione dall’esercizio dell’attività;</a:t>
              </a:r>
            </a:p>
            <a:p>
              <a:pPr marL="200025" lvl="2" indent="-200025" algn="just" defTabSz="685584">
                <a:spcAft>
                  <a:spcPts val="450"/>
                </a:spcAft>
                <a:buClr>
                  <a:schemeClr val="tx2"/>
                </a:buClr>
                <a:buSzPct val="90000"/>
                <a:buFont typeface="Wingdings 3" panose="05040102010807070707" pitchFamily="18" charset="2"/>
                <a:buChar char="u"/>
              </a:pPr>
              <a:r>
                <a:rPr lang="it-IT" sz="1400" dirty="0">
                  <a:sym typeface="Arial"/>
                </a:rPr>
                <a:t>sospensione o revoca delle autorizzazioni, licenze o concessioni funzionali alla commissione dell’illecito;</a:t>
              </a:r>
            </a:p>
            <a:p>
              <a:pPr marL="200025" lvl="2" indent="-200025" algn="just" defTabSz="685584">
                <a:spcAft>
                  <a:spcPts val="450"/>
                </a:spcAft>
                <a:buClr>
                  <a:schemeClr val="tx2"/>
                </a:buClr>
                <a:buSzPct val="90000"/>
                <a:buFont typeface="Wingdings 3" panose="05040102010807070707" pitchFamily="18" charset="2"/>
                <a:buChar char="u"/>
              </a:pPr>
              <a:r>
                <a:rPr lang="it-IT" sz="1400" dirty="0">
                  <a:sym typeface="Arial"/>
                </a:rPr>
                <a:t>divieto di contrattare con la Pubblica Amministrazione;</a:t>
              </a:r>
            </a:p>
            <a:p>
              <a:pPr marL="200025" lvl="2" indent="-200025" algn="just" defTabSz="685584">
                <a:spcAft>
                  <a:spcPts val="450"/>
                </a:spcAft>
                <a:buClr>
                  <a:schemeClr val="tx2"/>
                </a:buClr>
                <a:buSzPct val="90000"/>
                <a:buFont typeface="Wingdings 3" panose="05040102010807070707" pitchFamily="18" charset="2"/>
                <a:buChar char="u"/>
              </a:pPr>
              <a:r>
                <a:rPr lang="it-IT" sz="1400" dirty="0">
                  <a:sym typeface="Arial"/>
                </a:rPr>
                <a:t>esclusione da agevolazioni, finanziamenti, contributi e sussidi e l’eventuale revoca di quelli già concessi;</a:t>
              </a:r>
            </a:p>
            <a:p>
              <a:pPr marL="200025" lvl="2" indent="-200025" algn="just" defTabSz="685584">
                <a:spcAft>
                  <a:spcPts val="450"/>
                </a:spcAft>
                <a:buClr>
                  <a:schemeClr val="tx2"/>
                </a:buClr>
                <a:buSzPct val="90000"/>
                <a:buFont typeface="Wingdings 3" panose="05040102010807070707" pitchFamily="18" charset="2"/>
                <a:buChar char="u"/>
              </a:pPr>
              <a:r>
                <a:rPr lang="it-IT" sz="1400" dirty="0">
                  <a:sym typeface="Arial"/>
                </a:rPr>
                <a:t>divieto di pubblicizzare beni o servizi.</a:t>
              </a:r>
            </a:p>
          </p:txBody>
        </p:sp>
        <p:sp>
          <p:nvSpPr>
            <p:cNvPr id="35" name="Google Shape;267;p29">
              <a:extLst>
                <a:ext uri="{FF2B5EF4-FFF2-40B4-BE49-F238E27FC236}">
                  <a16:creationId xmlns:a16="http://schemas.microsoft.com/office/drawing/2014/main" id="{46C24990-BEB0-4D76-9644-8DDC10BBDDF4}"/>
                </a:ext>
              </a:extLst>
            </p:cNvPr>
            <p:cNvSpPr txBox="1"/>
            <p:nvPr/>
          </p:nvSpPr>
          <p:spPr>
            <a:xfrm>
              <a:off x="803640" y="3391863"/>
              <a:ext cx="205965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400" b="1" dirty="0">
                  <a:solidFill>
                    <a:srgbClr val="3F3F3F"/>
                  </a:solidFill>
                  <a:latin typeface="+mj-lt"/>
                  <a:ea typeface="Arial"/>
                  <a:cs typeface="Arial"/>
                  <a:sym typeface="Arial"/>
                </a:rPr>
                <a:t>Sanzioni Interdittive</a:t>
              </a:r>
              <a:endParaRPr sz="1400" b="1" dirty="0">
                <a:solidFill>
                  <a:srgbClr val="3F3F3F"/>
                </a:solidFill>
                <a:latin typeface="+mj-lt"/>
                <a:ea typeface="Arial"/>
                <a:cs typeface="Arial"/>
                <a:sym typeface="Arial"/>
              </a:endParaRPr>
            </a:p>
          </p:txBody>
        </p:sp>
      </p:grpSp>
      <p:grpSp>
        <p:nvGrpSpPr>
          <p:cNvPr id="3" name="Gruppo 2">
            <a:extLst>
              <a:ext uri="{FF2B5EF4-FFF2-40B4-BE49-F238E27FC236}">
                <a16:creationId xmlns:a16="http://schemas.microsoft.com/office/drawing/2014/main" id="{52B58DEF-DF70-442C-A162-E10A55E3D008}"/>
              </a:ext>
            </a:extLst>
          </p:cNvPr>
          <p:cNvGrpSpPr>
            <a:grpSpLocks noChangeAspect="1"/>
          </p:cNvGrpSpPr>
          <p:nvPr/>
        </p:nvGrpSpPr>
        <p:grpSpPr>
          <a:xfrm>
            <a:off x="717221" y="2490470"/>
            <a:ext cx="2981784" cy="2587600"/>
            <a:chOff x="323854" y="2386512"/>
            <a:chExt cx="3655640" cy="3172374"/>
          </a:xfrm>
        </p:grpSpPr>
        <p:sp>
          <p:nvSpPr>
            <p:cNvPr id="14" name="Google Shape;254;p29">
              <a:extLst>
                <a:ext uri="{FF2B5EF4-FFF2-40B4-BE49-F238E27FC236}">
                  <a16:creationId xmlns:a16="http://schemas.microsoft.com/office/drawing/2014/main" id="{3094550E-8D3A-4732-A903-08B871576706}"/>
                </a:ext>
              </a:extLst>
            </p:cNvPr>
            <p:cNvSpPr/>
            <p:nvPr/>
          </p:nvSpPr>
          <p:spPr>
            <a:xfrm rot="-5400000">
              <a:off x="1863642" y="3443034"/>
              <a:ext cx="2115852" cy="2115852"/>
            </a:xfrm>
            <a:prstGeom prst="blockArc">
              <a:avLst>
                <a:gd name="adj1" fmla="val 21496513"/>
                <a:gd name="adj2" fmla="val 17721114"/>
                <a:gd name="adj3" fmla="val 11578"/>
              </a:avLst>
            </a:prstGeom>
            <a:solidFill>
              <a:srgbClr val="ED1A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15" name="Google Shape;255;p29">
              <a:extLst>
                <a:ext uri="{FF2B5EF4-FFF2-40B4-BE49-F238E27FC236}">
                  <a16:creationId xmlns:a16="http://schemas.microsoft.com/office/drawing/2014/main" id="{6F5CFA49-3F11-4263-B9EC-307066ED8C00}"/>
                </a:ext>
              </a:extLst>
            </p:cNvPr>
            <p:cNvSpPr/>
            <p:nvPr/>
          </p:nvSpPr>
          <p:spPr>
            <a:xfrm rot="5400000">
              <a:off x="323854" y="2386512"/>
              <a:ext cx="2115852" cy="2115852"/>
            </a:xfrm>
            <a:prstGeom prst="blockArc">
              <a:avLst>
                <a:gd name="adj1" fmla="val 2869218"/>
                <a:gd name="adj2" fmla="val 17062686"/>
                <a:gd name="adj3" fmla="val 12081"/>
              </a:avLst>
            </a:prstGeom>
            <a:solidFill>
              <a:srgbClr val="ED1A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16" name="Google Shape;257;p29">
              <a:extLst>
                <a:ext uri="{FF2B5EF4-FFF2-40B4-BE49-F238E27FC236}">
                  <a16:creationId xmlns:a16="http://schemas.microsoft.com/office/drawing/2014/main" id="{135270AE-B757-43A1-8D49-E11C8DB37998}"/>
                </a:ext>
              </a:extLst>
            </p:cNvPr>
            <p:cNvSpPr/>
            <p:nvPr/>
          </p:nvSpPr>
          <p:spPr>
            <a:xfrm rot="-9246252">
              <a:off x="2002380" y="3626018"/>
              <a:ext cx="432048" cy="372455"/>
            </a:xfrm>
            <a:prstGeom prst="triangle">
              <a:avLst>
                <a:gd name="adj" fmla="val 50000"/>
              </a:avLst>
            </a:prstGeom>
            <a:solidFill>
              <a:srgbClr val="ED1A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7" name="Google Shape;258;p29">
              <a:extLst>
                <a:ext uri="{FF2B5EF4-FFF2-40B4-BE49-F238E27FC236}">
                  <a16:creationId xmlns:a16="http://schemas.microsoft.com/office/drawing/2014/main" id="{1B17B3AB-8690-438B-888E-8154359ECD28}"/>
                </a:ext>
              </a:extLst>
            </p:cNvPr>
            <p:cNvSpPr/>
            <p:nvPr/>
          </p:nvSpPr>
          <p:spPr>
            <a:xfrm rot="-5400000">
              <a:off x="2519317" y="3409993"/>
              <a:ext cx="432048" cy="372455"/>
            </a:xfrm>
            <a:prstGeom prst="triangle">
              <a:avLst>
                <a:gd name="adj" fmla="val 50000"/>
              </a:avLst>
            </a:prstGeom>
            <a:solidFill>
              <a:srgbClr val="ED1A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38" name="Google Shape;965;p54">
              <a:extLst>
                <a:ext uri="{FF2B5EF4-FFF2-40B4-BE49-F238E27FC236}">
                  <a16:creationId xmlns:a16="http://schemas.microsoft.com/office/drawing/2014/main" id="{68B32D64-08C3-4B13-AD17-4FE8558C4F5F}"/>
                </a:ext>
              </a:extLst>
            </p:cNvPr>
            <p:cNvSpPr>
              <a:spLocks noChangeAspect="1"/>
            </p:cNvSpPr>
            <p:nvPr/>
          </p:nvSpPr>
          <p:spPr>
            <a:xfrm rot="10800000">
              <a:off x="1160347" y="3068841"/>
              <a:ext cx="442498" cy="720000"/>
            </a:xfrm>
            <a:custGeom>
              <a:avLst/>
              <a:gdLst/>
              <a:ahLst/>
              <a:cxnLst/>
              <a:rect l="l" t="t" r="r" b="b"/>
              <a:pathLst>
                <a:path w="120000" h="120000" extrusionOk="0">
                  <a:moveTo>
                    <a:pt x="51597" y="50921"/>
                  </a:moveTo>
                  <a:lnTo>
                    <a:pt x="51597" y="19698"/>
                  </a:lnTo>
                  <a:cubicBezTo>
                    <a:pt x="47669" y="20191"/>
                    <a:pt x="43916" y="21082"/>
                    <a:pt x="40531" y="22332"/>
                  </a:cubicBezTo>
                  <a:cubicBezTo>
                    <a:pt x="30598" y="26001"/>
                    <a:pt x="25457" y="32166"/>
                    <a:pt x="27169" y="38355"/>
                  </a:cubicBezTo>
                  <a:cubicBezTo>
                    <a:pt x="29239" y="46431"/>
                    <a:pt x="39005" y="49155"/>
                    <a:pt x="51597" y="50921"/>
                  </a:cubicBezTo>
                  <a:close/>
                  <a:moveTo>
                    <a:pt x="67852" y="100379"/>
                  </a:moveTo>
                  <a:cubicBezTo>
                    <a:pt x="71963" y="99887"/>
                    <a:pt x="75901" y="98973"/>
                    <a:pt x="79437" y="97667"/>
                  </a:cubicBezTo>
                  <a:cubicBezTo>
                    <a:pt x="89370" y="93998"/>
                    <a:pt x="94511" y="87833"/>
                    <a:pt x="92799" y="81644"/>
                  </a:cubicBezTo>
                  <a:cubicBezTo>
                    <a:pt x="89506" y="73388"/>
                    <a:pt x="79840" y="69732"/>
                    <a:pt x="67852" y="67361"/>
                  </a:cubicBezTo>
                  <a:close/>
                  <a:moveTo>
                    <a:pt x="67852" y="120000"/>
                  </a:moveTo>
                  <a:lnTo>
                    <a:pt x="51597" y="120000"/>
                  </a:lnTo>
                  <a:lnTo>
                    <a:pt x="51597" y="114256"/>
                  </a:lnTo>
                  <a:cubicBezTo>
                    <a:pt x="45417" y="113829"/>
                    <a:pt x="39328" y="112890"/>
                    <a:pt x="33554" y="111448"/>
                  </a:cubicBezTo>
                  <a:cubicBezTo>
                    <a:pt x="13606" y="106463"/>
                    <a:pt x="696" y="96271"/>
                    <a:pt x="0" y="84958"/>
                  </a:cubicBezTo>
                  <a:lnTo>
                    <a:pt x="26861" y="84529"/>
                  </a:lnTo>
                  <a:cubicBezTo>
                    <a:pt x="27245" y="90776"/>
                    <a:pt x="34374" y="96404"/>
                    <a:pt x="45389" y="99156"/>
                  </a:cubicBezTo>
                  <a:cubicBezTo>
                    <a:pt x="47394" y="99657"/>
                    <a:pt x="49467" y="100048"/>
                    <a:pt x="51597" y="100293"/>
                  </a:cubicBezTo>
                  <a:lnTo>
                    <a:pt x="51597" y="64682"/>
                  </a:lnTo>
                  <a:cubicBezTo>
                    <a:pt x="30368" y="61567"/>
                    <a:pt x="7690" y="58004"/>
                    <a:pt x="556" y="40045"/>
                  </a:cubicBezTo>
                  <a:cubicBezTo>
                    <a:pt x="-2422" y="28913"/>
                    <a:pt x="6883" y="17850"/>
                    <a:pt x="24755" y="11249"/>
                  </a:cubicBezTo>
                  <a:cubicBezTo>
                    <a:pt x="32832" y="8265"/>
                    <a:pt x="42066" y="6412"/>
                    <a:pt x="51597" y="5737"/>
                  </a:cubicBezTo>
                  <a:lnTo>
                    <a:pt x="51597" y="0"/>
                  </a:lnTo>
                  <a:lnTo>
                    <a:pt x="67852" y="0"/>
                  </a:lnTo>
                  <a:lnTo>
                    <a:pt x="67852" y="5703"/>
                  </a:lnTo>
                  <a:cubicBezTo>
                    <a:pt x="74209" y="6118"/>
                    <a:pt x="80479" y="7068"/>
                    <a:pt x="86414" y="8551"/>
                  </a:cubicBezTo>
                  <a:cubicBezTo>
                    <a:pt x="106363" y="13536"/>
                    <a:pt x="119273" y="23728"/>
                    <a:pt x="119969" y="35041"/>
                  </a:cubicBezTo>
                  <a:lnTo>
                    <a:pt x="93108" y="35470"/>
                  </a:lnTo>
                  <a:cubicBezTo>
                    <a:pt x="92723" y="29223"/>
                    <a:pt x="85594" y="23595"/>
                    <a:pt x="74579" y="20843"/>
                  </a:cubicBezTo>
                  <a:cubicBezTo>
                    <a:pt x="72410" y="20301"/>
                    <a:pt x="70160" y="19888"/>
                    <a:pt x="67852" y="19639"/>
                  </a:cubicBezTo>
                  <a:lnTo>
                    <a:pt x="67852" y="52969"/>
                  </a:lnTo>
                  <a:cubicBezTo>
                    <a:pt x="88284" y="55535"/>
                    <a:pt x="110482" y="59921"/>
                    <a:pt x="119411" y="79734"/>
                  </a:cubicBezTo>
                  <a:cubicBezTo>
                    <a:pt x="122511" y="90942"/>
                    <a:pt x="113201" y="102106"/>
                    <a:pt x="95213" y="108750"/>
                  </a:cubicBezTo>
                  <a:cubicBezTo>
                    <a:pt x="86990" y="111788"/>
                    <a:pt x="77568" y="113654"/>
                    <a:pt x="67852" y="114293"/>
                  </a:cubicBezTo>
                  <a:close/>
                </a:path>
              </a:pathLst>
            </a:custGeom>
            <a:solidFill>
              <a:schemeClr val="accent2"/>
            </a:solidFill>
            <a:ln>
              <a:noFill/>
            </a:ln>
            <a:effectLst>
              <a:reflection blurRad="6350" stA="52000" endA="300" endPos="35000" dir="540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40" name="Google Shape;917;p53">
              <a:extLst>
                <a:ext uri="{FF2B5EF4-FFF2-40B4-BE49-F238E27FC236}">
                  <a16:creationId xmlns:a16="http://schemas.microsoft.com/office/drawing/2014/main" id="{7BE56F5D-2DC8-4C6F-80A2-54C0A94B2F52}"/>
                </a:ext>
              </a:extLst>
            </p:cNvPr>
            <p:cNvSpPr>
              <a:spLocks noChangeAspect="1"/>
            </p:cNvSpPr>
            <p:nvPr/>
          </p:nvSpPr>
          <p:spPr>
            <a:xfrm>
              <a:off x="2672381" y="4134979"/>
              <a:ext cx="498373" cy="720000"/>
            </a:xfrm>
            <a:custGeom>
              <a:avLst/>
              <a:gdLst/>
              <a:ahLst/>
              <a:cxnLst/>
              <a:rect l="l" t="t" r="r" b="b"/>
              <a:pathLst>
                <a:path w="120000" h="120000" extrusionOk="0">
                  <a:moveTo>
                    <a:pt x="60000" y="78614"/>
                  </a:moveTo>
                  <a:cubicBezTo>
                    <a:pt x="55531" y="78614"/>
                    <a:pt x="51908" y="81122"/>
                    <a:pt x="51908" y="84215"/>
                  </a:cubicBezTo>
                  <a:cubicBezTo>
                    <a:pt x="51908" y="86325"/>
                    <a:pt x="53593" y="88163"/>
                    <a:pt x="56141" y="89046"/>
                  </a:cubicBezTo>
                  <a:lnTo>
                    <a:pt x="53370" y="100653"/>
                  </a:lnTo>
                  <a:lnTo>
                    <a:pt x="66629" y="100653"/>
                  </a:lnTo>
                  <a:lnTo>
                    <a:pt x="63858" y="89046"/>
                  </a:lnTo>
                  <a:cubicBezTo>
                    <a:pt x="66406" y="88163"/>
                    <a:pt x="68091" y="86325"/>
                    <a:pt x="68091" y="84215"/>
                  </a:cubicBezTo>
                  <a:cubicBezTo>
                    <a:pt x="68091" y="81122"/>
                    <a:pt x="64469" y="78614"/>
                    <a:pt x="60000" y="78614"/>
                  </a:cubicBezTo>
                  <a:close/>
                  <a:moveTo>
                    <a:pt x="59712" y="10004"/>
                  </a:moveTo>
                  <a:cubicBezTo>
                    <a:pt x="47383" y="10113"/>
                    <a:pt x="37471" y="17062"/>
                    <a:pt x="37471" y="25597"/>
                  </a:cubicBezTo>
                  <a:lnTo>
                    <a:pt x="37395" y="25597"/>
                  </a:lnTo>
                  <a:lnTo>
                    <a:pt x="37395" y="59268"/>
                  </a:lnTo>
                  <a:lnTo>
                    <a:pt x="82604" y="59268"/>
                  </a:lnTo>
                  <a:lnTo>
                    <a:pt x="82604" y="25197"/>
                  </a:lnTo>
                  <a:lnTo>
                    <a:pt x="82521" y="25198"/>
                  </a:lnTo>
                  <a:cubicBezTo>
                    <a:pt x="82205" y="16666"/>
                    <a:pt x="72040" y="9895"/>
                    <a:pt x="59712" y="10004"/>
                  </a:cubicBezTo>
                  <a:close/>
                  <a:moveTo>
                    <a:pt x="59527" y="2"/>
                  </a:moveTo>
                  <a:cubicBezTo>
                    <a:pt x="79765" y="-176"/>
                    <a:pt x="96451" y="10938"/>
                    <a:pt x="96968" y="24942"/>
                  </a:cubicBezTo>
                  <a:lnTo>
                    <a:pt x="94392" y="24988"/>
                  </a:lnTo>
                  <a:lnTo>
                    <a:pt x="96980" y="24988"/>
                  </a:lnTo>
                  <a:lnTo>
                    <a:pt x="96980" y="59268"/>
                  </a:lnTo>
                  <a:lnTo>
                    <a:pt x="110559" y="59268"/>
                  </a:lnTo>
                  <a:cubicBezTo>
                    <a:pt x="115773" y="59268"/>
                    <a:pt x="120000" y="62193"/>
                    <a:pt x="120000" y="65802"/>
                  </a:cubicBezTo>
                  <a:lnTo>
                    <a:pt x="120000" y="113465"/>
                  </a:lnTo>
                  <a:cubicBezTo>
                    <a:pt x="120000" y="117074"/>
                    <a:pt x="115773" y="120000"/>
                    <a:pt x="110559" y="120000"/>
                  </a:cubicBezTo>
                  <a:lnTo>
                    <a:pt x="9440" y="120000"/>
                  </a:lnTo>
                  <a:cubicBezTo>
                    <a:pt x="4226" y="120000"/>
                    <a:pt x="0" y="117074"/>
                    <a:pt x="0" y="113465"/>
                  </a:cubicBezTo>
                  <a:lnTo>
                    <a:pt x="0" y="65802"/>
                  </a:lnTo>
                  <a:cubicBezTo>
                    <a:pt x="0" y="62193"/>
                    <a:pt x="4226" y="59268"/>
                    <a:pt x="9440" y="59268"/>
                  </a:cubicBezTo>
                  <a:lnTo>
                    <a:pt x="23019" y="59268"/>
                  </a:lnTo>
                  <a:lnTo>
                    <a:pt x="23019" y="25371"/>
                  </a:lnTo>
                  <a:lnTo>
                    <a:pt x="23052" y="25371"/>
                  </a:lnTo>
                  <a:cubicBezTo>
                    <a:pt x="23195" y="11465"/>
                    <a:pt x="39398" y="180"/>
                    <a:pt x="59527" y="2"/>
                  </a:cubicBezTo>
                  <a:close/>
                </a:path>
              </a:pathLst>
            </a:custGeom>
            <a:solidFill>
              <a:srgbClr val="DF8639"/>
            </a:solidFill>
            <a:ln>
              <a:noFill/>
            </a:ln>
            <a:effectLst>
              <a:reflection blurRad="6350" stA="52000" endA="300" endPos="35000" dir="5400000" sy="-100000" algn="bl" rotWithShape="0"/>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41" name="Google Shape;965;p54">
            <a:extLst>
              <a:ext uri="{FF2B5EF4-FFF2-40B4-BE49-F238E27FC236}">
                <a16:creationId xmlns:a16="http://schemas.microsoft.com/office/drawing/2014/main" id="{84C06968-ADB6-4FF3-AF9C-AD8A22CD6EF4}"/>
              </a:ext>
            </a:extLst>
          </p:cNvPr>
          <p:cNvSpPr>
            <a:spLocks noChangeAspect="1"/>
          </p:cNvSpPr>
          <p:nvPr/>
        </p:nvSpPr>
        <p:spPr>
          <a:xfrm rot="10800000">
            <a:off x="4098564" y="2473296"/>
            <a:ext cx="292605" cy="432000"/>
          </a:xfrm>
          <a:custGeom>
            <a:avLst/>
            <a:gdLst/>
            <a:ahLst/>
            <a:cxnLst/>
            <a:rect l="l" t="t" r="r" b="b"/>
            <a:pathLst>
              <a:path w="120000" h="120000" extrusionOk="0">
                <a:moveTo>
                  <a:pt x="51597" y="50921"/>
                </a:moveTo>
                <a:lnTo>
                  <a:pt x="51597" y="19698"/>
                </a:lnTo>
                <a:cubicBezTo>
                  <a:pt x="47669" y="20191"/>
                  <a:pt x="43916" y="21082"/>
                  <a:pt x="40531" y="22332"/>
                </a:cubicBezTo>
                <a:cubicBezTo>
                  <a:pt x="30598" y="26001"/>
                  <a:pt x="25457" y="32166"/>
                  <a:pt x="27169" y="38355"/>
                </a:cubicBezTo>
                <a:cubicBezTo>
                  <a:pt x="29239" y="46431"/>
                  <a:pt x="39005" y="49155"/>
                  <a:pt x="51597" y="50921"/>
                </a:cubicBezTo>
                <a:close/>
                <a:moveTo>
                  <a:pt x="67852" y="100379"/>
                </a:moveTo>
                <a:cubicBezTo>
                  <a:pt x="71963" y="99887"/>
                  <a:pt x="75901" y="98973"/>
                  <a:pt x="79437" y="97667"/>
                </a:cubicBezTo>
                <a:cubicBezTo>
                  <a:pt x="89370" y="93998"/>
                  <a:pt x="94511" y="87833"/>
                  <a:pt x="92799" y="81644"/>
                </a:cubicBezTo>
                <a:cubicBezTo>
                  <a:pt x="89506" y="73388"/>
                  <a:pt x="79840" y="69732"/>
                  <a:pt x="67852" y="67361"/>
                </a:cubicBezTo>
                <a:close/>
                <a:moveTo>
                  <a:pt x="67852" y="120000"/>
                </a:moveTo>
                <a:lnTo>
                  <a:pt x="51597" y="120000"/>
                </a:lnTo>
                <a:lnTo>
                  <a:pt x="51597" y="114256"/>
                </a:lnTo>
                <a:cubicBezTo>
                  <a:pt x="45417" y="113829"/>
                  <a:pt x="39328" y="112890"/>
                  <a:pt x="33554" y="111448"/>
                </a:cubicBezTo>
                <a:cubicBezTo>
                  <a:pt x="13606" y="106463"/>
                  <a:pt x="696" y="96271"/>
                  <a:pt x="0" y="84958"/>
                </a:cubicBezTo>
                <a:lnTo>
                  <a:pt x="26861" y="84529"/>
                </a:lnTo>
                <a:cubicBezTo>
                  <a:pt x="27245" y="90776"/>
                  <a:pt x="34374" y="96404"/>
                  <a:pt x="45389" y="99156"/>
                </a:cubicBezTo>
                <a:cubicBezTo>
                  <a:pt x="47394" y="99657"/>
                  <a:pt x="49467" y="100048"/>
                  <a:pt x="51597" y="100293"/>
                </a:cubicBezTo>
                <a:lnTo>
                  <a:pt x="51597" y="64682"/>
                </a:lnTo>
                <a:cubicBezTo>
                  <a:pt x="30368" y="61567"/>
                  <a:pt x="7690" y="58004"/>
                  <a:pt x="556" y="40045"/>
                </a:cubicBezTo>
                <a:cubicBezTo>
                  <a:pt x="-2422" y="28913"/>
                  <a:pt x="6883" y="17850"/>
                  <a:pt x="24755" y="11249"/>
                </a:cubicBezTo>
                <a:cubicBezTo>
                  <a:pt x="32832" y="8265"/>
                  <a:pt x="42066" y="6412"/>
                  <a:pt x="51597" y="5737"/>
                </a:cubicBezTo>
                <a:lnTo>
                  <a:pt x="51597" y="0"/>
                </a:lnTo>
                <a:lnTo>
                  <a:pt x="67852" y="0"/>
                </a:lnTo>
                <a:lnTo>
                  <a:pt x="67852" y="5703"/>
                </a:lnTo>
                <a:cubicBezTo>
                  <a:pt x="74209" y="6118"/>
                  <a:pt x="80479" y="7068"/>
                  <a:pt x="86414" y="8551"/>
                </a:cubicBezTo>
                <a:cubicBezTo>
                  <a:pt x="106363" y="13536"/>
                  <a:pt x="119273" y="23728"/>
                  <a:pt x="119969" y="35041"/>
                </a:cubicBezTo>
                <a:lnTo>
                  <a:pt x="93108" y="35470"/>
                </a:lnTo>
                <a:cubicBezTo>
                  <a:pt x="92723" y="29223"/>
                  <a:pt x="85594" y="23595"/>
                  <a:pt x="74579" y="20843"/>
                </a:cubicBezTo>
                <a:cubicBezTo>
                  <a:pt x="72410" y="20301"/>
                  <a:pt x="70160" y="19888"/>
                  <a:pt x="67852" y="19639"/>
                </a:cubicBezTo>
                <a:lnTo>
                  <a:pt x="67852" y="52969"/>
                </a:lnTo>
                <a:cubicBezTo>
                  <a:pt x="88284" y="55535"/>
                  <a:pt x="110482" y="59921"/>
                  <a:pt x="119411" y="79734"/>
                </a:cubicBezTo>
                <a:cubicBezTo>
                  <a:pt x="122511" y="90942"/>
                  <a:pt x="113201" y="102106"/>
                  <a:pt x="95213" y="108750"/>
                </a:cubicBezTo>
                <a:cubicBezTo>
                  <a:pt x="86990" y="111788"/>
                  <a:pt x="77568" y="113654"/>
                  <a:pt x="67852" y="11429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42" name="Google Shape;917;p53">
            <a:extLst>
              <a:ext uri="{FF2B5EF4-FFF2-40B4-BE49-F238E27FC236}">
                <a16:creationId xmlns:a16="http://schemas.microsoft.com/office/drawing/2014/main" id="{90049671-0C2A-4787-96C1-F4587E4F6C38}"/>
              </a:ext>
            </a:extLst>
          </p:cNvPr>
          <p:cNvSpPr>
            <a:spLocks noChangeAspect="1"/>
          </p:cNvSpPr>
          <p:nvPr/>
        </p:nvSpPr>
        <p:spPr>
          <a:xfrm>
            <a:off x="4072634" y="3326358"/>
            <a:ext cx="358759" cy="432000"/>
          </a:xfrm>
          <a:custGeom>
            <a:avLst/>
            <a:gdLst/>
            <a:ahLst/>
            <a:cxnLst/>
            <a:rect l="l" t="t" r="r" b="b"/>
            <a:pathLst>
              <a:path w="120000" h="120000" extrusionOk="0">
                <a:moveTo>
                  <a:pt x="60000" y="78614"/>
                </a:moveTo>
                <a:cubicBezTo>
                  <a:pt x="55531" y="78614"/>
                  <a:pt x="51908" y="81122"/>
                  <a:pt x="51908" y="84215"/>
                </a:cubicBezTo>
                <a:cubicBezTo>
                  <a:pt x="51908" y="86325"/>
                  <a:pt x="53593" y="88163"/>
                  <a:pt x="56141" y="89046"/>
                </a:cubicBezTo>
                <a:lnTo>
                  <a:pt x="53370" y="100653"/>
                </a:lnTo>
                <a:lnTo>
                  <a:pt x="66629" y="100653"/>
                </a:lnTo>
                <a:lnTo>
                  <a:pt x="63858" y="89046"/>
                </a:lnTo>
                <a:cubicBezTo>
                  <a:pt x="66406" y="88163"/>
                  <a:pt x="68091" y="86325"/>
                  <a:pt x="68091" y="84215"/>
                </a:cubicBezTo>
                <a:cubicBezTo>
                  <a:pt x="68091" y="81122"/>
                  <a:pt x="64469" y="78614"/>
                  <a:pt x="60000" y="78614"/>
                </a:cubicBezTo>
                <a:close/>
                <a:moveTo>
                  <a:pt x="59712" y="10004"/>
                </a:moveTo>
                <a:cubicBezTo>
                  <a:pt x="47383" y="10113"/>
                  <a:pt x="37471" y="17062"/>
                  <a:pt x="37471" y="25597"/>
                </a:cubicBezTo>
                <a:lnTo>
                  <a:pt x="37395" y="25597"/>
                </a:lnTo>
                <a:lnTo>
                  <a:pt x="37395" y="59268"/>
                </a:lnTo>
                <a:lnTo>
                  <a:pt x="82604" y="59268"/>
                </a:lnTo>
                <a:lnTo>
                  <a:pt x="82604" y="25197"/>
                </a:lnTo>
                <a:lnTo>
                  <a:pt x="82521" y="25198"/>
                </a:lnTo>
                <a:cubicBezTo>
                  <a:pt x="82205" y="16666"/>
                  <a:pt x="72040" y="9895"/>
                  <a:pt x="59712" y="10004"/>
                </a:cubicBezTo>
                <a:close/>
                <a:moveTo>
                  <a:pt x="59527" y="2"/>
                </a:moveTo>
                <a:cubicBezTo>
                  <a:pt x="79765" y="-176"/>
                  <a:pt x="96451" y="10938"/>
                  <a:pt x="96968" y="24942"/>
                </a:cubicBezTo>
                <a:lnTo>
                  <a:pt x="94392" y="24988"/>
                </a:lnTo>
                <a:lnTo>
                  <a:pt x="96980" y="24988"/>
                </a:lnTo>
                <a:lnTo>
                  <a:pt x="96980" y="59268"/>
                </a:lnTo>
                <a:lnTo>
                  <a:pt x="110559" y="59268"/>
                </a:lnTo>
                <a:cubicBezTo>
                  <a:pt x="115773" y="59268"/>
                  <a:pt x="120000" y="62193"/>
                  <a:pt x="120000" y="65802"/>
                </a:cubicBezTo>
                <a:lnTo>
                  <a:pt x="120000" y="113465"/>
                </a:lnTo>
                <a:cubicBezTo>
                  <a:pt x="120000" y="117074"/>
                  <a:pt x="115773" y="120000"/>
                  <a:pt x="110559" y="120000"/>
                </a:cubicBezTo>
                <a:lnTo>
                  <a:pt x="9440" y="120000"/>
                </a:lnTo>
                <a:cubicBezTo>
                  <a:pt x="4226" y="120000"/>
                  <a:pt x="0" y="117074"/>
                  <a:pt x="0" y="113465"/>
                </a:cubicBezTo>
                <a:lnTo>
                  <a:pt x="0" y="65802"/>
                </a:lnTo>
                <a:cubicBezTo>
                  <a:pt x="0" y="62193"/>
                  <a:pt x="4226" y="59268"/>
                  <a:pt x="9440" y="59268"/>
                </a:cubicBezTo>
                <a:lnTo>
                  <a:pt x="23019" y="59268"/>
                </a:lnTo>
                <a:lnTo>
                  <a:pt x="23019" y="25371"/>
                </a:lnTo>
                <a:lnTo>
                  <a:pt x="23052" y="25371"/>
                </a:lnTo>
                <a:cubicBezTo>
                  <a:pt x="23195" y="11465"/>
                  <a:pt x="39398" y="180"/>
                  <a:pt x="59527" y="2"/>
                </a:cubicBezTo>
                <a:close/>
              </a:path>
            </a:pathLst>
          </a:custGeom>
          <a:solidFill>
            <a:srgbClr val="DF8639"/>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 name="Rettangolo 5">
            <a:extLst>
              <a:ext uri="{FF2B5EF4-FFF2-40B4-BE49-F238E27FC236}">
                <a16:creationId xmlns:a16="http://schemas.microsoft.com/office/drawing/2014/main" id="{80065937-7643-470D-8FAB-EA012CFF7DB2}"/>
              </a:ext>
            </a:extLst>
          </p:cNvPr>
          <p:cNvSpPr/>
          <p:nvPr/>
        </p:nvSpPr>
        <p:spPr>
          <a:xfrm>
            <a:off x="822644" y="5792725"/>
            <a:ext cx="3568526" cy="822982"/>
          </a:xfrm>
          <a:prstGeom prst="rect">
            <a:avLst/>
          </a:prstGeom>
        </p:spPr>
        <p:txBody>
          <a:bodyPr wrap="square">
            <a:spAutoFit/>
          </a:bodyPr>
          <a:lstStyle/>
          <a:p>
            <a:pPr lvl="0">
              <a:lnSpc>
                <a:spcPct val="150000"/>
              </a:lnSpc>
              <a:spcBef>
                <a:spcPct val="0"/>
              </a:spcBef>
              <a:buClr>
                <a:srgbClr val="02A5E2"/>
              </a:buClr>
            </a:pPr>
            <a:r>
              <a:rPr lang="it-IT" altLang="it-IT" sz="1100" dirty="0">
                <a:solidFill>
                  <a:srgbClr val="404040"/>
                </a:solidFill>
                <a:cs typeface="Arial" panose="020B0604020202020204" pitchFamily="34" charset="0"/>
              </a:rPr>
              <a:t>(*) : il </a:t>
            </a:r>
            <a:r>
              <a:rPr lang="it-IT" altLang="it-IT" sz="1100" u="sng" dirty="0">
                <a:solidFill>
                  <a:srgbClr val="404040"/>
                </a:solidFill>
                <a:cs typeface="Arial" panose="020B0604020202020204" pitchFamily="34" charset="0"/>
              </a:rPr>
              <a:t>prezzo</a:t>
            </a:r>
            <a:r>
              <a:rPr lang="it-IT" altLang="it-IT" sz="1100" dirty="0">
                <a:solidFill>
                  <a:srgbClr val="404040"/>
                </a:solidFill>
                <a:cs typeface="Arial" panose="020B0604020202020204" pitchFamily="34" charset="0"/>
              </a:rPr>
              <a:t> del reato è, ad esempio, l’importo della tangente pagata per ottenere un appalto il cui margine gestionale è, invece, il </a:t>
            </a:r>
            <a:r>
              <a:rPr lang="it-IT" altLang="it-IT" sz="1100" u="sng" dirty="0">
                <a:solidFill>
                  <a:srgbClr val="404040"/>
                </a:solidFill>
                <a:cs typeface="Arial" panose="020B0604020202020204" pitchFamily="34" charset="0"/>
              </a:rPr>
              <a:t>prodotto</a:t>
            </a:r>
            <a:r>
              <a:rPr lang="it-IT" altLang="it-IT" sz="1100" dirty="0">
                <a:solidFill>
                  <a:srgbClr val="404040"/>
                </a:solidFill>
                <a:cs typeface="Arial" panose="020B0604020202020204" pitchFamily="34" charset="0"/>
              </a:rPr>
              <a:t> del reato. </a:t>
            </a:r>
          </a:p>
        </p:txBody>
      </p:sp>
      <p:sp>
        <p:nvSpPr>
          <p:cNvPr id="23" name="CasellaDiTesto 22">
            <a:extLst>
              <a:ext uri="{FF2B5EF4-FFF2-40B4-BE49-F238E27FC236}">
                <a16:creationId xmlns:a16="http://schemas.microsoft.com/office/drawing/2014/main" id="{3418806C-3211-45F4-82AC-B2AABA1DBC7D}"/>
              </a:ext>
            </a:extLst>
          </p:cNvPr>
          <p:cNvSpPr txBox="1"/>
          <p:nvPr/>
        </p:nvSpPr>
        <p:spPr>
          <a:xfrm>
            <a:off x="2443051" y="1829357"/>
            <a:ext cx="6429375" cy="430887"/>
          </a:xfrm>
          <a:prstGeom prst="rect">
            <a:avLst/>
          </a:prstGeom>
          <a:noFill/>
        </p:spPr>
        <p:txBody>
          <a:bodyPr wrap="square">
            <a:spAutoFit/>
          </a:bodyPr>
          <a:lstStyle/>
          <a:p>
            <a:r>
              <a:rPr lang="it-IT" sz="1100" dirty="0"/>
              <a:t>QUOTE da 100 a 1000 </a:t>
            </a:r>
          </a:p>
          <a:p>
            <a:r>
              <a:rPr lang="it-IT" sz="1100" dirty="0"/>
              <a:t>L'importo di una quota va da un minimo di euro </a:t>
            </a:r>
            <a:r>
              <a:rPr lang="it-IT" sz="1100" b="1" dirty="0"/>
              <a:t>258</a:t>
            </a:r>
            <a:r>
              <a:rPr lang="it-IT" sz="1100" dirty="0"/>
              <a:t> ad un massimo di euro </a:t>
            </a:r>
            <a:r>
              <a:rPr lang="it-IT" sz="1100" b="1" dirty="0"/>
              <a:t>1.549</a:t>
            </a:r>
          </a:p>
        </p:txBody>
      </p:sp>
    </p:spTree>
    <p:extLst>
      <p:ext uri="{BB962C8B-B14F-4D97-AF65-F5344CB8AC3E}">
        <p14:creationId xmlns:p14="http://schemas.microsoft.com/office/powerpoint/2010/main" val="815507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CE0FBF-5E59-4A65-9282-C9C5975414EA}"/>
              </a:ext>
            </a:extLst>
          </p:cNvPr>
          <p:cNvSpPr>
            <a:spLocks noGrp="1"/>
          </p:cNvSpPr>
          <p:nvPr>
            <p:ph type="title"/>
          </p:nvPr>
        </p:nvSpPr>
        <p:spPr/>
        <p:txBody>
          <a:bodyPr/>
          <a:lstStyle/>
          <a:p>
            <a:r>
              <a:rPr lang="it-IT" dirty="0"/>
              <a:t>Le fattispecie di reato rilevanti </a:t>
            </a:r>
            <a:br>
              <a:rPr lang="it-IT" dirty="0"/>
            </a:br>
            <a:br>
              <a:rPr lang="it-IT" dirty="0"/>
            </a:br>
            <a:endParaRPr lang="it-IT" dirty="0"/>
          </a:p>
        </p:txBody>
      </p:sp>
      <p:sp>
        <p:nvSpPr>
          <p:cNvPr id="5" name="CasellaDiTesto 4">
            <a:extLst>
              <a:ext uri="{FF2B5EF4-FFF2-40B4-BE49-F238E27FC236}">
                <a16:creationId xmlns:a16="http://schemas.microsoft.com/office/drawing/2014/main" id="{D57B8AC6-0379-4E4B-A934-1E79B5CB536A}"/>
              </a:ext>
            </a:extLst>
          </p:cNvPr>
          <p:cNvSpPr txBox="1"/>
          <p:nvPr/>
        </p:nvSpPr>
        <p:spPr>
          <a:xfrm>
            <a:off x="426720" y="1046480"/>
            <a:ext cx="658368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it-IT" sz="1400" b="0" i="0" u="none" strike="noStrike" kern="1200" cap="none" spc="0" normalizeH="0" baseline="0" noProof="0" dirty="0">
                <a:ln>
                  <a:noFill/>
                </a:ln>
                <a:solidFill>
                  <a:srgbClr val="ED1A3B">
                    <a:lumMod val="60000"/>
                    <a:lumOff val="40000"/>
                  </a:srgbClr>
                </a:solidFill>
                <a:effectLst/>
                <a:uLnTx/>
                <a:uFillTx/>
                <a:latin typeface="Trebuchet MS"/>
                <a:ea typeface="+mn-ea"/>
                <a:cs typeface="Arial" panose="020B0604020202020204" pitchFamily="34" charset="0"/>
              </a:rPr>
              <a:t>La continua evoluzione normativa</a:t>
            </a:r>
          </a:p>
        </p:txBody>
      </p:sp>
      <p:sp>
        <p:nvSpPr>
          <p:cNvPr id="34" name="Figura a mano libera 127">
            <a:extLst>
              <a:ext uri="{FF2B5EF4-FFF2-40B4-BE49-F238E27FC236}">
                <a16:creationId xmlns:a16="http://schemas.microsoft.com/office/drawing/2014/main" id="{C26ACF9F-8C51-4F93-A1CF-FEDAEE573CFE}"/>
              </a:ext>
            </a:extLst>
          </p:cNvPr>
          <p:cNvSpPr/>
          <p:nvPr/>
        </p:nvSpPr>
        <p:spPr>
          <a:xfrm>
            <a:off x="766400" y="2035290"/>
            <a:ext cx="1800000" cy="1102817"/>
          </a:xfrm>
          <a:custGeom>
            <a:avLst/>
            <a:gdLst>
              <a:gd name="connsiteX0" fmla="*/ 0 w 1036187"/>
              <a:gd name="connsiteY0" fmla="*/ 0 h 691136"/>
              <a:gd name="connsiteX1" fmla="*/ 1036187 w 1036187"/>
              <a:gd name="connsiteY1" fmla="*/ 0 h 691136"/>
              <a:gd name="connsiteX2" fmla="*/ 1036187 w 1036187"/>
              <a:gd name="connsiteY2" fmla="*/ 691136 h 691136"/>
              <a:gd name="connsiteX3" fmla="*/ 0 w 1036187"/>
              <a:gd name="connsiteY3" fmla="*/ 691136 h 691136"/>
              <a:gd name="connsiteX4" fmla="*/ 0 w 1036187"/>
              <a:gd name="connsiteY4" fmla="*/ 0 h 69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87" h="691136">
                <a:moveTo>
                  <a:pt x="0" y="0"/>
                </a:moveTo>
                <a:lnTo>
                  <a:pt x="1036187" y="0"/>
                </a:lnTo>
                <a:lnTo>
                  <a:pt x="1036187" y="691136"/>
                </a:lnTo>
                <a:lnTo>
                  <a:pt x="0" y="691136"/>
                </a:lnTo>
                <a:lnTo>
                  <a:pt x="0" y="0"/>
                </a:lnTo>
                <a:close/>
              </a:path>
            </a:pathLst>
          </a:custGeom>
          <a:noFill/>
          <a:ln>
            <a:solidFill>
              <a:srgbClr val="9D8D85">
                <a:alpha val="89804"/>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Reati contro la Pubblica Amministrazione e l’Unione Europea </a:t>
            </a:r>
            <a:r>
              <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(modificati nel 2012, nel 2019 e nel 2020)</a:t>
            </a:r>
          </a:p>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Falsità in monete, in carte di pubblico credito, in valori di bollo e in strumenti o segni di riconoscimento </a:t>
            </a:r>
            <a:r>
              <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(modificato nel 2009)</a:t>
            </a:r>
          </a:p>
        </p:txBody>
      </p:sp>
      <p:sp>
        <p:nvSpPr>
          <p:cNvPr id="35" name="Figura a mano libera 128">
            <a:extLst>
              <a:ext uri="{FF2B5EF4-FFF2-40B4-BE49-F238E27FC236}">
                <a16:creationId xmlns:a16="http://schemas.microsoft.com/office/drawing/2014/main" id="{2BEFD21A-236A-411F-8C2E-5901784F050E}"/>
              </a:ext>
            </a:extLst>
          </p:cNvPr>
          <p:cNvSpPr/>
          <p:nvPr/>
        </p:nvSpPr>
        <p:spPr>
          <a:xfrm>
            <a:off x="204241" y="1796439"/>
            <a:ext cx="690791" cy="690791"/>
          </a:xfrm>
          <a:custGeom>
            <a:avLst/>
            <a:gdLst>
              <a:gd name="connsiteX0" fmla="*/ 0 w 690791"/>
              <a:gd name="connsiteY0" fmla="*/ 345396 h 690791"/>
              <a:gd name="connsiteX1" fmla="*/ 345396 w 690791"/>
              <a:gd name="connsiteY1" fmla="*/ 0 h 690791"/>
              <a:gd name="connsiteX2" fmla="*/ 690792 w 690791"/>
              <a:gd name="connsiteY2" fmla="*/ 345396 h 690791"/>
              <a:gd name="connsiteX3" fmla="*/ 345396 w 690791"/>
              <a:gd name="connsiteY3" fmla="*/ 690792 h 690791"/>
              <a:gd name="connsiteX4" fmla="*/ 0 w 690791"/>
              <a:gd name="connsiteY4" fmla="*/ 345396 h 69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91" h="690791">
                <a:moveTo>
                  <a:pt x="0" y="345396"/>
                </a:moveTo>
                <a:cubicBezTo>
                  <a:pt x="0" y="154639"/>
                  <a:pt x="154639" y="0"/>
                  <a:pt x="345396" y="0"/>
                </a:cubicBezTo>
                <a:cubicBezTo>
                  <a:pt x="536153" y="0"/>
                  <a:pt x="690792" y="154639"/>
                  <a:pt x="690792" y="345396"/>
                </a:cubicBezTo>
                <a:cubicBezTo>
                  <a:pt x="690792" y="536153"/>
                  <a:pt x="536153" y="690792"/>
                  <a:pt x="345396" y="690792"/>
                </a:cubicBezTo>
                <a:cubicBezTo>
                  <a:pt x="154639" y="690792"/>
                  <a:pt x="0" y="536153"/>
                  <a:pt x="0" y="345396"/>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2001</a:t>
            </a:r>
          </a:p>
        </p:txBody>
      </p:sp>
      <p:sp>
        <p:nvSpPr>
          <p:cNvPr id="36" name="Figura a mano libera 125">
            <a:extLst>
              <a:ext uri="{FF2B5EF4-FFF2-40B4-BE49-F238E27FC236}">
                <a16:creationId xmlns:a16="http://schemas.microsoft.com/office/drawing/2014/main" id="{6838DA81-FDD2-4D2B-B932-2D9E3B2FC863}"/>
              </a:ext>
            </a:extLst>
          </p:cNvPr>
          <p:cNvSpPr/>
          <p:nvPr/>
        </p:nvSpPr>
        <p:spPr>
          <a:xfrm>
            <a:off x="766400" y="3415015"/>
            <a:ext cx="1800000" cy="378133"/>
          </a:xfrm>
          <a:custGeom>
            <a:avLst/>
            <a:gdLst>
              <a:gd name="connsiteX0" fmla="*/ 0 w 1036187"/>
              <a:gd name="connsiteY0" fmla="*/ 0 h 691136"/>
              <a:gd name="connsiteX1" fmla="*/ 1036187 w 1036187"/>
              <a:gd name="connsiteY1" fmla="*/ 0 h 691136"/>
              <a:gd name="connsiteX2" fmla="*/ 1036187 w 1036187"/>
              <a:gd name="connsiteY2" fmla="*/ 691136 h 691136"/>
              <a:gd name="connsiteX3" fmla="*/ 0 w 1036187"/>
              <a:gd name="connsiteY3" fmla="*/ 691136 h 691136"/>
              <a:gd name="connsiteX4" fmla="*/ 0 w 1036187"/>
              <a:gd name="connsiteY4" fmla="*/ 0 h 69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87" h="691136">
                <a:moveTo>
                  <a:pt x="0" y="0"/>
                </a:moveTo>
                <a:lnTo>
                  <a:pt x="1036187" y="0"/>
                </a:lnTo>
                <a:lnTo>
                  <a:pt x="1036187" y="691136"/>
                </a:lnTo>
                <a:lnTo>
                  <a:pt x="0" y="691136"/>
                </a:lnTo>
                <a:lnTo>
                  <a:pt x="0" y="0"/>
                </a:lnTo>
                <a:close/>
              </a:path>
            </a:pathLst>
          </a:custGeom>
          <a:solidFill>
            <a:schemeClr val="bg1"/>
          </a:solidFill>
          <a:ln>
            <a:solidFill>
              <a:srgbClr val="9D8D85">
                <a:alpha val="89804"/>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Reati Societari </a:t>
            </a:r>
            <a:r>
              <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(modificati nel 2005, 2012, 2017 e 2019)</a:t>
            </a:r>
          </a:p>
        </p:txBody>
      </p:sp>
      <p:sp>
        <p:nvSpPr>
          <p:cNvPr id="37" name="Figura a mano libera 126">
            <a:extLst>
              <a:ext uri="{FF2B5EF4-FFF2-40B4-BE49-F238E27FC236}">
                <a16:creationId xmlns:a16="http://schemas.microsoft.com/office/drawing/2014/main" id="{DD3A4AA6-F82D-4709-BD2D-6D9D9AB57242}"/>
              </a:ext>
            </a:extLst>
          </p:cNvPr>
          <p:cNvSpPr/>
          <p:nvPr/>
        </p:nvSpPr>
        <p:spPr>
          <a:xfrm>
            <a:off x="204241" y="3138426"/>
            <a:ext cx="690791" cy="690519"/>
          </a:xfrm>
          <a:custGeom>
            <a:avLst/>
            <a:gdLst>
              <a:gd name="connsiteX0" fmla="*/ 0 w 690791"/>
              <a:gd name="connsiteY0" fmla="*/ 345396 h 690791"/>
              <a:gd name="connsiteX1" fmla="*/ 345396 w 690791"/>
              <a:gd name="connsiteY1" fmla="*/ 0 h 690791"/>
              <a:gd name="connsiteX2" fmla="*/ 690792 w 690791"/>
              <a:gd name="connsiteY2" fmla="*/ 345396 h 690791"/>
              <a:gd name="connsiteX3" fmla="*/ 345396 w 690791"/>
              <a:gd name="connsiteY3" fmla="*/ 690792 h 690791"/>
              <a:gd name="connsiteX4" fmla="*/ 0 w 690791"/>
              <a:gd name="connsiteY4" fmla="*/ 345396 h 69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91" h="690791">
                <a:moveTo>
                  <a:pt x="0" y="345396"/>
                </a:moveTo>
                <a:cubicBezTo>
                  <a:pt x="0" y="154639"/>
                  <a:pt x="154639" y="0"/>
                  <a:pt x="345396" y="0"/>
                </a:cubicBezTo>
                <a:cubicBezTo>
                  <a:pt x="536153" y="0"/>
                  <a:pt x="690792" y="154639"/>
                  <a:pt x="690792" y="345396"/>
                </a:cubicBezTo>
                <a:cubicBezTo>
                  <a:pt x="690792" y="536153"/>
                  <a:pt x="536153" y="690792"/>
                  <a:pt x="345396" y="690792"/>
                </a:cubicBezTo>
                <a:cubicBezTo>
                  <a:pt x="154639" y="690792"/>
                  <a:pt x="0" y="536153"/>
                  <a:pt x="0" y="345396"/>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2002</a:t>
            </a:r>
          </a:p>
        </p:txBody>
      </p:sp>
      <p:sp>
        <p:nvSpPr>
          <p:cNvPr id="38" name="Figura a mano libera 123">
            <a:extLst>
              <a:ext uri="{FF2B5EF4-FFF2-40B4-BE49-F238E27FC236}">
                <a16:creationId xmlns:a16="http://schemas.microsoft.com/office/drawing/2014/main" id="{E573F36C-8A58-4023-BBCC-428085A3A7F3}"/>
              </a:ext>
            </a:extLst>
          </p:cNvPr>
          <p:cNvSpPr/>
          <p:nvPr/>
        </p:nvSpPr>
        <p:spPr>
          <a:xfrm>
            <a:off x="766400" y="4176387"/>
            <a:ext cx="1800000" cy="861695"/>
          </a:xfrm>
          <a:custGeom>
            <a:avLst/>
            <a:gdLst>
              <a:gd name="connsiteX0" fmla="*/ 0 w 1036187"/>
              <a:gd name="connsiteY0" fmla="*/ 0 h 691136"/>
              <a:gd name="connsiteX1" fmla="*/ 1036187 w 1036187"/>
              <a:gd name="connsiteY1" fmla="*/ 0 h 691136"/>
              <a:gd name="connsiteX2" fmla="*/ 1036187 w 1036187"/>
              <a:gd name="connsiteY2" fmla="*/ 691136 h 691136"/>
              <a:gd name="connsiteX3" fmla="*/ 0 w 1036187"/>
              <a:gd name="connsiteY3" fmla="*/ 691136 h 691136"/>
              <a:gd name="connsiteX4" fmla="*/ 0 w 1036187"/>
              <a:gd name="connsiteY4" fmla="*/ 0 h 69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87" h="691136">
                <a:moveTo>
                  <a:pt x="0" y="0"/>
                </a:moveTo>
                <a:lnTo>
                  <a:pt x="1036187" y="0"/>
                </a:lnTo>
                <a:lnTo>
                  <a:pt x="1036187" y="691136"/>
                </a:lnTo>
                <a:lnTo>
                  <a:pt x="0" y="691136"/>
                </a:lnTo>
                <a:lnTo>
                  <a:pt x="0" y="0"/>
                </a:lnTo>
                <a:close/>
              </a:path>
            </a:pathLst>
          </a:custGeom>
          <a:noFill/>
          <a:ln>
            <a:solidFill>
              <a:srgbClr val="9D8D85">
                <a:alpha val="89804"/>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Reati con finalità di terrorismo o di eversione dell’ordine democratico</a:t>
            </a:r>
          </a:p>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Delitti contro la personalità individuale </a:t>
            </a:r>
            <a:r>
              <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(modificati nel 2006, 2014 e 2016)</a:t>
            </a:r>
          </a:p>
        </p:txBody>
      </p:sp>
      <p:sp>
        <p:nvSpPr>
          <p:cNvPr id="39" name="Figura a mano libera 124">
            <a:extLst>
              <a:ext uri="{FF2B5EF4-FFF2-40B4-BE49-F238E27FC236}">
                <a16:creationId xmlns:a16="http://schemas.microsoft.com/office/drawing/2014/main" id="{83D0FBAC-5DBF-405A-9344-68B1BEA2D56F}"/>
              </a:ext>
            </a:extLst>
          </p:cNvPr>
          <p:cNvSpPr/>
          <p:nvPr/>
        </p:nvSpPr>
        <p:spPr>
          <a:xfrm>
            <a:off x="204036" y="3900072"/>
            <a:ext cx="691200" cy="690791"/>
          </a:xfrm>
          <a:custGeom>
            <a:avLst/>
            <a:gdLst>
              <a:gd name="connsiteX0" fmla="*/ 0 w 690791"/>
              <a:gd name="connsiteY0" fmla="*/ 345396 h 690791"/>
              <a:gd name="connsiteX1" fmla="*/ 345396 w 690791"/>
              <a:gd name="connsiteY1" fmla="*/ 0 h 690791"/>
              <a:gd name="connsiteX2" fmla="*/ 690792 w 690791"/>
              <a:gd name="connsiteY2" fmla="*/ 345396 h 690791"/>
              <a:gd name="connsiteX3" fmla="*/ 345396 w 690791"/>
              <a:gd name="connsiteY3" fmla="*/ 690792 h 690791"/>
              <a:gd name="connsiteX4" fmla="*/ 0 w 690791"/>
              <a:gd name="connsiteY4" fmla="*/ 345396 h 69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91" h="690791">
                <a:moveTo>
                  <a:pt x="0" y="345396"/>
                </a:moveTo>
                <a:cubicBezTo>
                  <a:pt x="0" y="154639"/>
                  <a:pt x="154639" y="0"/>
                  <a:pt x="345396" y="0"/>
                </a:cubicBezTo>
                <a:cubicBezTo>
                  <a:pt x="536153" y="0"/>
                  <a:pt x="690792" y="154639"/>
                  <a:pt x="690792" y="345396"/>
                </a:cubicBezTo>
                <a:cubicBezTo>
                  <a:pt x="690792" y="536153"/>
                  <a:pt x="536153" y="690792"/>
                  <a:pt x="345396" y="690792"/>
                </a:cubicBezTo>
                <a:cubicBezTo>
                  <a:pt x="154639" y="690792"/>
                  <a:pt x="0" y="536153"/>
                  <a:pt x="0" y="345396"/>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2003</a:t>
            </a:r>
          </a:p>
        </p:txBody>
      </p:sp>
      <p:sp>
        <p:nvSpPr>
          <p:cNvPr id="40" name="Figura a mano libera 119">
            <a:extLst>
              <a:ext uri="{FF2B5EF4-FFF2-40B4-BE49-F238E27FC236}">
                <a16:creationId xmlns:a16="http://schemas.microsoft.com/office/drawing/2014/main" id="{3A3BFABC-543F-48CC-9578-9F0A215AAC8F}"/>
              </a:ext>
            </a:extLst>
          </p:cNvPr>
          <p:cNvSpPr/>
          <p:nvPr/>
        </p:nvSpPr>
        <p:spPr>
          <a:xfrm>
            <a:off x="766400" y="5247814"/>
            <a:ext cx="1800000" cy="302539"/>
          </a:xfrm>
          <a:custGeom>
            <a:avLst/>
            <a:gdLst>
              <a:gd name="connsiteX0" fmla="*/ 0 w 1036187"/>
              <a:gd name="connsiteY0" fmla="*/ 0 h 691136"/>
              <a:gd name="connsiteX1" fmla="*/ 1036187 w 1036187"/>
              <a:gd name="connsiteY1" fmla="*/ 0 h 691136"/>
              <a:gd name="connsiteX2" fmla="*/ 1036187 w 1036187"/>
              <a:gd name="connsiteY2" fmla="*/ 691136 h 691136"/>
              <a:gd name="connsiteX3" fmla="*/ 0 w 1036187"/>
              <a:gd name="connsiteY3" fmla="*/ 691136 h 691136"/>
              <a:gd name="connsiteX4" fmla="*/ 0 w 1036187"/>
              <a:gd name="connsiteY4" fmla="*/ 0 h 69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87" h="691136">
                <a:moveTo>
                  <a:pt x="0" y="0"/>
                </a:moveTo>
                <a:lnTo>
                  <a:pt x="1036187" y="0"/>
                </a:lnTo>
                <a:lnTo>
                  <a:pt x="1036187" y="691136"/>
                </a:lnTo>
                <a:lnTo>
                  <a:pt x="0" y="691136"/>
                </a:lnTo>
                <a:lnTo>
                  <a:pt x="0" y="0"/>
                </a:lnTo>
                <a:close/>
              </a:path>
            </a:pathLst>
          </a:custGeom>
          <a:noFill/>
          <a:ln>
            <a:solidFill>
              <a:srgbClr val="9D8D85">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0"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Abusi di mercato</a:t>
            </a:r>
          </a:p>
        </p:txBody>
      </p:sp>
      <p:sp>
        <p:nvSpPr>
          <p:cNvPr id="41" name="Figura a mano libera 120">
            <a:extLst>
              <a:ext uri="{FF2B5EF4-FFF2-40B4-BE49-F238E27FC236}">
                <a16:creationId xmlns:a16="http://schemas.microsoft.com/office/drawing/2014/main" id="{C0B5F5B8-D462-4572-9D81-AA8F60646EAE}"/>
              </a:ext>
            </a:extLst>
          </p:cNvPr>
          <p:cNvSpPr/>
          <p:nvPr/>
        </p:nvSpPr>
        <p:spPr>
          <a:xfrm>
            <a:off x="204241" y="4987894"/>
            <a:ext cx="690791" cy="690791"/>
          </a:xfrm>
          <a:custGeom>
            <a:avLst/>
            <a:gdLst>
              <a:gd name="connsiteX0" fmla="*/ 0 w 690791"/>
              <a:gd name="connsiteY0" fmla="*/ 345396 h 690791"/>
              <a:gd name="connsiteX1" fmla="*/ 345396 w 690791"/>
              <a:gd name="connsiteY1" fmla="*/ 0 h 690791"/>
              <a:gd name="connsiteX2" fmla="*/ 690792 w 690791"/>
              <a:gd name="connsiteY2" fmla="*/ 345396 h 690791"/>
              <a:gd name="connsiteX3" fmla="*/ 345396 w 690791"/>
              <a:gd name="connsiteY3" fmla="*/ 690792 h 690791"/>
              <a:gd name="connsiteX4" fmla="*/ 0 w 690791"/>
              <a:gd name="connsiteY4" fmla="*/ 345396 h 69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91" h="690791">
                <a:moveTo>
                  <a:pt x="0" y="345396"/>
                </a:moveTo>
                <a:cubicBezTo>
                  <a:pt x="0" y="154639"/>
                  <a:pt x="154639" y="0"/>
                  <a:pt x="345396" y="0"/>
                </a:cubicBezTo>
                <a:cubicBezTo>
                  <a:pt x="536153" y="0"/>
                  <a:pt x="690792" y="154639"/>
                  <a:pt x="690792" y="345396"/>
                </a:cubicBezTo>
                <a:cubicBezTo>
                  <a:pt x="690792" y="536153"/>
                  <a:pt x="536153" y="690792"/>
                  <a:pt x="345396" y="690792"/>
                </a:cubicBezTo>
                <a:cubicBezTo>
                  <a:pt x="154639" y="690792"/>
                  <a:pt x="0" y="536153"/>
                  <a:pt x="0" y="345396"/>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2005</a:t>
            </a:r>
          </a:p>
        </p:txBody>
      </p:sp>
      <p:sp>
        <p:nvSpPr>
          <p:cNvPr id="42" name="Figura a mano libera 115">
            <a:extLst>
              <a:ext uri="{FF2B5EF4-FFF2-40B4-BE49-F238E27FC236}">
                <a16:creationId xmlns:a16="http://schemas.microsoft.com/office/drawing/2014/main" id="{695B3AC3-0263-411A-B12B-71744D741F45}"/>
              </a:ext>
            </a:extLst>
          </p:cNvPr>
          <p:cNvSpPr/>
          <p:nvPr/>
        </p:nvSpPr>
        <p:spPr>
          <a:xfrm>
            <a:off x="766400" y="5895832"/>
            <a:ext cx="1800000" cy="499319"/>
          </a:xfrm>
          <a:custGeom>
            <a:avLst/>
            <a:gdLst>
              <a:gd name="connsiteX0" fmla="*/ 0 w 1036187"/>
              <a:gd name="connsiteY0" fmla="*/ 0 h 691136"/>
              <a:gd name="connsiteX1" fmla="*/ 1036187 w 1036187"/>
              <a:gd name="connsiteY1" fmla="*/ 0 h 691136"/>
              <a:gd name="connsiteX2" fmla="*/ 1036187 w 1036187"/>
              <a:gd name="connsiteY2" fmla="*/ 691136 h 691136"/>
              <a:gd name="connsiteX3" fmla="*/ 0 w 1036187"/>
              <a:gd name="connsiteY3" fmla="*/ 691136 h 691136"/>
              <a:gd name="connsiteX4" fmla="*/ 0 w 1036187"/>
              <a:gd name="connsiteY4" fmla="*/ 0 h 691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87" h="691136">
                <a:moveTo>
                  <a:pt x="0" y="0"/>
                </a:moveTo>
                <a:lnTo>
                  <a:pt x="1036187" y="0"/>
                </a:lnTo>
                <a:lnTo>
                  <a:pt x="1036187" y="691136"/>
                </a:lnTo>
                <a:lnTo>
                  <a:pt x="0" y="691136"/>
                </a:lnTo>
                <a:lnTo>
                  <a:pt x="0" y="0"/>
                </a:lnTo>
                <a:close/>
              </a:path>
            </a:pathLst>
          </a:custGeom>
          <a:noFill/>
          <a:ln>
            <a:solidFill>
              <a:srgbClr val="9D8D85">
                <a:alpha val="89804"/>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Pratiche di mutilazione degli organi genitali femminili</a:t>
            </a:r>
          </a:p>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Reati transnazionali</a:t>
            </a:r>
          </a:p>
        </p:txBody>
      </p:sp>
      <p:sp>
        <p:nvSpPr>
          <p:cNvPr id="43" name="Figura a mano libera 116">
            <a:extLst>
              <a:ext uri="{FF2B5EF4-FFF2-40B4-BE49-F238E27FC236}">
                <a16:creationId xmlns:a16="http://schemas.microsoft.com/office/drawing/2014/main" id="{94291764-B25C-4ADC-BB81-E58CE3707730}"/>
              </a:ext>
            </a:extLst>
          </p:cNvPr>
          <p:cNvSpPr/>
          <p:nvPr/>
        </p:nvSpPr>
        <p:spPr>
          <a:xfrm>
            <a:off x="204036" y="5704678"/>
            <a:ext cx="691200" cy="690791"/>
          </a:xfrm>
          <a:custGeom>
            <a:avLst/>
            <a:gdLst>
              <a:gd name="connsiteX0" fmla="*/ 0 w 690791"/>
              <a:gd name="connsiteY0" fmla="*/ 345396 h 690791"/>
              <a:gd name="connsiteX1" fmla="*/ 345396 w 690791"/>
              <a:gd name="connsiteY1" fmla="*/ 0 h 690791"/>
              <a:gd name="connsiteX2" fmla="*/ 690792 w 690791"/>
              <a:gd name="connsiteY2" fmla="*/ 345396 h 690791"/>
              <a:gd name="connsiteX3" fmla="*/ 345396 w 690791"/>
              <a:gd name="connsiteY3" fmla="*/ 690792 h 690791"/>
              <a:gd name="connsiteX4" fmla="*/ 0 w 690791"/>
              <a:gd name="connsiteY4" fmla="*/ 345396 h 690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91" h="690791">
                <a:moveTo>
                  <a:pt x="0" y="345396"/>
                </a:moveTo>
                <a:cubicBezTo>
                  <a:pt x="0" y="154639"/>
                  <a:pt x="154639" y="0"/>
                  <a:pt x="345396" y="0"/>
                </a:cubicBezTo>
                <a:cubicBezTo>
                  <a:pt x="536153" y="0"/>
                  <a:pt x="690792" y="154639"/>
                  <a:pt x="690792" y="345396"/>
                </a:cubicBezTo>
                <a:cubicBezTo>
                  <a:pt x="690792" y="536153"/>
                  <a:pt x="536153" y="690792"/>
                  <a:pt x="345396" y="690792"/>
                </a:cubicBezTo>
                <a:cubicBezTo>
                  <a:pt x="154639" y="690792"/>
                  <a:pt x="0" y="536153"/>
                  <a:pt x="0" y="345396"/>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2006</a:t>
            </a:r>
          </a:p>
        </p:txBody>
      </p:sp>
      <p:sp>
        <p:nvSpPr>
          <p:cNvPr id="44" name="Figura a mano libera 110">
            <a:extLst>
              <a:ext uri="{FF2B5EF4-FFF2-40B4-BE49-F238E27FC236}">
                <a16:creationId xmlns:a16="http://schemas.microsoft.com/office/drawing/2014/main" id="{404C4165-1596-4A78-A103-241AAFEE4C29}"/>
              </a:ext>
            </a:extLst>
          </p:cNvPr>
          <p:cNvSpPr/>
          <p:nvPr/>
        </p:nvSpPr>
        <p:spPr>
          <a:xfrm>
            <a:off x="3618014" y="2027751"/>
            <a:ext cx="1764000" cy="1196216"/>
          </a:xfrm>
          <a:custGeom>
            <a:avLst/>
            <a:gdLst>
              <a:gd name="connsiteX0" fmla="*/ 0 w 809298"/>
              <a:gd name="connsiteY0" fmla="*/ 0 h 539802"/>
              <a:gd name="connsiteX1" fmla="*/ 809298 w 809298"/>
              <a:gd name="connsiteY1" fmla="*/ 0 h 539802"/>
              <a:gd name="connsiteX2" fmla="*/ 809298 w 809298"/>
              <a:gd name="connsiteY2" fmla="*/ 539802 h 539802"/>
              <a:gd name="connsiteX3" fmla="*/ 0 w 809298"/>
              <a:gd name="connsiteY3" fmla="*/ 539802 h 539802"/>
              <a:gd name="connsiteX4" fmla="*/ 0 w 809298"/>
              <a:gd name="connsiteY4" fmla="*/ 0 h 5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98" h="539802">
                <a:moveTo>
                  <a:pt x="0" y="0"/>
                </a:moveTo>
                <a:lnTo>
                  <a:pt x="809298" y="0"/>
                </a:lnTo>
                <a:lnTo>
                  <a:pt x="809298" y="539802"/>
                </a:lnTo>
                <a:lnTo>
                  <a:pt x="0" y="539802"/>
                </a:lnTo>
                <a:lnTo>
                  <a:pt x="0" y="0"/>
                </a:lnTo>
                <a:close/>
              </a:path>
            </a:pathLst>
          </a:custGeom>
          <a:noFill/>
          <a:ln>
            <a:solidFill>
              <a:srgbClr val="9D8D85">
                <a:alpha val="89804"/>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Omicidio colposo e lesioni gravi o gravissime </a:t>
            </a:r>
            <a:r>
              <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(modificato nel 2008)</a:t>
            </a:r>
          </a:p>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Ricettazione, riciclaggio e impiego di denaro, beni o utilità di provenienza illecita </a:t>
            </a:r>
            <a:r>
              <a:rPr kumimoji="0" lang="it-IT" sz="800" b="1" i="0" u="none" strike="noStrike" kern="1200" cap="none" spc="0" normalizeH="0" baseline="0" noProof="0" dirty="0" err="1">
                <a:ln>
                  <a:noFill/>
                </a:ln>
                <a:solidFill>
                  <a:srgbClr val="000000"/>
                </a:solidFill>
                <a:effectLst/>
                <a:uLnTx/>
                <a:uFillTx/>
                <a:latin typeface="Trebuchet MS"/>
                <a:ea typeface="+mn-ea"/>
                <a:cs typeface="Arial" panose="020B0604020202020204" pitchFamily="34" charset="0"/>
              </a:rPr>
              <a:t>nonchè</a:t>
            </a: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 autoriciclaggio </a:t>
            </a:r>
            <a:r>
              <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(modificato nel 2014 e 2015)</a:t>
            </a:r>
          </a:p>
        </p:txBody>
      </p:sp>
      <p:sp>
        <p:nvSpPr>
          <p:cNvPr id="45" name="Figura a mano libera 113">
            <a:extLst>
              <a:ext uri="{FF2B5EF4-FFF2-40B4-BE49-F238E27FC236}">
                <a16:creationId xmlns:a16="http://schemas.microsoft.com/office/drawing/2014/main" id="{3AE80455-004A-4DB7-8903-F0841F0C6A47}"/>
              </a:ext>
            </a:extLst>
          </p:cNvPr>
          <p:cNvSpPr/>
          <p:nvPr/>
        </p:nvSpPr>
        <p:spPr>
          <a:xfrm>
            <a:off x="3069926" y="1796121"/>
            <a:ext cx="691427" cy="691427"/>
          </a:xfrm>
          <a:custGeom>
            <a:avLst/>
            <a:gdLst>
              <a:gd name="connsiteX0" fmla="*/ 0 w 691427"/>
              <a:gd name="connsiteY0" fmla="*/ 345714 h 691427"/>
              <a:gd name="connsiteX1" fmla="*/ 345714 w 691427"/>
              <a:gd name="connsiteY1" fmla="*/ 0 h 691427"/>
              <a:gd name="connsiteX2" fmla="*/ 691428 w 691427"/>
              <a:gd name="connsiteY2" fmla="*/ 345714 h 691427"/>
              <a:gd name="connsiteX3" fmla="*/ 345714 w 691427"/>
              <a:gd name="connsiteY3" fmla="*/ 691428 h 691427"/>
              <a:gd name="connsiteX4" fmla="*/ 0 w 691427"/>
              <a:gd name="connsiteY4" fmla="*/ 345714 h 69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27" h="691427">
                <a:moveTo>
                  <a:pt x="0" y="345714"/>
                </a:moveTo>
                <a:cubicBezTo>
                  <a:pt x="0" y="154781"/>
                  <a:pt x="154781" y="0"/>
                  <a:pt x="345714" y="0"/>
                </a:cubicBezTo>
                <a:cubicBezTo>
                  <a:pt x="536647" y="0"/>
                  <a:pt x="691428" y="154781"/>
                  <a:pt x="691428" y="345714"/>
                </a:cubicBezTo>
                <a:cubicBezTo>
                  <a:pt x="691428" y="536647"/>
                  <a:pt x="536647" y="691428"/>
                  <a:pt x="345714" y="691428"/>
                </a:cubicBezTo>
                <a:cubicBezTo>
                  <a:pt x="154781" y="691428"/>
                  <a:pt x="0" y="536647"/>
                  <a:pt x="0" y="345714"/>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2007</a:t>
            </a:r>
          </a:p>
        </p:txBody>
      </p:sp>
      <p:sp>
        <p:nvSpPr>
          <p:cNvPr id="46" name="Figura a mano libera 106">
            <a:extLst>
              <a:ext uri="{FF2B5EF4-FFF2-40B4-BE49-F238E27FC236}">
                <a16:creationId xmlns:a16="http://schemas.microsoft.com/office/drawing/2014/main" id="{F5C48A41-5C4E-4A70-95F8-12E8A10DD6EB}"/>
              </a:ext>
            </a:extLst>
          </p:cNvPr>
          <p:cNvSpPr/>
          <p:nvPr/>
        </p:nvSpPr>
        <p:spPr>
          <a:xfrm>
            <a:off x="3613354" y="3561778"/>
            <a:ext cx="1764000" cy="465661"/>
          </a:xfrm>
          <a:custGeom>
            <a:avLst/>
            <a:gdLst>
              <a:gd name="connsiteX0" fmla="*/ 0 w 809298"/>
              <a:gd name="connsiteY0" fmla="*/ 0 h 539802"/>
              <a:gd name="connsiteX1" fmla="*/ 809298 w 809298"/>
              <a:gd name="connsiteY1" fmla="*/ 0 h 539802"/>
              <a:gd name="connsiteX2" fmla="*/ 809298 w 809298"/>
              <a:gd name="connsiteY2" fmla="*/ 539802 h 539802"/>
              <a:gd name="connsiteX3" fmla="*/ 0 w 809298"/>
              <a:gd name="connsiteY3" fmla="*/ 539802 h 539802"/>
              <a:gd name="connsiteX4" fmla="*/ 0 w 809298"/>
              <a:gd name="connsiteY4" fmla="*/ 0 h 5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98" h="539802">
                <a:moveTo>
                  <a:pt x="0" y="0"/>
                </a:moveTo>
                <a:lnTo>
                  <a:pt x="809298" y="0"/>
                </a:lnTo>
                <a:lnTo>
                  <a:pt x="809298" y="539802"/>
                </a:lnTo>
                <a:lnTo>
                  <a:pt x="0" y="539802"/>
                </a:lnTo>
                <a:lnTo>
                  <a:pt x="0" y="0"/>
                </a:lnTo>
                <a:close/>
              </a:path>
            </a:pathLst>
          </a:custGeom>
          <a:noFill/>
          <a:ln>
            <a:solidFill>
              <a:srgbClr val="9D8D85">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0"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Delitti informatici e trattamento illecito di dati </a:t>
            </a:r>
            <a:r>
              <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(modificati nel 2019)</a:t>
            </a:r>
          </a:p>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endPar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endParaRPr>
          </a:p>
        </p:txBody>
      </p:sp>
      <p:sp>
        <p:nvSpPr>
          <p:cNvPr id="47" name="Figura a mano libera 107">
            <a:extLst>
              <a:ext uri="{FF2B5EF4-FFF2-40B4-BE49-F238E27FC236}">
                <a16:creationId xmlns:a16="http://schemas.microsoft.com/office/drawing/2014/main" id="{8824504A-0A65-4BCC-90C2-38CE1A6D6BC4}"/>
              </a:ext>
            </a:extLst>
          </p:cNvPr>
          <p:cNvSpPr/>
          <p:nvPr/>
        </p:nvSpPr>
        <p:spPr>
          <a:xfrm>
            <a:off x="3069926" y="3336012"/>
            <a:ext cx="691427" cy="691427"/>
          </a:xfrm>
          <a:custGeom>
            <a:avLst/>
            <a:gdLst>
              <a:gd name="connsiteX0" fmla="*/ 0 w 691427"/>
              <a:gd name="connsiteY0" fmla="*/ 345714 h 691427"/>
              <a:gd name="connsiteX1" fmla="*/ 345714 w 691427"/>
              <a:gd name="connsiteY1" fmla="*/ 0 h 691427"/>
              <a:gd name="connsiteX2" fmla="*/ 691428 w 691427"/>
              <a:gd name="connsiteY2" fmla="*/ 345714 h 691427"/>
              <a:gd name="connsiteX3" fmla="*/ 345714 w 691427"/>
              <a:gd name="connsiteY3" fmla="*/ 691428 h 691427"/>
              <a:gd name="connsiteX4" fmla="*/ 0 w 691427"/>
              <a:gd name="connsiteY4" fmla="*/ 345714 h 69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27" h="691427">
                <a:moveTo>
                  <a:pt x="0" y="345714"/>
                </a:moveTo>
                <a:cubicBezTo>
                  <a:pt x="0" y="154781"/>
                  <a:pt x="154781" y="0"/>
                  <a:pt x="345714" y="0"/>
                </a:cubicBezTo>
                <a:cubicBezTo>
                  <a:pt x="536647" y="0"/>
                  <a:pt x="691428" y="154781"/>
                  <a:pt x="691428" y="345714"/>
                </a:cubicBezTo>
                <a:cubicBezTo>
                  <a:pt x="691428" y="536647"/>
                  <a:pt x="536647" y="691428"/>
                  <a:pt x="345714" y="691428"/>
                </a:cubicBezTo>
                <a:cubicBezTo>
                  <a:pt x="154781" y="691428"/>
                  <a:pt x="0" y="536647"/>
                  <a:pt x="0" y="345714"/>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2008</a:t>
            </a:r>
          </a:p>
        </p:txBody>
      </p:sp>
      <p:sp>
        <p:nvSpPr>
          <p:cNvPr id="48" name="Figura a mano libera 104">
            <a:extLst>
              <a:ext uri="{FF2B5EF4-FFF2-40B4-BE49-F238E27FC236}">
                <a16:creationId xmlns:a16="http://schemas.microsoft.com/office/drawing/2014/main" id="{91879C3C-B915-4CE9-A8F4-46AE0B600053}"/>
              </a:ext>
            </a:extLst>
          </p:cNvPr>
          <p:cNvSpPr/>
          <p:nvPr/>
        </p:nvSpPr>
        <p:spPr>
          <a:xfrm>
            <a:off x="3632084" y="4285927"/>
            <a:ext cx="1764000" cy="1338064"/>
          </a:xfrm>
          <a:custGeom>
            <a:avLst/>
            <a:gdLst>
              <a:gd name="connsiteX0" fmla="*/ 0 w 809298"/>
              <a:gd name="connsiteY0" fmla="*/ 0 h 539802"/>
              <a:gd name="connsiteX1" fmla="*/ 809298 w 809298"/>
              <a:gd name="connsiteY1" fmla="*/ 0 h 539802"/>
              <a:gd name="connsiteX2" fmla="*/ 809298 w 809298"/>
              <a:gd name="connsiteY2" fmla="*/ 539802 h 539802"/>
              <a:gd name="connsiteX3" fmla="*/ 0 w 809298"/>
              <a:gd name="connsiteY3" fmla="*/ 539802 h 539802"/>
              <a:gd name="connsiteX4" fmla="*/ 0 w 809298"/>
              <a:gd name="connsiteY4" fmla="*/ 0 h 5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98" h="539802">
                <a:moveTo>
                  <a:pt x="0" y="0"/>
                </a:moveTo>
                <a:lnTo>
                  <a:pt x="809298" y="0"/>
                </a:lnTo>
                <a:lnTo>
                  <a:pt x="809298" y="539802"/>
                </a:lnTo>
                <a:lnTo>
                  <a:pt x="0" y="539802"/>
                </a:lnTo>
                <a:lnTo>
                  <a:pt x="0" y="0"/>
                </a:lnTo>
                <a:close/>
              </a:path>
            </a:pathLst>
          </a:custGeom>
          <a:noFill/>
          <a:ln>
            <a:solidFill>
              <a:srgbClr val="9D8D85">
                <a:alpha val="89804"/>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Delitti di criminalità organizzata </a:t>
            </a:r>
            <a:endPar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endParaRPr>
          </a:p>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Delitti contro l’industria e il commercio</a:t>
            </a:r>
          </a:p>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Violazione del diritto d’autore</a:t>
            </a:r>
          </a:p>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Induzione a non rendere dichiarazioni o a renderle mendaci all’autorità giudiziaria</a:t>
            </a:r>
          </a:p>
        </p:txBody>
      </p:sp>
      <p:sp>
        <p:nvSpPr>
          <p:cNvPr id="49" name="Figura a mano libera 105">
            <a:extLst>
              <a:ext uri="{FF2B5EF4-FFF2-40B4-BE49-F238E27FC236}">
                <a16:creationId xmlns:a16="http://schemas.microsoft.com/office/drawing/2014/main" id="{01D8D99C-207D-4CB4-BB0C-A0AF1578A42D}"/>
              </a:ext>
            </a:extLst>
          </p:cNvPr>
          <p:cNvSpPr/>
          <p:nvPr/>
        </p:nvSpPr>
        <p:spPr>
          <a:xfrm>
            <a:off x="3069926" y="4070115"/>
            <a:ext cx="691427" cy="691427"/>
          </a:xfrm>
          <a:custGeom>
            <a:avLst/>
            <a:gdLst>
              <a:gd name="connsiteX0" fmla="*/ 0 w 691427"/>
              <a:gd name="connsiteY0" fmla="*/ 345714 h 691427"/>
              <a:gd name="connsiteX1" fmla="*/ 345714 w 691427"/>
              <a:gd name="connsiteY1" fmla="*/ 0 h 691427"/>
              <a:gd name="connsiteX2" fmla="*/ 691428 w 691427"/>
              <a:gd name="connsiteY2" fmla="*/ 345714 h 691427"/>
              <a:gd name="connsiteX3" fmla="*/ 345714 w 691427"/>
              <a:gd name="connsiteY3" fmla="*/ 691428 h 691427"/>
              <a:gd name="connsiteX4" fmla="*/ 0 w 691427"/>
              <a:gd name="connsiteY4" fmla="*/ 345714 h 69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27" h="691427">
                <a:moveTo>
                  <a:pt x="0" y="345714"/>
                </a:moveTo>
                <a:cubicBezTo>
                  <a:pt x="0" y="154781"/>
                  <a:pt x="154781" y="0"/>
                  <a:pt x="345714" y="0"/>
                </a:cubicBezTo>
                <a:cubicBezTo>
                  <a:pt x="536647" y="0"/>
                  <a:pt x="691428" y="154781"/>
                  <a:pt x="691428" y="345714"/>
                </a:cubicBezTo>
                <a:cubicBezTo>
                  <a:pt x="691428" y="536647"/>
                  <a:pt x="536647" y="691428"/>
                  <a:pt x="345714" y="691428"/>
                </a:cubicBezTo>
                <a:cubicBezTo>
                  <a:pt x="154781" y="691428"/>
                  <a:pt x="0" y="536647"/>
                  <a:pt x="0" y="345714"/>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2009</a:t>
            </a:r>
          </a:p>
        </p:txBody>
      </p:sp>
      <p:sp>
        <p:nvSpPr>
          <p:cNvPr id="50" name="Figura a mano libera 102">
            <a:extLst>
              <a:ext uri="{FF2B5EF4-FFF2-40B4-BE49-F238E27FC236}">
                <a16:creationId xmlns:a16="http://schemas.microsoft.com/office/drawing/2014/main" id="{EF47A45F-1CDE-4A75-B0A1-CEF565A8A332}"/>
              </a:ext>
            </a:extLst>
          </p:cNvPr>
          <p:cNvSpPr/>
          <p:nvPr/>
        </p:nvSpPr>
        <p:spPr>
          <a:xfrm>
            <a:off x="3613355" y="5930126"/>
            <a:ext cx="1764000" cy="465661"/>
          </a:xfrm>
          <a:custGeom>
            <a:avLst/>
            <a:gdLst>
              <a:gd name="connsiteX0" fmla="*/ 0 w 809298"/>
              <a:gd name="connsiteY0" fmla="*/ 0 h 539802"/>
              <a:gd name="connsiteX1" fmla="*/ 809298 w 809298"/>
              <a:gd name="connsiteY1" fmla="*/ 0 h 539802"/>
              <a:gd name="connsiteX2" fmla="*/ 809298 w 809298"/>
              <a:gd name="connsiteY2" fmla="*/ 539802 h 539802"/>
              <a:gd name="connsiteX3" fmla="*/ 0 w 809298"/>
              <a:gd name="connsiteY3" fmla="*/ 539802 h 539802"/>
              <a:gd name="connsiteX4" fmla="*/ 0 w 809298"/>
              <a:gd name="connsiteY4" fmla="*/ 0 h 5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98" h="539802">
                <a:moveTo>
                  <a:pt x="0" y="0"/>
                </a:moveTo>
                <a:lnTo>
                  <a:pt x="809298" y="0"/>
                </a:lnTo>
                <a:lnTo>
                  <a:pt x="809298" y="539802"/>
                </a:lnTo>
                <a:lnTo>
                  <a:pt x="0" y="539802"/>
                </a:lnTo>
                <a:lnTo>
                  <a:pt x="0" y="0"/>
                </a:lnTo>
                <a:close/>
              </a:path>
            </a:pathLst>
          </a:custGeom>
          <a:noFill/>
          <a:ln>
            <a:solidFill>
              <a:srgbClr val="9D8D85">
                <a:alpha val="89804"/>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Reati ambientali </a:t>
            </a:r>
            <a:r>
              <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(modificati nel 2015, abrogazione del SISTRI nel 2019)</a:t>
            </a:r>
          </a:p>
        </p:txBody>
      </p:sp>
      <p:sp>
        <p:nvSpPr>
          <p:cNvPr id="51" name="Figura a mano libera 103">
            <a:extLst>
              <a:ext uri="{FF2B5EF4-FFF2-40B4-BE49-F238E27FC236}">
                <a16:creationId xmlns:a16="http://schemas.microsoft.com/office/drawing/2014/main" id="{0FE64638-13A7-47C4-9B28-C069B316654A}"/>
              </a:ext>
            </a:extLst>
          </p:cNvPr>
          <p:cNvSpPr/>
          <p:nvPr/>
        </p:nvSpPr>
        <p:spPr>
          <a:xfrm>
            <a:off x="3069926" y="5704360"/>
            <a:ext cx="691427" cy="691427"/>
          </a:xfrm>
          <a:custGeom>
            <a:avLst/>
            <a:gdLst>
              <a:gd name="connsiteX0" fmla="*/ 0 w 691427"/>
              <a:gd name="connsiteY0" fmla="*/ 345714 h 691427"/>
              <a:gd name="connsiteX1" fmla="*/ 345714 w 691427"/>
              <a:gd name="connsiteY1" fmla="*/ 0 h 691427"/>
              <a:gd name="connsiteX2" fmla="*/ 691428 w 691427"/>
              <a:gd name="connsiteY2" fmla="*/ 345714 h 691427"/>
              <a:gd name="connsiteX3" fmla="*/ 345714 w 691427"/>
              <a:gd name="connsiteY3" fmla="*/ 691428 h 691427"/>
              <a:gd name="connsiteX4" fmla="*/ 0 w 691427"/>
              <a:gd name="connsiteY4" fmla="*/ 345714 h 69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27" h="691427">
                <a:moveTo>
                  <a:pt x="0" y="345714"/>
                </a:moveTo>
                <a:cubicBezTo>
                  <a:pt x="0" y="154781"/>
                  <a:pt x="154781" y="0"/>
                  <a:pt x="345714" y="0"/>
                </a:cubicBezTo>
                <a:cubicBezTo>
                  <a:pt x="536647" y="0"/>
                  <a:pt x="691428" y="154781"/>
                  <a:pt x="691428" y="345714"/>
                </a:cubicBezTo>
                <a:cubicBezTo>
                  <a:pt x="691428" y="536647"/>
                  <a:pt x="536647" y="691428"/>
                  <a:pt x="345714" y="691428"/>
                </a:cubicBezTo>
                <a:cubicBezTo>
                  <a:pt x="154781" y="691428"/>
                  <a:pt x="0" y="536647"/>
                  <a:pt x="0" y="345714"/>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2011</a:t>
            </a:r>
          </a:p>
        </p:txBody>
      </p:sp>
      <p:sp>
        <p:nvSpPr>
          <p:cNvPr id="52" name="Figura a mano libera 99">
            <a:extLst>
              <a:ext uri="{FF2B5EF4-FFF2-40B4-BE49-F238E27FC236}">
                <a16:creationId xmlns:a16="http://schemas.microsoft.com/office/drawing/2014/main" id="{3338C09C-AD30-4741-9BAD-B261B7C2CAEE}"/>
              </a:ext>
            </a:extLst>
          </p:cNvPr>
          <p:cNvSpPr/>
          <p:nvPr/>
        </p:nvSpPr>
        <p:spPr>
          <a:xfrm>
            <a:off x="6596077" y="2040222"/>
            <a:ext cx="1620000" cy="666789"/>
          </a:xfrm>
          <a:custGeom>
            <a:avLst/>
            <a:gdLst>
              <a:gd name="connsiteX0" fmla="*/ 0 w 809298"/>
              <a:gd name="connsiteY0" fmla="*/ 0 h 539802"/>
              <a:gd name="connsiteX1" fmla="*/ 809298 w 809298"/>
              <a:gd name="connsiteY1" fmla="*/ 0 h 539802"/>
              <a:gd name="connsiteX2" fmla="*/ 809298 w 809298"/>
              <a:gd name="connsiteY2" fmla="*/ 539802 h 539802"/>
              <a:gd name="connsiteX3" fmla="*/ 0 w 809298"/>
              <a:gd name="connsiteY3" fmla="*/ 539802 h 539802"/>
              <a:gd name="connsiteX4" fmla="*/ 0 w 809298"/>
              <a:gd name="connsiteY4" fmla="*/ 0 h 5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98" h="539802">
                <a:moveTo>
                  <a:pt x="0" y="0"/>
                </a:moveTo>
                <a:lnTo>
                  <a:pt x="809298" y="0"/>
                </a:lnTo>
                <a:lnTo>
                  <a:pt x="809298" y="539802"/>
                </a:lnTo>
                <a:lnTo>
                  <a:pt x="0" y="539802"/>
                </a:lnTo>
                <a:lnTo>
                  <a:pt x="0" y="0"/>
                </a:lnTo>
                <a:close/>
              </a:path>
            </a:pathLst>
          </a:custGeom>
          <a:noFill/>
          <a:ln>
            <a:solidFill>
              <a:srgbClr val="9D8D85">
                <a:alpha val="89804"/>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Impiego di cittadini di paesi terzi il cui soggiorno è irregolare </a:t>
            </a:r>
            <a:r>
              <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(modificato nel 2017)</a:t>
            </a:r>
          </a:p>
        </p:txBody>
      </p:sp>
      <p:sp>
        <p:nvSpPr>
          <p:cNvPr id="53" name="Figura a mano libera 100">
            <a:extLst>
              <a:ext uri="{FF2B5EF4-FFF2-40B4-BE49-F238E27FC236}">
                <a16:creationId xmlns:a16="http://schemas.microsoft.com/office/drawing/2014/main" id="{A77A2DE2-D431-47CF-B8E0-6FA051903072}"/>
              </a:ext>
            </a:extLst>
          </p:cNvPr>
          <p:cNvSpPr/>
          <p:nvPr/>
        </p:nvSpPr>
        <p:spPr>
          <a:xfrm>
            <a:off x="5998963" y="1796121"/>
            <a:ext cx="691427" cy="691427"/>
          </a:xfrm>
          <a:custGeom>
            <a:avLst/>
            <a:gdLst>
              <a:gd name="connsiteX0" fmla="*/ 0 w 691427"/>
              <a:gd name="connsiteY0" fmla="*/ 345714 h 691427"/>
              <a:gd name="connsiteX1" fmla="*/ 345714 w 691427"/>
              <a:gd name="connsiteY1" fmla="*/ 0 h 691427"/>
              <a:gd name="connsiteX2" fmla="*/ 691428 w 691427"/>
              <a:gd name="connsiteY2" fmla="*/ 345714 h 691427"/>
              <a:gd name="connsiteX3" fmla="*/ 345714 w 691427"/>
              <a:gd name="connsiteY3" fmla="*/ 691428 h 691427"/>
              <a:gd name="connsiteX4" fmla="*/ 0 w 691427"/>
              <a:gd name="connsiteY4" fmla="*/ 345714 h 69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27" h="691427">
                <a:moveTo>
                  <a:pt x="0" y="345714"/>
                </a:moveTo>
                <a:cubicBezTo>
                  <a:pt x="0" y="154781"/>
                  <a:pt x="154781" y="0"/>
                  <a:pt x="345714" y="0"/>
                </a:cubicBezTo>
                <a:cubicBezTo>
                  <a:pt x="536647" y="0"/>
                  <a:pt x="691428" y="154781"/>
                  <a:pt x="691428" y="345714"/>
                </a:cubicBezTo>
                <a:cubicBezTo>
                  <a:pt x="691428" y="536647"/>
                  <a:pt x="536647" y="691428"/>
                  <a:pt x="345714" y="691428"/>
                </a:cubicBezTo>
                <a:cubicBezTo>
                  <a:pt x="154781" y="691428"/>
                  <a:pt x="0" y="536647"/>
                  <a:pt x="0" y="345714"/>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2012</a:t>
            </a:r>
          </a:p>
        </p:txBody>
      </p:sp>
      <p:sp>
        <p:nvSpPr>
          <p:cNvPr id="54" name="Figura a mano libera 129">
            <a:extLst>
              <a:ext uri="{FF2B5EF4-FFF2-40B4-BE49-F238E27FC236}">
                <a16:creationId xmlns:a16="http://schemas.microsoft.com/office/drawing/2014/main" id="{AF207A60-27EC-45FF-96E0-5E1FB5DAD8F2}"/>
              </a:ext>
            </a:extLst>
          </p:cNvPr>
          <p:cNvSpPr/>
          <p:nvPr/>
        </p:nvSpPr>
        <p:spPr>
          <a:xfrm>
            <a:off x="6542202" y="6105525"/>
            <a:ext cx="2374792" cy="634472"/>
          </a:xfrm>
          <a:custGeom>
            <a:avLst/>
            <a:gdLst>
              <a:gd name="connsiteX0" fmla="*/ 0 w 809298"/>
              <a:gd name="connsiteY0" fmla="*/ 0 h 539802"/>
              <a:gd name="connsiteX1" fmla="*/ 809298 w 809298"/>
              <a:gd name="connsiteY1" fmla="*/ 0 h 539802"/>
              <a:gd name="connsiteX2" fmla="*/ 809298 w 809298"/>
              <a:gd name="connsiteY2" fmla="*/ 539802 h 539802"/>
              <a:gd name="connsiteX3" fmla="*/ 0 w 809298"/>
              <a:gd name="connsiteY3" fmla="*/ 539802 h 539802"/>
              <a:gd name="connsiteX4" fmla="*/ 0 w 809298"/>
              <a:gd name="connsiteY4" fmla="*/ 0 h 5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98" h="539802">
                <a:moveTo>
                  <a:pt x="0" y="0"/>
                </a:moveTo>
                <a:lnTo>
                  <a:pt x="809298" y="0"/>
                </a:lnTo>
                <a:lnTo>
                  <a:pt x="809298" y="539802"/>
                </a:lnTo>
                <a:lnTo>
                  <a:pt x="0" y="539802"/>
                </a:lnTo>
                <a:lnTo>
                  <a:pt x="0" y="0"/>
                </a:lnTo>
                <a:close/>
              </a:path>
            </a:pathLst>
          </a:custGeom>
          <a:noFill/>
          <a:ln>
            <a:solidFill>
              <a:srgbClr val="ED1A3B"/>
            </a:solidFill>
            <a:prstDash val="sysDash"/>
          </a:ln>
        </p:spPr>
        <p:style>
          <a:lnRef idx="2">
            <a:schemeClr val="accent1"/>
          </a:lnRef>
          <a:fillRef idx="1">
            <a:schemeClr val="lt1"/>
          </a:fillRef>
          <a:effectRef idx="0">
            <a:schemeClr val="accent1"/>
          </a:effectRef>
          <a:fontRef idx="minor">
            <a:schemeClr val="dk1"/>
          </a:fontRef>
        </p:style>
        <p:txBody>
          <a:bodyPr spcFirstLastPara="0" vert="horz" wrap="square" lIns="129488" tIns="56896" rIns="56895" bIns="56896" numCol="1" spcCol="1270" anchor="ctr" anchorCtr="0">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it-IT" sz="900" b="0"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In </a:t>
            </a:r>
            <a:r>
              <a:rPr kumimoji="0" lang="it-IT" sz="9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grassetto </a:t>
            </a:r>
            <a:r>
              <a:rPr kumimoji="0" lang="it-IT" sz="900" b="0"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le «famiglie» di reato e/o le fattispecie di reato che prevedono anche sanzioni interdittive</a:t>
            </a:r>
          </a:p>
        </p:txBody>
      </p:sp>
      <p:sp>
        <p:nvSpPr>
          <p:cNvPr id="57" name="Figura a mano libera 133">
            <a:extLst>
              <a:ext uri="{FF2B5EF4-FFF2-40B4-BE49-F238E27FC236}">
                <a16:creationId xmlns:a16="http://schemas.microsoft.com/office/drawing/2014/main" id="{703B2668-F372-461D-A10C-61240585ADFB}"/>
              </a:ext>
            </a:extLst>
          </p:cNvPr>
          <p:cNvSpPr/>
          <p:nvPr/>
        </p:nvSpPr>
        <p:spPr>
          <a:xfrm>
            <a:off x="6602076" y="3024685"/>
            <a:ext cx="1620000" cy="397671"/>
          </a:xfrm>
          <a:custGeom>
            <a:avLst/>
            <a:gdLst>
              <a:gd name="connsiteX0" fmla="*/ 0 w 809298"/>
              <a:gd name="connsiteY0" fmla="*/ 0 h 539802"/>
              <a:gd name="connsiteX1" fmla="*/ 809298 w 809298"/>
              <a:gd name="connsiteY1" fmla="*/ 0 h 539802"/>
              <a:gd name="connsiteX2" fmla="*/ 809298 w 809298"/>
              <a:gd name="connsiteY2" fmla="*/ 539802 h 539802"/>
              <a:gd name="connsiteX3" fmla="*/ 0 w 809298"/>
              <a:gd name="connsiteY3" fmla="*/ 539802 h 539802"/>
              <a:gd name="connsiteX4" fmla="*/ 0 w 809298"/>
              <a:gd name="connsiteY4" fmla="*/ 0 h 5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98" h="539802">
                <a:moveTo>
                  <a:pt x="0" y="0"/>
                </a:moveTo>
                <a:lnTo>
                  <a:pt x="809298" y="0"/>
                </a:lnTo>
                <a:lnTo>
                  <a:pt x="809298" y="539802"/>
                </a:lnTo>
                <a:lnTo>
                  <a:pt x="0" y="539802"/>
                </a:lnTo>
                <a:lnTo>
                  <a:pt x="0" y="0"/>
                </a:lnTo>
                <a:close/>
              </a:path>
            </a:pathLst>
          </a:custGeom>
          <a:noFill/>
          <a:ln>
            <a:solidFill>
              <a:srgbClr val="9D8D85">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Reati di razzismo e xenofobia</a:t>
            </a:r>
            <a:endParaRPr kumimoji="0" lang="it-IT" sz="800" b="0"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endParaRPr>
          </a:p>
        </p:txBody>
      </p:sp>
      <p:sp>
        <p:nvSpPr>
          <p:cNvPr id="58" name="Figura a mano libera 134">
            <a:extLst>
              <a:ext uri="{FF2B5EF4-FFF2-40B4-BE49-F238E27FC236}">
                <a16:creationId xmlns:a16="http://schemas.microsoft.com/office/drawing/2014/main" id="{DD764A83-9B82-42B9-BC8F-4CBDE52C68AF}"/>
              </a:ext>
            </a:extLst>
          </p:cNvPr>
          <p:cNvSpPr/>
          <p:nvPr/>
        </p:nvSpPr>
        <p:spPr>
          <a:xfrm>
            <a:off x="5998963" y="2798919"/>
            <a:ext cx="691427" cy="691427"/>
          </a:xfrm>
          <a:custGeom>
            <a:avLst/>
            <a:gdLst>
              <a:gd name="connsiteX0" fmla="*/ 0 w 691427"/>
              <a:gd name="connsiteY0" fmla="*/ 345714 h 691427"/>
              <a:gd name="connsiteX1" fmla="*/ 345714 w 691427"/>
              <a:gd name="connsiteY1" fmla="*/ 0 h 691427"/>
              <a:gd name="connsiteX2" fmla="*/ 691428 w 691427"/>
              <a:gd name="connsiteY2" fmla="*/ 345714 h 691427"/>
              <a:gd name="connsiteX3" fmla="*/ 345714 w 691427"/>
              <a:gd name="connsiteY3" fmla="*/ 691428 h 691427"/>
              <a:gd name="connsiteX4" fmla="*/ 0 w 691427"/>
              <a:gd name="connsiteY4" fmla="*/ 345714 h 69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27" h="691427">
                <a:moveTo>
                  <a:pt x="0" y="345714"/>
                </a:moveTo>
                <a:cubicBezTo>
                  <a:pt x="0" y="154781"/>
                  <a:pt x="154781" y="0"/>
                  <a:pt x="345714" y="0"/>
                </a:cubicBezTo>
                <a:cubicBezTo>
                  <a:pt x="536647" y="0"/>
                  <a:pt x="691428" y="154781"/>
                  <a:pt x="691428" y="345714"/>
                </a:cubicBezTo>
                <a:cubicBezTo>
                  <a:pt x="691428" y="536647"/>
                  <a:pt x="536647" y="691428"/>
                  <a:pt x="345714" y="691428"/>
                </a:cubicBezTo>
                <a:cubicBezTo>
                  <a:pt x="154781" y="691428"/>
                  <a:pt x="0" y="536647"/>
                  <a:pt x="0" y="345714"/>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2017</a:t>
            </a:r>
          </a:p>
        </p:txBody>
      </p:sp>
      <p:sp>
        <p:nvSpPr>
          <p:cNvPr id="6" name="Rettangolo 9">
            <a:extLst>
              <a:ext uri="{FF2B5EF4-FFF2-40B4-BE49-F238E27FC236}">
                <a16:creationId xmlns:a16="http://schemas.microsoft.com/office/drawing/2014/main" id="{F76B1FEC-39D6-4B31-A719-78ADD5E6EED6}"/>
              </a:ext>
            </a:extLst>
          </p:cNvPr>
          <p:cNvSpPr>
            <a:spLocks noChangeArrowheads="1"/>
          </p:cNvSpPr>
          <p:nvPr/>
        </p:nvSpPr>
        <p:spPr bwMode="auto">
          <a:xfrm>
            <a:off x="323854" y="1260000"/>
            <a:ext cx="79597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it-IT" altLang="it-IT" sz="1350" b="0" i="0" u="none" strike="noStrike" kern="1200" cap="none" spc="0" normalizeH="0" baseline="0" noProof="0" dirty="0">
                <a:ln>
                  <a:noFill/>
                </a:ln>
                <a:solidFill>
                  <a:srgbClr val="404040"/>
                </a:solidFill>
                <a:effectLst/>
                <a:uLnTx/>
                <a:uFillTx/>
                <a:latin typeface="Trebuchet MS"/>
                <a:ea typeface="+mn-ea"/>
                <a:cs typeface="Arial" panose="020B0604020202020204" pitchFamily="34" charset="0"/>
              </a:rPr>
              <a:t>La responsabilità della Società ai sensi del D. Lgs. 231/01 si applica </a:t>
            </a:r>
            <a:r>
              <a:rPr kumimoji="0" lang="it-IT" altLang="it-IT" sz="1350" b="0" i="0" u="sng" strike="noStrike" kern="1200" cap="none" spc="0" normalizeH="0" baseline="0" noProof="0" dirty="0">
                <a:ln>
                  <a:noFill/>
                </a:ln>
                <a:solidFill>
                  <a:srgbClr val="404040"/>
                </a:solidFill>
                <a:effectLst/>
                <a:uLnTx/>
                <a:uFillTx/>
                <a:latin typeface="Trebuchet MS"/>
                <a:ea typeface="+mn-ea"/>
                <a:cs typeface="Arial" panose="020B0604020202020204" pitchFamily="34" charset="0"/>
              </a:rPr>
              <a:t>solo</a:t>
            </a:r>
            <a:r>
              <a:rPr kumimoji="0" lang="it-IT" altLang="it-IT" sz="1350" b="0" i="0" u="none" strike="noStrike" kern="1200" cap="none" spc="0" normalizeH="0" baseline="0" noProof="0" dirty="0">
                <a:ln>
                  <a:noFill/>
                </a:ln>
                <a:solidFill>
                  <a:srgbClr val="404040"/>
                </a:solidFill>
                <a:effectLst/>
                <a:uLnTx/>
                <a:uFillTx/>
                <a:latin typeface="Trebuchet MS"/>
                <a:ea typeface="+mn-ea"/>
                <a:cs typeface="Arial" panose="020B0604020202020204" pitchFamily="34" charset="0"/>
              </a:rPr>
              <a:t> per una serie di reati </a:t>
            </a:r>
            <a:r>
              <a:rPr kumimoji="0" lang="it-IT" altLang="it-IT" sz="1350" b="0" i="0" u="sng" strike="noStrike" kern="1200" cap="none" spc="0" normalizeH="0" baseline="0" noProof="0" dirty="0">
                <a:ln>
                  <a:noFill/>
                </a:ln>
                <a:solidFill>
                  <a:srgbClr val="404040"/>
                </a:solidFill>
                <a:effectLst/>
                <a:uLnTx/>
                <a:uFillTx/>
                <a:latin typeface="Trebuchet MS"/>
                <a:ea typeface="+mn-ea"/>
                <a:cs typeface="Arial" panose="020B0604020202020204" pitchFamily="34" charset="0"/>
              </a:rPr>
              <a:t>previsti</a:t>
            </a:r>
            <a:r>
              <a:rPr kumimoji="0" lang="it-IT" altLang="it-IT" sz="1350" b="0" i="0" u="none" strike="noStrike" kern="1200" cap="none" spc="0" normalizeH="0" baseline="0" noProof="0" dirty="0">
                <a:ln>
                  <a:noFill/>
                </a:ln>
                <a:solidFill>
                  <a:srgbClr val="404040"/>
                </a:solidFill>
                <a:effectLst/>
                <a:uLnTx/>
                <a:uFillTx/>
                <a:latin typeface="Trebuchet MS"/>
                <a:ea typeface="+mn-ea"/>
                <a:cs typeface="Arial" panose="020B0604020202020204" pitchFamily="34" charset="0"/>
              </a:rPr>
              <a:t> dal Decreto stesso. </a:t>
            </a:r>
            <a:r>
              <a:rPr kumimoji="0" lang="it-IT" altLang="it-IT" sz="1350" b="0" i="0" u="sng" strike="noStrike" kern="1200" cap="none" spc="0" normalizeH="0" baseline="0" noProof="0" dirty="0">
                <a:ln>
                  <a:noFill/>
                </a:ln>
                <a:solidFill>
                  <a:srgbClr val="404040"/>
                </a:solidFill>
                <a:effectLst/>
                <a:uLnTx/>
                <a:uFillTx/>
                <a:latin typeface="Trebuchet MS"/>
                <a:ea typeface="+mn-ea"/>
                <a:cs typeface="Arial" panose="020B0604020202020204" pitchFamily="34" charset="0"/>
              </a:rPr>
              <a:t>L’elenco dei reati rilevanti ai fini 231 è in continua evoluzione.</a:t>
            </a:r>
            <a:endParaRPr kumimoji="0" lang="it-IT" altLang="it-IT" sz="1350" b="0" i="0" u="none" strike="noStrike" kern="1200" cap="none" spc="0" normalizeH="0" baseline="0" noProof="0" dirty="0">
              <a:ln>
                <a:noFill/>
              </a:ln>
              <a:solidFill>
                <a:srgbClr val="404040"/>
              </a:solidFill>
              <a:effectLst/>
              <a:uLnTx/>
              <a:uFillTx/>
              <a:latin typeface="Trebuchet MS"/>
              <a:ea typeface="+mn-ea"/>
              <a:cs typeface="Arial" panose="020B0604020202020204" pitchFamily="34" charset="0"/>
            </a:endParaRPr>
          </a:p>
        </p:txBody>
      </p:sp>
      <p:sp>
        <p:nvSpPr>
          <p:cNvPr id="28" name="Figura a mano libera 133">
            <a:extLst>
              <a:ext uri="{FF2B5EF4-FFF2-40B4-BE49-F238E27FC236}">
                <a16:creationId xmlns:a16="http://schemas.microsoft.com/office/drawing/2014/main" id="{714B8DCF-E948-4119-96D3-FA23B3A0F208}"/>
              </a:ext>
            </a:extLst>
          </p:cNvPr>
          <p:cNvSpPr/>
          <p:nvPr/>
        </p:nvSpPr>
        <p:spPr>
          <a:xfrm>
            <a:off x="6605962" y="3814061"/>
            <a:ext cx="1620000" cy="1338064"/>
          </a:xfrm>
          <a:custGeom>
            <a:avLst/>
            <a:gdLst>
              <a:gd name="connsiteX0" fmla="*/ 0 w 809298"/>
              <a:gd name="connsiteY0" fmla="*/ 0 h 539802"/>
              <a:gd name="connsiteX1" fmla="*/ 809298 w 809298"/>
              <a:gd name="connsiteY1" fmla="*/ 0 h 539802"/>
              <a:gd name="connsiteX2" fmla="*/ 809298 w 809298"/>
              <a:gd name="connsiteY2" fmla="*/ 539802 h 539802"/>
              <a:gd name="connsiteX3" fmla="*/ 0 w 809298"/>
              <a:gd name="connsiteY3" fmla="*/ 539802 h 539802"/>
              <a:gd name="connsiteX4" fmla="*/ 0 w 809298"/>
              <a:gd name="connsiteY4" fmla="*/ 0 h 5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98" h="539802">
                <a:moveTo>
                  <a:pt x="0" y="0"/>
                </a:moveTo>
                <a:lnTo>
                  <a:pt x="809298" y="0"/>
                </a:lnTo>
                <a:lnTo>
                  <a:pt x="809298" y="539802"/>
                </a:lnTo>
                <a:lnTo>
                  <a:pt x="0" y="539802"/>
                </a:lnTo>
                <a:lnTo>
                  <a:pt x="0" y="0"/>
                </a:lnTo>
                <a:close/>
              </a:path>
            </a:pathLst>
          </a:custGeom>
          <a:noFill/>
          <a:ln>
            <a:solidFill>
              <a:srgbClr val="9D8D85">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Frode in competizioni sportive, esercizio abusivo di gioco o di scommessa e giochi d'azzardo esercitati a mezzo di apparecchi vietati</a:t>
            </a:r>
          </a:p>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Reati tributari </a:t>
            </a:r>
            <a:r>
              <a:rPr kumimoji="0" lang="it-IT" sz="800" b="0"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(Art. 25-quinquiesdecies, </a:t>
            </a:r>
            <a:r>
              <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modificato nel 2020</a:t>
            </a:r>
            <a:r>
              <a:rPr kumimoji="0" lang="it-IT" sz="800" b="0"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a:t>
            </a:r>
          </a:p>
        </p:txBody>
      </p:sp>
      <p:sp>
        <p:nvSpPr>
          <p:cNvPr id="29" name="Figura a mano libera 134">
            <a:extLst>
              <a:ext uri="{FF2B5EF4-FFF2-40B4-BE49-F238E27FC236}">
                <a16:creationId xmlns:a16="http://schemas.microsoft.com/office/drawing/2014/main" id="{B48039BA-89A1-49E5-8D79-DA2732FAB9BF}"/>
              </a:ext>
            </a:extLst>
          </p:cNvPr>
          <p:cNvSpPr/>
          <p:nvPr/>
        </p:nvSpPr>
        <p:spPr>
          <a:xfrm>
            <a:off x="5998963" y="3598251"/>
            <a:ext cx="691427" cy="691427"/>
          </a:xfrm>
          <a:custGeom>
            <a:avLst/>
            <a:gdLst>
              <a:gd name="connsiteX0" fmla="*/ 0 w 691427"/>
              <a:gd name="connsiteY0" fmla="*/ 345714 h 691427"/>
              <a:gd name="connsiteX1" fmla="*/ 345714 w 691427"/>
              <a:gd name="connsiteY1" fmla="*/ 0 h 691427"/>
              <a:gd name="connsiteX2" fmla="*/ 691428 w 691427"/>
              <a:gd name="connsiteY2" fmla="*/ 345714 h 691427"/>
              <a:gd name="connsiteX3" fmla="*/ 345714 w 691427"/>
              <a:gd name="connsiteY3" fmla="*/ 691428 h 691427"/>
              <a:gd name="connsiteX4" fmla="*/ 0 w 691427"/>
              <a:gd name="connsiteY4" fmla="*/ 345714 h 69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27" h="691427">
                <a:moveTo>
                  <a:pt x="0" y="345714"/>
                </a:moveTo>
                <a:cubicBezTo>
                  <a:pt x="0" y="154781"/>
                  <a:pt x="154781" y="0"/>
                  <a:pt x="345714" y="0"/>
                </a:cubicBezTo>
                <a:cubicBezTo>
                  <a:pt x="536647" y="0"/>
                  <a:pt x="691428" y="154781"/>
                  <a:pt x="691428" y="345714"/>
                </a:cubicBezTo>
                <a:cubicBezTo>
                  <a:pt x="691428" y="536647"/>
                  <a:pt x="536647" y="691428"/>
                  <a:pt x="345714" y="691428"/>
                </a:cubicBezTo>
                <a:cubicBezTo>
                  <a:pt x="154781" y="691428"/>
                  <a:pt x="0" y="536647"/>
                  <a:pt x="0" y="345714"/>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2019</a:t>
            </a:r>
          </a:p>
        </p:txBody>
      </p:sp>
      <p:sp>
        <p:nvSpPr>
          <p:cNvPr id="30" name="Figura a mano libera 110">
            <a:extLst>
              <a:ext uri="{FF2B5EF4-FFF2-40B4-BE49-F238E27FC236}">
                <a16:creationId xmlns:a16="http://schemas.microsoft.com/office/drawing/2014/main" id="{6974EC19-9FA6-48ED-B462-4ED6AFE944CD}"/>
              </a:ext>
            </a:extLst>
          </p:cNvPr>
          <p:cNvSpPr/>
          <p:nvPr/>
        </p:nvSpPr>
        <p:spPr>
          <a:xfrm>
            <a:off x="6608875" y="5415776"/>
            <a:ext cx="1620000" cy="480056"/>
          </a:xfrm>
          <a:custGeom>
            <a:avLst/>
            <a:gdLst>
              <a:gd name="connsiteX0" fmla="*/ 0 w 809298"/>
              <a:gd name="connsiteY0" fmla="*/ 0 h 539802"/>
              <a:gd name="connsiteX1" fmla="*/ 809298 w 809298"/>
              <a:gd name="connsiteY1" fmla="*/ 0 h 539802"/>
              <a:gd name="connsiteX2" fmla="*/ 809298 w 809298"/>
              <a:gd name="connsiteY2" fmla="*/ 539802 h 539802"/>
              <a:gd name="connsiteX3" fmla="*/ 0 w 809298"/>
              <a:gd name="connsiteY3" fmla="*/ 539802 h 539802"/>
              <a:gd name="connsiteX4" fmla="*/ 0 w 809298"/>
              <a:gd name="connsiteY4" fmla="*/ 0 h 5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98" h="539802">
                <a:moveTo>
                  <a:pt x="0" y="0"/>
                </a:moveTo>
                <a:lnTo>
                  <a:pt x="809298" y="0"/>
                </a:lnTo>
                <a:lnTo>
                  <a:pt x="809298" y="539802"/>
                </a:lnTo>
                <a:lnTo>
                  <a:pt x="0" y="539802"/>
                </a:lnTo>
                <a:lnTo>
                  <a:pt x="0" y="0"/>
                </a:lnTo>
                <a:close/>
              </a:path>
            </a:pathLst>
          </a:custGeom>
          <a:noFill/>
          <a:ln>
            <a:solidFill>
              <a:srgbClr val="9D8D85">
                <a:alpha val="89804"/>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5790" tIns="56896" rIns="56896" bIns="56896" numCol="1" spcCol="1270" anchor="t" anchorCtr="0">
            <a:noAutofit/>
          </a:bodyPr>
          <a:lstStyle/>
          <a:p>
            <a:pPr marL="171450" marR="0" lvl="0" indent="-171450" algn="l" defTabSz="355600" rtl="0" eaLnBrk="1" fontAlgn="base" latinLnBrk="0" hangingPunct="1">
              <a:lnSpc>
                <a:spcPct val="90000"/>
              </a:lnSpc>
              <a:spcBef>
                <a:spcPct val="0"/>
              </a:spcBef>
              <a:spcAft>
                <a:spcPct val="35000"/>
              </a:spcAft>
              <a:buClrTx/>
              <a:buSzTx/>
              <a:buFont typeface="Arial" panose="020B0604020202020204" pitchFamily="34" charset="0"/>
              <a:buChar char="•"/>
              <a:tabLst/>
              <a:defRPr/>
            </a:pPr>
            <a:r>
              <a:rPr kumimoji="0" lang="it-IT" sz="800" b="1"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Reati di contrabbando</a:t>
            </a:r>
            <a:r>
              <a:rPr kumimoji="0" lang="it-IT" sz="800" b="0" i="0"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rPr>
              <a:t> (art. 25-sexiesdecies)</a:t>
            </a:r>
            <a:endParaRPr kumimoji="0" lang="it-IT" sz="800" b="0" i="1" u="none" strike="noStrike" kern="1200" cap="none" spc="0" normalizeH="0" baseline="0" noProof="0" dirty="0">
              <a:ln>
                <a:noFill/>
              </a:ln>
              <a:solidFill>
                <a:srgbClr val="000000"/>
              </a:solidFill>
              <a:effectLst/>
              <a:uLnTx/>
              <a:uFillTx/>
              <a:latin typeface="Trebuchet MS"/>
              <a:ea typeface="+mn-ea"/>
              <a:cs typeface="Arial" panose="020B0604020202020204" pitchFamily="34" charset="0"/>
            </a:endParaRPr>
          </a:p>
        </p:txBody>
      </p:sp>
      <p:sp>
        <p:nvSpPr>
          <p:cNvPr id="31" name="Figura a mano libera 113">
            <a:extLst>
              <a:ext uri="{FF2B5EF4-FFF2-40B4-BE49-F238E27FC236}">
                <a16:creationId xmlns:a16="http://schemas.microsoft.com/office/drawing/2014/main" id="{1AAC5E3F-5F4C-4831-AA5E-EDAFEBCF408E}"/>
              </a:ext>
            </a:extLst>
          </p:cNvPr>
          <p:cNvSpPr/>
          <p:nvPr/>
        </p:nvSpPr>
        <p:spPr>
          <a:xfrm>
            <a:off x="5980027" y="5190010"/>
            <a:ext cx="729299" cy="691427"/>
          </a:xfrm>
          <a:custGeom>
            <a:avLst/>
            <a:gdLst>
              <a:gd name="connsiteX0" fmla="*/ 0 w 691427"/>
              <a:gd name="connsiteY0" fmla="*/ 345714 h 691427"/>
              <a:gd name="connsiteX1" fmla="*/ 345714 w 691427"/>
              <a:gd name="connsiteY1" fmla="*/ 0 h 691427"/>
              <a:gd name="connsiteX2" fmla="*/ 691428 w 691427"/>
              <a:gd name="connsiteY2" fmla="*/ 345714 h 691427"/>
              <a:gd name="connsiteX3" fmla="*/ 345714 w 691427"/>
              <a:gd name="connsiteY3" fmla="*/ 691428 h 691427"/>
              <a:gd name="connsiteX4" fmla="*/ 0 w 691427"/>
              <a:gd name="connsiteY4" fmla="*/ 345714 h 691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27" h="691427">
                <a:moveTo>
                  <a:pt x="0" y="345714"/>
                </a:moveTo>
                <a:cubicBezTo>
                  <a:pt x="0" y="154781"/>
                  <a:pt x="154781" y="0"/>
                  <a:pt x="345714" y="0"/>
                </a:cubicBezTo>
                <a:cubicBezTo>
                  <a:pt x="536647" y="0"/>
                  <a:pt x="691428" y="154781"/>
                  <a:pt x="691428" y="345714"/>
                </a:cubicBezTo>
                <a:cubicBezTo>
                  <a:pt x="691428" y="536647"/>
                  <a:pt x="536647" y="691428"/>
                  <a:pt x="345714" y="691428"/>
                </a:cubicBezTo>
                <a:cubicBezTo>
                  <a:pt x="154781" y="691428"/>
                  <a:pt x="0" y="536647"/>
                  <a:pt x="0" y="345714"/>
                </a:cubicBezTo>
                <a:close/>
              </a:path>
            </a:pathLst>
          </a:custGeom>
          <a:solidFill>
            <a:srgbClr val="ED1A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164" tIns="101164" rIns="101164" bIns="10116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it-IT" sz="1700" b="0" i="0" u="none" strike="noStrike" kern="1200" cap="none" spc="0" normalizeH="0" baseline="0" noProof="0" dirty="0">
                <a:ln>
                  <a:noFill/>
                </a:ln>
                <a:solidFill>
                  <a:srgbClr val="FFFFFF"/>
                </a:solidFill>
                <a:effectLst/>
                <a:uLnTx/>
                <a:uFillTx/>
                <a:latin typeface="Trebuchet MS"/>
                <a:ea typeface="+mn-ea"/>
                <a:cs typeface="Arial" panose="020B0604020202020204" pitchFamily="34" charset="0"/>
              </a:rPr>
              <a:t>2020</a:t>
            </a:r>
          </a:p>
        </p:txBody>
      </p:sp>
    </p:spTree>
    <p:extLst>
      <p:ext uri="{BB962C8B-B14F-4D97-AF65-F5344CB8AC3E}">
        <p14:creationId xmlns:p14="http://schemas.microsoft.com/office/powerpoint/2010/main" val="39606445"/>
      </p:ext>
    </p:extLst>
  </p:cSld>
  <p:clrMapOvr>
    <a:masterClrMapping/>
  </p:clrMapOvr>
</p:sld>
</file>

<file path=ppt/theme/theme1.xml><?xml version="1.0" encoding="utf-8"?>
<a:theme xmlns:a="http://schemas.openxmlformats.org/drawingml/2006/main" name="DIVIDER layout">
  <a:themeElements>
    <a:clrScheme name="Personalizzato 5">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Americas Regional 2017 - title - initials [Read-Only]" id="{C428B1BF-BBC0-416B-9FEB-FEDB76796421}" vid="{18D1D6A2-F206-42BD-81B9-76AC171295E5}"/>
    </a:ext>
  </a:extLst>
</a:theme>
</file>

<file path=ppt/theme/theme2.xml><?xml version="1.0" encoding="utf-8"?>
<a:theme xmlns:a="http://schemas.openxmlformats.org/drawingml/2006/main" name="1_DIVIDER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Americas Regional 2017 - title - initials [Read-Only]" id="{C428B1BF-BBC0-416B-9FEB-FEDB76796421}" vid="{18D1D6A2-F206-42BD-81B9-76AC171295E5}"/>
    </a:ext>
  </a:extLst>
</a:theme>
</file>

<file path=ppt/theme/theme3.xml><?xml version="1.0" encoding="utf-8"?>
<a:theme xmlns:a="http://schemas.openxmlformats.org/drawingml/2006/main" name="2_DIVIDER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Americas Regional 2017 - title - initials [Read-Only]" id="{C428B1BF-BBC0-416B-9FEB-FEDB76796421}" vid="{18D1D6A2-F206-42BD-81B9-76AC171295E5}"/>
    </a:ext>
  </a:extLst>
</a:theme>
</file>

<file path=ppt/theme/theme4.xml><?xml version="1.0" encoding="utf-8"?>
<a:theme xmlns:a="http://schemas.openxmlformats.org/drawingml/2006/main" name="3_DIVIDER layout">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Americas Regional 2017 - title - initials [Read-Only]" id="{C428B1BF-BBC0-416B-9FEB-FEDB76796421}" vid="{18D1D6A2-F206-42BD-81B9-76AC171295E5}"/>
    </a:ext>
  </a:extLst>
</a:theme>
</file>

<file path=ppt/theme/theme5.xml><?xml version="1.0" encoding="utf-8"?>
<a:theme xmlns:a="http://schemas.openxmlformats.org/drawingml/2006/main" name="4x3 Onscreen Template">
  <a:themeElements>
    <a:clrScheme name="BDO original colour palette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FFFFFF"/>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lIns="72000" tIns="72000" rIns="72000" bIns="72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Americas Regional 2017 - title - initials [Read-Only]" id="{C428B1BF-BBC0-416B-9FEB-FEDB76796421}" vid="{B2024E74-7140-4359-B545-B1415370460C}"/>
    </a:ext>
  </a:extLst>
</a:theme>
</file>

<file path=ppt/theme/theme6.xml><?xml version="1.0" encoding="utf-8"?>
<a:theme xmlns:a="http://schemas.openxmlformats.org/drawingml/2006/main" name="Contents Slide Master">
  <a:themeElements>
    <a:clrScheme name="Custom 4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ntents Slide Master">
  <a:themeElements>
    <a:clrScheme name="Custom 46">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9297</Words>
  <Application>Microsoft Office PowerPoint</Application>
  <PresentationFormat>Presentazione su schermo (4:3)</PresentationFormat>
  <Paragraphs>847</Paragraphs>
  <Slides>57</Slides>
  <Notes>2</Notes>
  <HiddenSlides>0</HiddenSlides>
  <MMClips>0</MMClips>
  <ScaleCrop>false</ScaleCrop>
  <HeadingPairs>
    <vt:vector size="6" baseType="variant">
      <vt:variant>
        <vt:lpstr>Caratteri utilizzati</vt:lpstr>
      </vt:variant>
      <vt:variant>
        <vt:i4>12</vt:i4>
      </vt:variant>
      <vt:variant>
        <vt:lpstr>Tema</vt:lpstr>
      </vt:variant>
      <vt:variant>
        <vt:i4>7</vt:i4>
      </vt:variant>
      <vt:variant>
        <vt:lpstr>Titoli diapositive</vt:lpstr>
      </vt:variant>
      <vt:variant>
        <vt:i4>57</vt:i4>
      </vt:variant>
    </vt:vector>
  </HeadingPairs>
  <TitlesOfParts>
    <vt:vector size="76" baseType="lpstr">
      <vt:lpstr>Arial</vt:lpstr>
      <vt:lpstr>ArialMT</vt:lpstr>
      <vt:lpstr>Calibri</vt:lpstr>
      <vt:lpstr>Calibri</vt:lpstr>
      <vt:lpstr>Garamond</vt:lpstr>
      <vt:lpstr>SymbolMT</vt:lpstr>
      <vt:lpstr>Times New Roman</vt:lpstr>
      <vt:lpstr>Trebuchet MS</vt:lpstr>
      <vt:lpstr>Trebuchet MS</vt:lpstr>
      <vt:lpstr>ubuntu</vt:lpstr>
      <vt:lpstr>Wingdings</vt:lpstr>
      <vt:lpstr>Wingdings 3</vt:lpstr>
      <vt:lpstr>DIVIDER layout</vt:lpstr>
      <vt:lpstr>1_DIVIDER layout</vt:lpstr>
      <vt:lpstr>2_DIVIDER layout</vt:lpstr>
      <vt:lpstr>3_DIVIDER layout</vt:lpstr>
      <vt:lpstr>4x3 Onscreen Template</vt:lpstr>
      <vt:lpstr>Contents Slide Master</vt:lpstr>
      <vt:lpstr>1_Contents Slide Master</vt:lpstr>
      <vt:lpstr>Presentazione standard di PowerPoint</vt:lpstr>
      <vt:lpstr>Presentazione standard di PowerPoint</vt:lpstr>
      <vt:lpstr>Il decreto legislativo 231 del 2001</vt:lpstr>
      <vt:lpstr>D. Lgs. 231/2001 e il concetto di responsabilità  </vt:lpstr>
      <vt:lpstr>D. Lgs. 231/2001 e il concetto di responsabilità  </vt:lpstr>
      <vt:lpstr>D. Lgs. 231/2001: condizioni di sussistenza della responsabilità  </vt:lpstr>
      <vt:lpstr>D. Lgs. 231/2001 E IL concetto di responsabilità  </vt:lpstr>
      <vt:lpstr>D. Lgs. 231/2001: il sistema sanzionatorio </vt:lpstr>
      <vt:lpstr>Le fattispecie di reato rilevanti   </vt:lpstr>
      <vt:lpstr>I reati ambientali presupposto della resp. 231</vt:lpstr>
      <vt:lpstr>I reati ambientali presupposto della resp. 231.</vt:lpstr>
      <vt:lpstr>I reati ambientali presupposto della resp. 231.</vt:lpstr>
      <vt:lpstr>I reati ambientali presupposto della resp. 231.</vt:lpstr>
      <vt:lpstr>I reati ambientali presupposto della resp. 231.</vt:lpstr>
      <vt:lpstr>I reati ambientali presupposto della resp. 231.</vt:lpstr>
      <vt:lpstr>I reati ambientali presupposto della resp. 231.</vt:lpstr>
      <vt:lpstr>I reati ambientali presupposto della resp. 231.</vt:lpstr>
      <vt:lpstr>Il Modello di Organizzazione, Gestione e Controllo e l’Organismo di Vigilanza ai sensi del D. Lgs. 231/01  - L’ESIMENTE DELLA RESPONSABILITà</vt:lpstr>
      <vt:lpstr>L’esimente di responsabilità ex D. Lgs.231/2001 – Il mog 231  </vt:lpstr>
      <vt:lpstr>L’esimente di responsabilità ex D. Lgs.231/2001 </vt:lpstr>
      <vt:lpstr>Importanza del M.O.G.C. anche dopo gli eventi penali. </vt:lpstr>
      <vt:lpstr>Il Modello di Organizzazione, Gestione e controllo ex D. Lgs.231/2001</vt:lpstr>
      <vt:lpstr>Il Modello di Organizzazione, Gestione e controllo ex D. Lgs.231/2001</vt:lpstr>
      <vt:lpstr>Il Modello di Organizzazione, Gestione e controllo ex D. Lgs.231/2001</vt:lpstr>
      <vt:lpstr>Il Modello 231</vt:lpstr>
      <vt:lpstr>Il codice Etico </vt:lpstr>
      <vt:lpstr>Il Modello 231   </vt:lpstr>
      <vt:lpstr>Il Modello 231  </vt:lpstr>
      <vt:lpstr>L’Organismo di Vigilanza  </vt:lpstr>
      <vt:lpstr>L’Organismo di Vigilanza – attività di testing continua  </vt:lpstr>
      <vt:lpstr>L’Organismo di Vigilanza  </vt:lpstr>
      <vt:lpstr>L’Organismo di Vigilanza  </vt:lpstr>
      <vt:lpstr>L’attuazione del Modello e l’operatività dell’OdV</vt:lpstr>
      <vt:lpstr>DIFFUSIONE DEL MODELLO E FORMAZIONE PERIODICA  </vt:lpstr>
      <vt:lpstr>Il sistema disciplinare   </vt:lpstr>
      <vt:lpstr>Il sistema disciplinare   </vt:lpstr>
      <vt:lpstr>Il piano di audit dell’OdV  </vt:lpstr>
      <vt:lpstr>L’attività di testing</vt:lpstr>
      <vt:lpstr>Presentazione standard di PowerPoint</vt:lpstr>
      <vt:lpstr>Il risk assessment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mog 231 e la certificazione 14001</vt:lpstr>
      <vt:lpstr>Il mog 231 e la certificazione 14001/2015</vt:lpstr>
      <vt:lpstr>ESEMPI di protocolli in ambito 231 a tutela dei reati ambientali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Formazione 231</dc:title>
  <dc:creator>Sannino Lorena;Elena.Ambrosini@bdo.it</dc:creator>
  <cp:lastModifiedBy>Filippo Baglioni</cp:lastModifiedBy>
  <cp:revision>1167</cp:revision>
  <cp:lastPrinted>2019-03-01T09:06:50Z</cp:lastPrinted>
  <dcterms:created xsi:type="dcterms:W3CDTF">2019-01-08T10:17:03Z</dcterms:created>
  <dcterms:modified xsi:type="dcterms:W3CDTF">2022-02-24T15:47:54Z</dcterms:modified>
</cp:coreProperties>
</file>